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414" r:id="rId6"/>
    <p:sldId id="285" r:id="rId7"/>
    <p:sldId id="364" r:id="rId8"/>
    <p:sldId id="358" r:id="rId9"/>
    <p:sldId id="286" r:id="rId10"/>
    <p:sldId id="404" r:id="rId11"/>
    <p:sldId id="368" r:id="rId12"/>
    <p:sldId id="369" r:id="rId13"/>
    <p:sldId id="403" r:id="rId14"/>
    <p:sldId id="329" r:id="rId15"/>
    <p:sldId id="379" r:id="rId16"/>
    <p:sldId id="330" r:id="rId17"/>
    <p:sldId id="405" r:id="rId18"/>
    <p:sldId id="407" r:id="rId19"/>
    <p:sldId id="413" r:id="rId20"/>
    <p:sldId id="408" r:id="rId21"/>
    <p:sldId id="409" r:id="rId22"/>
    <p:sldId id="416" r:id="rId23"/>
    <p:sldId id="417" r:id="rId24"/>
    <p:sldId id="419" r:id="rId25"/>
    <p:sldId id="420" r:id="rId26"/>
    <p:sldId id="421" r:id="rId27"/>
    <p:sldId id="418" r:id="rId28"/>
    <p:sldId id="422" r:id="rId29"/>
    <p:sldId id="381" r:id="rId30"/>
    <p:sldId id="380" r:id="rId31"/>
    <p:sldId id="382" r:id="rId32"/>
    <p:sldId id="384" r:id="rId33"/>
    <p:sldId id="385" r:id="rId34"/>
    <p:sldId id="386" r:id="rId35"/>
    <p:sldId id="323" r:id="rId36"/>
    <p:sldId id="343" r:id="rId37"/>
    <p:sldId id="344" r:id="rId38"/>
    <p:sldId id="366" r:id="rId39"/>
    <p:sldId id="345" r:id="rId40"/>
    <p:sldId id="387" r:id="rId41"/>
    <p:sldId id="324" r:id="rId42"/>
    <p:sldId id="388" r:id="rId43"/>
    <p:sldId id="389" r:id="rId44"/>
    <p:sldId id="390" r:id="rId45"/>
    <p:sldId id="360" r:id="rId46"/>
    <p:sldId id="391" r:id="rId47"/>
    <p:sldId id="392" r:id="rId48"/>
    <p:sldId id="361" r:id="rId49"/>
    <p:sldId id="393" r:id="rId50"/>
    <p:sldId id="394" r:id="rId51"/>
    <p:sldId id="332" r:id="rId52"/>
    <p:sldId id="395" r:id="rId53"/>
    <p:sldId id="396" r:id="rId54"/>
    <p:sldId id="397" r:id="rId55"/>
    <p:sldId id="398" r:id="rId56"/>
    <p:sldId id="351" r:id="rId57"/>
    <p:sldId id="399" r:id="rId58"/>
    <p:sldId id="287" r:id="rId59"/>
    <p:sldId id="312" r:id="rId60"/>
    <p:sldId id="410" r:id="rId61"/>
    <p:sldId id="411" r:id="rId62"/>
    <p:sldId id="313" r:id="rId63"/>
    <p:sldId id="373" r:id="rId64"/>
    <p:sldId id="314" r:id="rId65"/>
    <p:sldId id="315" r:id="rId66"/>
    <p:sldId id="316" r:id="rId67"/>
    <p:sldId id="317" r:id="rId68"/>
    <p:sldId id="318" r:id="rId69"/>
    <p:sldId id="319" r:id="rId70"/>
    <p:sldId id="321" r:id="rId71"/>
    <p:sldId id="320" r:id="rId72"/>
    <p:sldId id="374" r:id="rId73"/>
    <p:sldId id="377" r:id="rId74"/>
    <p:sldId id="376" r:id="rId75"/>
    <p:sldId id="375" r:id="rId76"/>
    <p:sldId id="412" r:id="rId77"/>
    <p:sldId id="400" r:id="rId78"/>
    <p:sldId id="331" r:id="rId79"/>
    <p:sldId id="327" r:id="rId80"/>
    <p:sldId id="328" r:id="rId81"/>
    <p:sldId id="355" r:id="rId82"/>
    <p:sldId id="354" r:id="rId83"/>
    <p:sldId id="353" r:id="rId84"/>
    <p:sldId id="356" r:id="rId85"/>
    <p:sldId id="333" r:id="rId86"/>
    <p:sldId id="367" r:id="rId87"/>
    <p:sldId id="401" r:id="rId88"/>
    <p:sldId id="415" r:id="rId89"/>
    <p:sldId id="352" r:id="rId90"/>
    <p:sldId id="309" r:id="rId91"/>
    <p:sldId id="378" r:id="rId92"/>
    <p:sldId id="308" r:id="rId93"/>
    <p:sldId id="363" r:id="rId94"/>
    <p:sldId id="306" r:id="rId95"/>
    <p:sldId id="335" r:id="rId96"/>
    <p:sldId id="339" r:id="rId97"/>
    <p:sldId id="340" r:id="rId98"/>
    <p:sldId id="281" r:id="rId9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272C2FF-E939-4206-9691-681E9E0FAF07}">
          <p14:sldIdLst>
            <p14:sldId id="256"/>
            <p14:sldId id="414"/>
            <p14:sldId id="285"/>
            <p14:sldId id="364"/>
            <p14:sldId id="358"/>
            <p14:sldId id="286"/>
          </p14:sldIdLst>
        </p14:section>
        <p14:section name="Project Selection" id="{C94550A1-D09F-4569-83F2-79818B13B535}">
          <p14:sldIdLst>
            <p14:sldId id="404"/>
            <p14:sldId id="368"/>
            <p14:sldId id="369"/>
          </p14:sldIdLst>
        </p14:section>
        <p14:section name="Public Meetings" id="{AEA06973-8B89-4140-8A64-49EC8B306E4A}">
          <p14:sldIdLst>
            <p14:sldId id="403"/>
            <p14:sldId id="329"/>
            <p14:sldId id="379"/>
            <p14:sldId id="330"/>
          </p14:sldIdLst>
        </p14:section>
        <p14:section name="Professional Procurement" id="{CA68A6C7-C0DE-4379-856A-15E5B3CD5239}">
          <p14:sldIdLst>
            <p14:sldId id="405"/>
            <p14:sldId id="407"/>
            <p14:sldId id="413"/>
            <p14:sldId id="408"/>
            <p14:sldId id="409"/>
          </p14:sldIdLst>
        </p14:section>
        <p14:section name="Income Surveying" id="{C811CCC3-DC58-4EAB-A944-CFE05BE99913}">
          <p14:sldIdLst>
            <p14:sldId id="416"/>
            <p14:sldId id="417"/>
            <p14:sldId id="419"/>
            <p14:sldId id="420"/>
            <p14:sldId id="421"/>
            <p14:sldId id="418"/>
            <p14:sldId id="422"/>
          </p14:sldIdLst>
        </p14:section>
        <p14:section name="SmartSimple Application" id="{F6F1E735-634A-4E58-92DC-A1DEDD395673}">
          <p14:sldIdLst>
            <p14:sldId id="381"/>
            <p14:sldId id="380"/>
            <p14:sldId id="382"/>
            <p14:sldId id="384"/>
            <p14:sldId id="385"/>
            <p14:sldId id="386"/>
            <p14:sldId id="323"/>
            <p14:sldId id="343"/>
            <p14:sldId id="344"/>
            <p14:sldId id="366"/>
            <p14:sldId id="345"/>
            <p14:sldId id="387"/>
            <p14:sldId id="324"/>
          </p14:sldIdLst>
        </p14:section>
        <p14:section name="Project Specific Questions" id="{6C28EAA7-8242-46F6-904C-6F9F5A4AA105}">
          <p14:sldIdLst>
            <p14:sldId id="388"/>
            <p14:sldId id="389"/>
            <p14:sldId id="390"/>
            <p14:sldId id="360"/>
            <p14:sldId id="391"/>
            <p14:sldId id="392"/>
            <p14:sldId id="361"/>
            <p14:sldId id="393"/>
            <p14:sldId id="394"/>
            <p14:sldId id="332"/>
            <p14:sldId id="395"/>
            <p14:sldId id="396"/>
            <p14:sldId id="397"/>
            <p14:sldId id="398"/>
            <p14:sldId id="351"/>
          </p14:sldIdLst>
        </p14:section>
        <p14:section name="Jurisdiction Workbooks" id="{412A9784-05D6-4C53-A147-E6D3F82F5394}">
          <p14:sldIdLst>
            <p14:sldId id="399"/>
            <p14:sldId id="287"/>
            <p14:sldId id="312"/>
            <p14:sldId id="410"/>
            <p14:sldId id="411"/>
            <p14:sldId id="313"/>
            <p14:sldId id="373"/>
            <p14:sldId id="314"/>
            <p14:sldId id="315"/>
            <p14:sldId id="316"/>
            <p14:sldId id="317"/>
            <p14:sldId id="318"/>
            <p14:sldId id="319"/>
            <p14:sldId id="321"/>
            <p14:sldId id="320"/>
            <p14:sldId id="374"/>
            <p14:sldId id="377"/>
            <p14:sldId id="376"/>
            <p14:sldId id="375"/>
            <p14:sldId id="412"/>
          </p14:sldIdLst>
        </p14:section>
        <p14:section name="Additional Application Doucments" id="{9449FB9D-1231-4E17-B520-955FF45749D5}">
          <p14:sldIdLst>
            <p14:sldId id="400"/>
            <p14:sldId id="331"/>
            <p14:sldId id="327"/>
            <p14:sldId id="328"/>
            <p14:sldId id="355"/>
            <p14:sldId id="354"/>
            <p14:sldId id="353"/>
            <p14:sldId id="356"/>
            <p14:sldId id="333"/>
            <p14:sldId id="367"/>
          </p14:sldIdLst>
        </p14:section>
        <p14:section name="Additional Information" id="{932BB7F7-FF66-453F-A371-9ACF64CF326F}">
          <p14:sldIdLst>
            <p14:sldId id="401"/>
            <p14:sldId id="415"/>
            <p14:sldId id="352"/>
            <p14:sldId id="309"/>
            <p14:sldId id="378"/>
            <p14:sldId id="308"/>
            <p14:sldId id="363"/>
            <p14:sldId id="306"/>
            <p14:sldId id="335"/>
            <p14:sldId id="339"/>
            <p14:sldId id="340"/>
            <p14:sldId id="28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F00"/>
    <a:srgbClr val="4870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708F326-E14F-43E5-A5F2-1826220FCDFD}" v="43" dt="2025-12-15T20:19:15.373"/>
    <p1510:client id="{EBE668AC-52A0-9757-483E-D067A49B2F73}" v="3" dt="2025-12-16T16:32:14.70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75" autoAdjust="0"/>
  </p:normalViewPr>
  <p:slideViewPr>
    <p:cSldViewPr>
      <p:cViewPr varScale="1">
        <p:scale>
          <a:sx n="101" d="100"/>
          <a:sy n="101" d="100"/>
        </p:scale>
        <p:origin x="1836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84" Type="http://schemas.openxmlformats.org/officeDocument/2006/relationships/slide" Target="slides/slide80.xml"/><Relationship Id="rId89" Type="http://schemas.openxmlformats.org/officeDocument/2006/relationships/slide" Target="slides/slide85.xml"/><Relationship Id="rId16" Type="http://schemas.openxmlformats.org/officeDocument/2006/relationships/slide" Target="slides/slide12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102" Type="http://schemas.openxmlformats.org/officeDocument/2006/relationships/theme" Target="theme/theme1.xml"/><Relationship Id="rId5" Type="http://schemas.openxmlformats.org/officeDocument/2006/relationships/slide" Target="slides/slide1.xml"/><Relationship Id="rId90" Type="http://schemas.openxmlformats.org/officeDocument/2006/relationships/slide" Target="slides/slide86.xml"/><Relationship Id="rId95" Type="http://schemas.openxmlformats.org/officeDocument/2006/relationships/slide" Target="slides/slide91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80" Type="http://schemas.openxmlformats.org/officeDocument/2006/relationships/slide" Target="slides/slide76.xml"/><Relationship Id="rId85" Type="http://schemas.openxmlformats.org/officeDocument/2006/relationships/slide" Target="slides/slide81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59" Type="http://schemas.openxmlformats.org/officeDocument/2006/relationships/slide" Target="slides/slide55.xml"/><Relationship Id="rId103" Type="http://schemas.openxmlformats.org/officeDocument/2006/relationships/tableStyles" Target="tableStyle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83" Type="http://schemas.openxmlformats.org/officeDocument/2006/relationships/slide" Target="slides/slide79.xml"/><Relationship Id="rId88" Type="http://schemas.openxmlformats.org/officeDocument/2006/relationships/slide" Target="slides/slide84.xml"/><Relationship Id="rId91" Type="http://schemas.openxmlformats.org/officeDocument/2006/relationships/slide" Target="slides/slide87.xml"/><Relationship Id="rId96" Type="http://schemas.openxmlformats.org/officeDocument/2006/relationships/slide" Target="slides/slide9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81" Type="http://schemas.openxmlformats.org/officeDocument/2006/relationships/slide" Target="slides/slide77.xml"/><Relationship Id="rId86" Type="http://schemas.openxmlformats.org/officeDocument/2006/relationships/slide" Target="slides/slide82.xml"/><Relationship Id="rId94" Type="http://schemas.openxmlformats.org/officeDocument/2006/relationships/slide" Target="slides/slide90.xml"/><Relationship Id="rId99" Type="http://schemas.openxmlformats.org/officeDocument/2006/relationships/slide" Target="slides/slide95.xml"/><Relationship Id="rId10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97" Type="http://schemas.openxmlformats.org/officeDocument/2006/relationships/slide" Target="slides/slide93.xml"/><Relationship Id="rId104" Type="http://schemas.microsoft.com/office/2016/11/relationships/changesInfo" Target="changesInfos/changesInfo1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92" Type="http://schemas.openxmlformats.org/officeDocument/2006/relationships/slide" Target="slides/slide88.xml"/><Relationship Id="rId2" Type="http://schemas.openxmlformats.org/officeDocument/2006/relationships/customXml" Target="../customXml/item2.xml"/><Relationship Id="rId29" Type="http://schemas.openxmlformats.org/officeDocument/2006/relationships/slide" Target="slides/slide25.xml"/><Relationship Id="rId24" Type="http://schemas.openxmlformats.org/officeDocument/2006/relationships/slide" Target="slides/slide20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66" Type="http://schemas.openxmlformats.org/officeDocument/2006/relationships/slide" Target="slides/slide62.xml"/><Relationship Id="rId87" Type="http://schemas.openxmlformats.org/officeDocument/2006/relationships/slide" Target="slides/slide83.xml"/><Relationship Id="rId61" Type="http://schemas.openxmlformats.org/officeDocument/2006/relationships/slide" Target="slides/slide57.xml"/><Relationship Id="rId82" Type="http://schemas.openxmlformats.org/officeDocument/2006/relationships/slide" Target="slides/slide78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56" Type="http://schemas.openxmlformats.org/officeDocument/2006/relationships/slide" Target="slides/slide52.xml"/><Relationship Id="rId77" Type="http://schemas.openxmlformats.org/officeDocument/2006/relationships/slide" Target="slides/slide73.xml"/><Relationship Id="rId100" Type="http://schemas.openxmlformats.org/officeDocument/2006/relationships/presProps" Target="presProps.xml"/><Relationship Id="rId105" Type="http://schemas.microsoft.com/office/2015/10/relationships/revisionInfo" Target="revisionInfo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93" Type="http://schemas.openxmlformats.org/officeDocument/2006/relationships/slide" Target="slides/slide89.xml"/><Relationship Id="rId98" Type="http://schemas.openxmlformats.org/officeDocument/2006/relationships/slide" Target="slides/slide94.xml"/><Relationship Id="rId3" Type="http://schemas.openxmlformats.org/officeDocument/2006/relationships/customXml" Target="../customXml/item3.xml"/><Relationship Id="rId25" Type="http://schemas.openxmlformats.org/officeDocument/2006/relationships/slide" Target="slides/slide21.xml"/><Relationship Id="rId46" Type="http://schemas.openxmlformats.org/officeDocument/2006/relationships/slide" Target="slides/slide42.xml"/><Relationship Id="rId67" Type="http://schemas.openxmlformats.org/officeDocument/2006/relationships/slide" Target="slides/slide6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nt Archer" userId="36f75c64-3c21-4819-8572-a1b2222780cd" providerId="ADAL" clId="{E788777B-85BD-4042-AAB2-C9D6ED76F439}"/>
    <pc:docChg chg="undo custSel addSld delSld modSld sldOrd addSection modSection">
      <pc:chgData name="Kent Archer" userId="36f75c64-3c21-4819-8572-a1b2222780cd" providerId="ADAL" clId="{E788777B-85BD-4042-AAB2-C9D6ED76F439}" dt="2025-12-15T20:37:19.360" v="4137" actId="20577"/>
      <pc:docMkLst>
        <pc:docMk/>
      </pc:docMkLst>
      <pc:sldChg chg="modSp mod">
        <pc:chgData name="Kent Archer" userId="36f75c64-3c21-4819-8572-a1b2222780cd" providerId="ADAL" clId="{E788777B-85BD-4042-AAB2-C9D6ED76F439}" dt="2025-12-15T14:45:25.645" v="144" actId="20577"/>
        <pc:sldMkLst>
          <pc:docMk/>
          <pc:sldMk cId="479260111" sldId="256"/>
        </pc:sldMkLst>
        <pc:spChg chg="mod">
          <ac:chgData name="Kent Archer" userId="36f75c64-3c21-4819-8572-a1b2222780cd" providerId="ADAL" clId="{E788777B-85BD-4042-AAB2-C9D6ED76F439}" dt="2025-12-15T14:45:16.754" v="127" actId="20577"/>
          <ac:spMkLst>
            <pc:docMk/>
            <pc:sldMk cId="479260111" sldId="256"/>
            <ac:spMk id="3" creationId="{00000000-0000-0000-0000-000000000000}"/>
          </ac:spMkLst>
        </pc:spChg>
        <pc:spChg chg="mod">
          <ac:chgData name="Kent Archer" userId="36f75c64-3c21-4819-8572-a1b2222780cd" providerId="ADAL" clId="{E788777B-85BD-4042-AAB2-C9D6ED76F439}" dt="2025-12-15T14:45:25.645" v="144" actId="20577"/>
          <ac:spMkLst>
            <pc:docMk/>
            <pc:sldMk cId="479260111" sldId="256"/>
            <ac:spMk id="4" creationId="{00000000-0000-0000-0000-000000000000}"/>
          </ac:spMkLst>
        </pc:spChg>
      </pc:sldChg>
      <pc:sldChg chg="modSp">
        <pc:chgData name="Kent Archer" userId="36f75c64-3c21-4819-8572-a1b2222780cd" providerId="ADAL" clId="{E788777B-85BD-4042-AAB2-C9D6ED76F439}" dt="2025-12-15T14:46:29.225" v="145"/>
        <pc:sldMkLst>
          <pc:docMk/>
          <pc:sldMk cId="997262258" sldId="285"/>
        </pc:sldMkLst>
        <pc:spChg chg="mod">
          <ac:chgData name="Kent Archer" userId="36f75c64-3c21-4819-8572-a1b2222780cd" providerId="ADAL" clId="{E788777B-85BD-4042-AAB2-C9D6ED76F439}" dt="2025-12-15T14:46:29.225" v="145"/>
          <ac:spMkLst>
            <pc:docMk/>
            <pc:sldMk cId="997262258" sldId="285"/>
            <ac:spMk id="3" creationId="{00000000-0000-0000-0000-000000000000}"/>
          </ac:spMkLst>
        </pc:spChg>
      </pc:sldChg>
      <pc:sldChg chg="modSp mod">
        <pc:chgData name="Kent Archer" userId="36f75c64-3c21-4819-8572-a1b2222780cd" providerId="ADAL" clId="{E788777B-85BD-4042-AAB2-C9D6ED76F439}" dt="2025-12-15T19:18:02.782" v="1841" actId="6549"/>
        <pc:sldMkLst>
          <pc:docMk/>
          <pc:sldMk cId="2981012096" sldId="308"/>
        </pc:sldMkLst>
        <pc:spChg chg="mod">
          <ac:chgData name="Kent Archer" userId="36f75c64-3c21-4819-8572-a1b2222780cd" providerId="ADAL" clId="{E788777B-85BD-4042-AAB2-C9D6ED76F439}" dt="2025-12-15T19:18:02.782" v="1841" actId="6549"/>
          <ac:spMkLst>
            <pc:docMk/>
            <pc:sldMk cId="2981012096" sldId="308"/>
            <ac:spMk id="3" creationId="{00000000-0000-0000-0000-000000000000}"/>
          </ac:spMkLst>
        </pc:spChg>
      </pc:sldChg>
      <pc:sldChg chg="modSp mod">
        <pc:chgData name="Kent Archer" userId="36f75c64-3c21-4819-8572-a1b2222780cd" providerId="ADAL" clId="{E788777B-85BD-4042-AAB2-C9D6ED76F439}" dt="2025-12-15T17:46:51.287" v="1743" actId="20577"/>
        <pc:sldMkLst>
          <pc:docMk/>
          <pc:sldMk cId="3590461719" sldId="314"/>
        </pc:sldMkLst>
        <pc:spChg chg="mod">
          <ac:chgData name="Kent Archer" userId="36f75c64-3c21-4819-8572-a1b2222780cd" providerId="ADAL" clId="{E788777B-85BD-4042-AAB2-C9D6ED76F439}" dt="2025-12-15T17:46:51.287" v="1743" actId="20577"/>
          <ac:spMkLst>
            <pc:docMk/>
            <pc:sldMk cId="3590461719" sldId="314"/>
            <ac:spMk id="3" creationId="{00000000-0000-0000-0000-000000000000}"/>
          </ac:spMkLst>
        </pc:spChg>
      </pc:sldChg>
      <pc:sldChg chg="modSp mod">
        <pc:chgData name="Kent Archer" userId="36f75c64-3c21-4819-8572-a1b2222780cd" providerId="ADAL" clId="{E788777B-85BD-4042-AAB2-C9D6ED76F439}" dt="2025-12-15T19:10:18.395" v="1794" actId="20577"/>
        <pc:sldMkLst>
          <pc:docMk/>
          <pc:sldMk cId="2192437639" sldId="327"/>
        </pc:sldMkLst>
        <pc:spChg chg="mod">
          <ac:chgData name="Kent Archer" userId="36f75c64-3c21-4819-8572-a1b2222780cd" providerId="ADAL" clId="{E788777B-85BD-4042-AAB2-C9D6ED76F439}" dt="2025-12-15T19:10:18.395" v="1794" actId="20577"/>
          <ac:spMkLst>
            <pc:docMk/>
            <pc:sldMk cId="2192437639" sldId="327"/>
            <ac:spMk id="3" creationId="{00000000-0000-0000-0000-000000000000}"/>
          </ac:spMkLst>
        </pc:spChg>
      </pc:sldChg>
      <pc:sldChg chg="add">
        <pc:chgData name="Kent Archer" userId="36f75c64-3c21-4819-8572-a1b2222780cd" providerId="ADAL" clId="{E788777B-85BD-4042-AAB2-C9D6ED76F439}" dt="2025-12-12T18:10:57.931" v="3"/>
        <pc:sldMkLst>
          <pc:docMk/>
          <pc:sldMk cId="3031139119" sldId="329"/>
        </pc:sldMkLst>
      </pc:sldChg>
      <pc:sldChg chg="add">
        <pc:chgData name="Kent Archer" userId="36f75c64-3c21-4819-8572-a1b2222780cd" providerId="ADAL" clId="{E788777B-85BD-4042-AAB2-C9D6ED76F439}" dt="2025-12-12T18:10:57.931" v="3"/>
        <pc:sldMkLst>
          <pc:docMk/>
          <pc:sldMk cId="1179177521" sldId="330"/>
        </pc:sldMkLst>
      </pc:sldChg>
      <pc:sldChg chg="modSp mod">
        <pc:chgData name="Kent Archer" userId="36f75c64-3c21-4819-8572-a1b2222780cd" providerId="ADAL" clId="{E788777B-85BD-4042-AAB2-C9D6ED76F439}" dt="2025-12-15T19:20:25.087" v="1890" actId="6549"/>
        <pc:sldMkLst>
          <pc:docMk/>
          <pc:sldMk cId="3499605795" sldId="335"/>
        </pc:sldMkLst>
        <pc:spChg chg="mod">
          <ac:chgData name="Kent Archer" userId="36f75c64-3c21-4819-8572-a1b2222780cd" providerId="ADAL" clId="{E788777B-85BD-4042-AAB2-C9D6ED76F439}" dt="2025-12-15T19:20:25.087" v="1890" actId="6549"/>
          <ac:spMkLst>
            <pc:docMk/>
            <pc:sldMk cId="3499605795" sldId="335"/>
            <ac:spMk id="3" creationId="{00000000-0000-0000-0000-000000000000}"/>
          </ac:spMkLst>
        </pc:spChg>
      </pc:sldChg>
      <pc:sldChg chg="del">
        <pc:chgData name="Kent Archer" userId="36f75c64-3c21-4819-8572-a1b2222780cd" providerId="ADAL" clId="{E788777B-85BD-4042-AAB2-C9D6ED76F439}" dt="2025-12-15T19:13:42.685" v="1809" actId="47"/>
        <pc:sldMkLst>
          <pc:docMk/>
          <pc:sldMk cId="697507217" sldId="338"/>
        </pc:sldMkLst>
      </pc:sldChg>
      <pc:sldChg chg="modSp del mod">
        <pc:chgData name="Kent Archer" userId="36f75c64-3c21-4819-8572-a1b2222780cd" providerId="ADAL" clId="{E788777B-85BD-4042-AAB2-C9D6ED76F439}" dt="2025-12-15T19:20:07.777" v="1889" actId="47"/>
        <pc:sldMkLst>
          <pc:docMk/>
          <pc:sldMk cId="3023039778" sldId="341"/>
        </pc:sldMkLst>
        <pc:spChg chg="mod">
          <ac:chgData name="Kent Archer" userId="36f75c64-3c21-4819-8572-a1b2222780cd" providerId="ADAL" clId="{E788777B-85BD-4042-AAB2-C9D6ED76F439}" dt="2025-12-15T19:20:05.058" v="1888" actId="21"/>
          <ac:spMkLst>
            <pc:docMk/>
            <pc:sldMk cId="3023039778" sldId="341"/>
            <ac:spMk id="3" creationId="{00000000-0000-0000-0000-000000000000}"/>
          </ac:spMkLst>
        </pc:spChg>
      </pc:sldChg>
      <pc:sldChg chg="modSp mod">
        <pc:chgData name="Kent Archer" userId="36f75c64-3c21-4819-8572-a1b2222780cd" providerId="ADAL" clId="{E788777B-85BD-4042-AAB2-C9D6ED76F439}" dt="2025-12-15T15:55:24.473" v="1020" actId="207"/>
        <pc:sldMkLst>
          <pc:docMk/>
          <pc:sldMk cId="544369132" sldId="344"/>
        </pc:sldMkLst>
        <pc:spChg chg="mod">
          <ac:chgData name="Kent Archer" userId="36f75c64-3c21-4819-8572-a1b2222780cd" providerId="ADAL" clId="{E788777B-85BD-4042-AAB2-C9D6ED76F439}" dt="2025-12-15T15:55:24.473" v="1020" actId="207"/>
          <ac:spMkLst>
            <pc:docMk/>
            <pc:sldMk cId="544369132" sldId="344"/>
            <ac:spMk id="3" creationId="{86FC78AC-B770-4F18-AAA9-B5805B82FE7A}"/>
          </ac:spMkLst>
        </pc:spChg>
      </pc:sldChg>
      <pc:sldChg chg="modSp mod">
        <pc:chgData name="Kent Archer" userId="36f75c64-3c21-4819-8572-a1b2222780cd" providerId="ADAL" clId="{E788777B-85BD-4042-AAB2-C9D6ED76F439}" dt="2025-12-15T19:14:14.637" v="1821" actId="20577"/>
        <pc:sldMkLst>
          <pc:docMk/>
          <pc:sldMk cId="2851347456" sldId="352"/>
        </pc:sldMkLst>
        <pc:spChg chg="mod">
          <ac:chgData name="Kent Archer" userId="36f75c64-3c21-4819-8572-a1b2222780cd" providerId="ADAL" clId="{E788777B-85BD-4042-AAB2-C9D6ED76F439}" dt="2025-12-15T19:14:14.637" v="1821" actId="20577"/>
          <ac:spMkLst>
            <pc:docMk/>
            <pc:sldMk cId="2851347456" sldId="352"/>
            <ac:spMk id="3" creationId="{E0BBDAAD-85B7-45AA-8A51-84EFF57078B2}"/>
          </ac:spMkLst>
        </pc:spChg>
      </pc:sldChg>
      <pc:sldChg chg="modSp mod">
        <pc:chgData name="Kent Archer" userId="36f75c64-3c21-4819-8572-a1b2222780cd" providerId="ADAL" clId="{E788777B-85BD-4042-AAB2-C9D6ED76F439}" dt="2025-12-15T14:52:27.024" v="178"/>
        <pc:sldMkLst>
          <pc:docMk/>
          <pc:sldMk cId="3665754712" sldId="358"/>
        </pc:sldMkLst>
        <pc:spChg chg="mod">
          <ac:chgData name="Kent Archer" userId="36f75c64-3c21-4819-8572-a1b2222780cd" providerId="ADAL" clId="{E788777B-85BD-4042-AAB2-C9D6ED76F439}" dt="2025-12-15T14:52:27.024" v="178"/>
          <ac:spMkLst>
            <pc:docMk/>
            <pc:sldMk cId="3665754712" sldId="358"/>
            <ac:spMk id="3" creationId="{38608A1F-0519-4240-92B4-2FFB38ABFFA6}"/>
          </ac:spMkLst>
        </pc:spChg>
      </pc:sldChg>
      <pc:sldChg chg="modSp mod">
        <pc:chgData name="Kent Archer" userId="36f75c64-3c21-4819-8572-a1b2222780cd" providerId="ADAL" clId="{E788777B-85BD-4042-AAB2-C9D6ED76F439}" dt="2025-12-15T14:54:46.978" v="403" actId="20577"/>
        <pc:sldMkLst>
          <pc:docMk/>
          <pc:sldMk cId="1927465493" sldId="364"/>
        </pc:sldMkLst>
        <pc:spChg chg="mod">
          <ac:chgData name="Kent Archer" userId="36f75c64-3c21-4819-8572-a1b2222780cd" providerId="ADAL" clId="{E788777B-85BD-4042-AAB2-C9D6ED76F439}" dt="2025-12-15T14:54:46.978" v="403" actId="20577"/>
          <ac:spMkLst>
            <pc:docMk/>
            <pc:sldMk cId="1927465493" sldId="364"/>
            <ac:spMk id="2" creationId="{72AC4F88-9F61-4AF5-87E3-8E1D97848C5C}"/>
          </ac:spMkLst>
        </pc:spChg>
        <pc:spChg chg="mod">
          <ac:chgData name="Kent Archer" userId="36f75c64-3c21-4819-8572-a1b2222780cd" providerId="ADAL" clId="{E788777B-85BD-4042-AAB2-C9D6ED76F439}" dt="2025-12-15T14:54:44.002" v="401" actId="20577"/>
          <ac:spMkLst>
            <pc:docMk/>
            <pc:sldMk cId="1927465493" sldId="364"/>
            <ac:spMk id="3" creationId="{E8EE08B7-625A-49A0-AE25-5D1F6A87CD24}"/>
          </ac:spMkLst>
        </pc:spChg>
      </pc:sldChg>
      <pc:sldChg chg="add">
        <pc:chgData name="Kent Archer" userId="36f75c64-3c21-4819-8572-a1b2222780cd" providerId="ADAL" clId="{E788777B-85BD-4042-AAB2-C9D6ED76F439}" dt="2025-12-12T18:14:14.878" v="9"/>
        <pc:sldMkLst>
          <pc:docMk/>
          <pc:sldMk cId="1066381339" sldId="368"/>
        </pc:sldMkLst>
      </pc:sldChg>
      <pc:sldChg chg="add">
        <pc:chgData name="Kent Archer" userId="36f75c64-3c21-4819-8572-a1b2222780cd" providerId="ADAL" clId="{E788777B-85BD-4042-AAB2-C9D6ED76F439}" dt="2025-12-12T18:14:14.878" v="9"/>
        <pc:sldMkLst>
          <pc:docMk/>
          <pc:sldMk cId="4192196339" sldId="369"/>
        </pc:sldMkLst>
      </pc:sldChg>
      <pc:sldChg chg="modSp mod">
        <pc:chgData name="Kent Archer" userId="36f75c64-3c21-4819-8572-a1b2222780cd" providerId="ADAL" clId="{E788777B-85BD-4042-AAB2-C9D6ED76F439}" dt="2025-12-15T16:52:54.099" v="1021" actId="6549"/>
        <pc:sldMkLst>
          <pc:docMk/>
          <pc:sldMk cId="1571842756" sldId="373"/>
        </pc:sldMkLst>
        <pc:spChg chg="mod">
          <ac:chgData name="Kent Archer" userId="36f75c64-3c21-4819-8572-a1b2222780cd" providerId="ADAL" clId="{E788777B-85BD-4042-AAB2-C9D6ED76F439}" dt="2025-12-15T16:52:54.099" v="1021" actId="6549"/>
          <ac:spMkLst>
            <pc:docMk/>
            <pc:sldMk cId="1571842756" sldId="373"/>
            <ac:spMk id="3" creationId="{00000000-0000-0000-0000-000000000000}"/>
          </ac:spMkLst>
        </pc:spChg>
      </pc:sldChg>
      <pc:sldChg chg="modSp mod">
        <pc:chgData name="Kent Archer" userId="36f75c64-3c21-4819-8572-a1b2222780cd" providerId="ADAL" clId="{E788777B-85BD-4042-AAB2-C9D6ED76F439}" dt="2025-12-15T19:06:44.108" v="1758" actId="5793"/>
        <pc:sldMkLst>
          <pc:docMk/>
          <pc:sldMk cId="3378517998" sldId="374"/>
        </pc:sldMkLst>
        <pc:spChg chg="mod">
          <ac:chgData name="Kent Archer" userId="36f75c64-3c21-4819-8572-a1b2222780cd" providerId="ADAL" clId="{E788777B-85BD-4042-AAB2-C9D6ED76F439}" dt="2025-12-15T19:06:44.108" v="1758" actId="5793"/>
          <ac:spMkLst>
            <pc:docMk/>
            <pc:sldMk cId="3378517998" sldId="374"/>
            <ac:spMk id="3" creationId="{00000000-0000-0000-0000-000000000000}"/>
          </ac:spMkLst>
        </pc:spChg>
      </pc:sldChg>
      <pc:sldChg chg="modSp mod">
        <pc:chgData name="Kent Archer" userId="36f75c64-3c21-4819-8572-a1b2222780cd" providerId="ADAL" clId="{E788777B-85BD-4042-AAB2-C9D6ED76F439}" dt="2025-12-15T19:07:23.390" v="1762" actId="20577"/>
        <pc:sldMkLst>
          <pc:docMk/>
          <pc:sldMk cId="574770885" sldId="375"/>
        </pc:sldMkLst>
        <pc:spChg chg="mod">
          <ac:chgData name="Kent Archer" userId="36f75c64-3c21-4819-8572-a1b2222780cd" providerId="ADAL" clId="{E788777B-85BD-4042-AAB2-C9D6ED76F439}" dt="2025-12-15T19:07:23.390" v="1762" actId="20577"/>
          <ac:spMkLst>
            <pc:docMk/>
            <pc:sldMk cId="574770885" sldId="375"/>
            <ac:spMk id="3" creationId="{00000000-0000-0000-0000-000000000000}"/>
          </ac:spMkLst>
        </pc:spChg>
      </pc:sldChg>
      <pc:sldChg chg="ord">
        <pc:chgData name="Kent Archer" userId="36f75c64-3c21-4819-8572-a1b2222780cd" providerId="ADAL" clId="{E788777B-85BD-4042-AAB2-C9D6ED76F439}" dt="2025-12-15T19:07:09.908" v="1760"/>
        <pc:sldMkLst>
          <pc:docMk/>
          <pc:sldMk cId="388553941" sldId="376"/>
        </pc:sldMkLst>
      </pc:sldChg>
      <pc:sldChg chg="ord">
        <pc:chgData name="Kent Archer" userId="36f75c64-3c21-4819-8572-a1b2222780cd" providerId="ADAL" clId="{E788777B-85BD-4042-AAB2-C9D6ED76F439}" dt="2025-12-15T17:48:32.343" v="1745"/>
        <pc:sldMkLst>
          <pc:docMk/>
          <pc:sldMk cId="1463874906" sldId="377"/>
        </pc:sldMkLst>
      </pc:sldChg>
      <pc:sldChg chg="modSp mod">
        <pc:chgData name="Kent Archer" userId="36f75c64-3c21-4819-8572-a1b2222780cd" providerId="ADAL" clId="{E788777B-85BD-4042-AAB2-C9D6ED76F439}" dt="2025-12-15T19:17:43.267" v="1840" actId="20577"/>
        <pc:sldMkLst>
          <pc:docMk/>
          <pc:sldMk cId="281022339" sldId="378"/>
        </pc:sldMkLst>
        <pc:spChg chg="mod">
          <ac:chgData name="Kent Archer" userId="36f75c64-3c21-4819-8572-a1b2222780cd" providerId="ADAL" clId="{E788777B-85BD-4042-AAB2-C9D6ED76F439}" dt="2025-12-15T19:17:43.267" v="1840" actId="20577"/>
          <ac:spMkLst>
            <pc:docMk/>
            <pc:sldMk cId="281022339" sldId="378"/>
            <ac:spMk id="3" creationId="{00000000-0000-0000-0000-000000000000}"/>
          </ac:spMkLst>
        </pc:spChg>
      </pc:sldChg>
      <pc:sldChg chg="add">
        <pc:chgData name="Kent Archer" userId="36f75c64-3c21-4819-8572-a1b2222780cd" providerId="ADAL" clId="{E788777B-85BD-4042-AAB2-C9D6ED76F439}" dt="2025-12-12T18:10:57.931" v="3"/>
        <pc:sldMkLst>
          <pc:docMk/>
          <pc:sldMk cId="904349904" sldId="379"/>
        </pc:sldMkLst>
      </pc:sldChg>
      <pc:sldChg chg="modSp mod">
        <pc:chgData name="Kent Archer" userId="36f75c64-3c21-4819-8572-a1b2222780cd" providerId="ADAL" clId="{E788777B-85BD-4042-AAB2-C9D6ED76F439}" dt="2025-12-15T15:54:34.621" v="1015" actId="20577"/>
        <pc:sldMkLst>
          <pc:docMk/>
          <pc:sldMk cId="3821986898" sldId="380"/>
        </pc:sldMkLst>
        <pc:spChg chg="mod">
          <ac:chgData name="Kent Archer" userId="36f75c64-3c21-4819-8572-a1b2222780cd" providerId="ADAL" clId="{E788777B-85BD-4042-AAB2-C9D6ED76F439}" dt="2025-12-15T15:54:34.621" v="1015" actId="20577"/>
          <ac:spMkLst>
            <pc:docMk/>
            <pc:sldMk cId="3821986898" sldId="380"/>
            <ac:spMk id="3" creationId="{697689FA-4582-7D0B-C01E-1BF44B5902FE}"/>
          </ac:spMkLst>
        </pc:spChg>
      </pc:sldChg>
      <pc:sldChg chg="modSp mod">
        <pc:chgData name="Kent Archer" userId="36f75c64-3c21-4819-8572-a1b2222780cd" providerId="ADAL" clId="{E788777B-85BD-4042-AAB2-C9D6ED76F439}" dt="2025-12-15T15:54:48.986" v="1017" actId="20577"/>
        <pc:sldMkLst>
          <pc:docMk/>
          <pc:sldMk cId="3519828494" sldId="384"/>
        </pc:sldMkLst>
        <pc:spChg chg="mod">
          <ac:chgData name="Kent Archer" userId="36f75c64-3c21-4819-8572-a1b2222780cd" providerId="ADAL" clId="{E788777B-85BD-4042-AAB2-C9D6ED76F439}" dt="2025-12-15T15:54:48.986" v="1017" actId="20577"/>
          <ac:spMkLst>
            <pc:docMk/>
            <pc:sldMk cId="3519828494" sldId="384"/>
            <ac:spMk id="3" creationId="{697689FA-4582-7D0B-C01E-1BF44B5902FE}"/>
          </ac:spMkLst>
        </pc:spChg>
      </pc:sldChg>
      <pc:sldChg chg="add">
        <pc:chgData name="Kent Archer" userId="36f75c64-3c21-4819-8572-a1b2222780cd" providerId="ADAL" clId="{E788777B-85BD-4042-AAB2-C9D6ED76F439}" dt="2025-12-12T18:10:57.931" v="3"/>
        <pc:sldMkLst>
          <pc:docMk/>
          <pc:sldMk cId="3472828864" sldId="403"/>
        </pc:sldMkLst>
      </pc:sldChg>
      <pc:sldChg chg="modSp add mod">
        <pc:chgData name="Kent Archer" userId="36f75c64-3c21-4819-8572-a1b2222780cd" providerId="ADAL" clId="{E788777B-85BD-4042-AAB2-C9D6ED76F439}" dt="2025-12-12T22:14:50.039" v="30" actId="20577"/>
        <pc:sldMkLst>
          <pc:docMk/>
          <pc:sldMk cId="732328358" sldId="404"/>
        </pc:sldMkLst>
        <pc:spChg chg="mod">
          <ac:chgData name="Kent Archer" userId="36f75c64-3c21-4819-8572-a1b2222780cd" providerId="ADAL" clId="{E788777B-85BD-4042-AAB2-C9D6ED76F439}" dt="2025-12-12T22:14:50.039" v="30" actId="20577"/>
          <ac:spMkLst>
            <pc:docMk/>
            <pc:sldMk cId="732328358" sldId="404"/>
            <ac:spMk id="2" creationId="{4F7F4286-0CFF-055A-52B9-50FA986191AE}"/>
          </ac:spMkLst>
        </pc:spChg>
      </pc:sldChg>
      <pc:sldChg chg="modSp add mod">
        <pc:chgData name="Kent Archer" userId="36f75c64-3c21-4819-8572-a1b2222780cd" providerId="ADAL" clId="{E788777B-85BD-4042-AAB2-C9D6ED76F439}" dt="2025-12-12T22:15:21.560" v="55" actId="20577"/>
        <pc:sldMkLst>
          <pc:docMk/>
          <pc:sldMk cId="4018785963" sldId="405"/>
        </pc:sldMkLst>
        <pc:spChg chg="mod">
          <ac:chgData name="Kent Archer" userId="36f75c64-3c21-4819-8572-a1b2222780cd" providerId="ADAL" clId="{E788777B-85BD-4042-AAB2-C9D6ED76F439}" dt="2025-12-12T22:15:21.560" v="55" actId="20577"/>
          <ac:spMkLst>
            <pc:docMk/>
            <pc:sldMk cId="4018785963" sldId="405"/>
            <ac:spMk id="2" creationId="{9688C605-CB41-5CB3-5321-538D23E15EE1}"/>
          </ac:spMkLst>
        </pc:spChg>
      </pc:sldChg>
      <pc:sldChg chg="modSp add mod">
        <pc:chgData name="Kent Archer" userId="36f75c64-3c21-4819-8572-a1b2222780cd" providerId="ADAL" clId="{E788777B-85BD-4042-AAB2-C9D6ED76F439}" dt="2025-12-15T19:11:34.926" v="1803" actId="20577"/>
        <pc:sldMkLst>
          <pc:docMk/>
          <pc:sldMk cId="2932906689" sldId="407"/>
        </pc:sldMkLst>
        <pc:spChg chg="mod">
          <ac:chgData name="Kent Archer" userId="36f75c64-3c21-4819-8572-a1b2222780cd" providerId="ADAL" clId="{E788777B-85BD-4042-AAB2-C9D6ED76F439}" dt="2025-12-15T19:11:34.926" v="1803" actId="20577"/>
          <ac:spMkLst>
            <pc:docMk/>
            <pc:sldMk cId="2932906689" sldId="407"/>
            <ac:spMk id="3" creationId="{C359F86E-80A0-800D-5761-81209564F419}"/>
          </ac:spMkLst>
        </pc:spChg>
      </pc:sldChg>
      <pc:sldChg chg="modSp new mod">
        <pc:chgData name="Kent Archer" userId="36f75c64-3c21-4819-8572-a1b2222780cd" providerId="ADAL" clId="{E788777B-85BD-4042-AAB2-C9D6ED76F439}" dt="2025-12-15T15:08:18.873" v="957" actId="12"/>
        <pc:sldMkLst>
          <pc:docMk/>
          <pc:sldMk cId="3276534786" sldId="408"/>
        </pc:sldMkLst>
        <pc:spChg chg="mod">
          <ac:chgData name="Kent Archer" userId="36f75c64-3c21-4819-8572-a1b2222780cd" providerId="ADAL" clId="{E788777B-85BD-4042-AAB2-C9D6ED76F439}" dt="2025-12-15T15:01:30.035" v="687" actId="20577"/>
          <ac:spMkLst>
            <pc:docMk/>
            <pc:sldMk cId="3276534786" sldId="408"/>
            <ac:spMk id="2" creationId="{6D635E10-2FDD-05AA-16CE-245093EEAB70}"/>
          </ac:spMkLst>
        </pc:spChg>
        <pc:spChg chg="mod">
          <ac:chgData name="Kent Archer" userId="36f75c64-3c21-4819-8572-a1b2222780cd" providerId="ADAL" clId="{E788777B-85BD-4042-AAB2-C9D6ED76F439}" dt="2025-12-15T15:08:18.873" v="957" actId="12"/>
          <ac:spMkLst>
            <pc:docMk/>
            <pc:sldMk cId="3276534786" sldId="408"/>
            <ac:spMk id="3" creationId="{CCD22F0B-6D96-3161-6299-C31793100AE7}"/>
          </ac:spMkLst>
        </pc:spChg>
      </pc:sldChg>
      <pc:sldChg chg="modSp new mod">
        <pc:chgData name="Kent Archer" userId="36f75c64-3c21-4819-8572-a1b2222780cd" providerId="ADAL" clId="{E788777B-85BD-4042-AAB2-C9D6ED76F439}" dt="2025-12-15T15:11:58.225" v="1014" actId="20577"/>
        <pc:sldMkLst>
          <pc:docMk/>
          <pc:sldMk cId="1590557361" sldId="409"/>
        </pc:sldMkLst>
        <pc:spChg chg="mod">
          <ac:chgData name="Kent Archer" userId="36f75c64-3c21-4819-8572-a1b2222780cd" providerId="ADAL" clId="{E788777B-85BD-4042-AAB2-C9D6ED76F439}" dt="2025-12-15T15:11:13.498" v="962" actId="20577"/>
          <ac:spMkLst>
            <pc:docMk/>
            <pc:sldMk cId="1590557361" sldId="409"/>
            <ac:spMk id="2" creationId="{C768E679-FC40-B0C6-7007-89B522500595}"/>
          </ac:spMkLst>
        </pc:spChg>
        <pc:spChg chg="mod">
          <ac:chgData name="Kent Archer" userId="36f75c64-3c21-4819-8572-a1b2222780cd" providerId="ADAL" clId="{E788777B-85BD-4042-AAB2-C9D6ED76F439}" dt="2025-12-15T15:11:58.225" v="1014" actId="20577"/>
          <ac:spMkLst>
            <pc:docMk/>
            <pc:sldMk cId="1590557361" sldId="409"/>
            <ac:spMk id="3" creationId="{5D7B4ABF-4FCF-9913-9574-81F81E843ABC}"/>
          </ac:spMkLst>
        </pc:spChg>
      </pc:sldChg>
      <pc:sldChg chg="modSp add mod ord">
        <pc:chgData name="Kent Archer" userId="36f75c64-3c21-4819-8572-a1b2222780cd" providerId="ADAL" clId="{E788777B-85BD-4042-AAB2-C9D6ED76F439}" dt="2025-12-15T17:23:15.946" v="1562"/>
        <pc:sldMkLst>
          <pc:docMk/>
          <pc:sldMk cId="49207796" sldId="410"/>
        </pc:sldMkLst>
        <pc:spChg chg="mod">
          <ac:chgData name="Kent Archer" userId="36f75c64-3c21-4819-8572-a1b2222780cd" providerId="ADAL" clId="{E788777B-85BD-4042-AAB2-C9D6ED76F439}" dt="2025-12-15T17:23:15.946" v="1562"/>
          <ac:spMkLst>
            <pc:docMk/>
            <pc:sldMk cId="49207796" sldId="410"/>
            <ac:spMk id="3" creationId="{3C0CF827-2C01-8090-52F9-64BE6E7067E4}"/>
          </ac:spMkLst>
        </pc:spChg>
      </pc:sldChg>
      <pc:sldChg chg="modSp add mod">
        <pc:chgData name="Kent Archer" userId="36f75c64-3c21-4819-8572-a1b2222780cd" providerId="ADAL" clId="{E788777B-85BD-4042-AAB2-C9D6ED76F439}" dt="2025-12-15T17:36:11.006" v="1735" actId="20577"/>
        <pc:sldMkLst>
          <pc:docMk/>
          <pc:sldMk cId="591253243" sldId="411"/>
        </pc:sldMkLst>
        <pc:spChg chg="mod">
          <ac:chgData name="Kent Archer" userId="36f75c64-3c21-4819-8572-a1b2222780cd" providerId="ADAL" clId="{E788777B-85BD-4042-AAB2-C9D6ED76F439}" dt="2025-12-15T17:36:11.006" v="1735" actId="20577"/>
          <ac:spMkLst>
            <pc:docMk/>
            <pc:sldMk cId="591253243" sldId="411"/>
            <ac:spMk id="3" creationId="{90C997D0-1E94-CA61-C978-1F8D33300E64}"/>
          </ac:spMkLst>
        </pc:spChg>
      </pc:sldChg>
      <pc:sldChg chg="addSp delSp modSp new mod">
        <pc:chgData name="Kent Archer" userId="36f75c64-3c21-4819-8572-a1b2222780cd" providerId="ADAL" clId="{E788777B-85BD-4042-AAB2-C9D6ED76F439}" dt="2025-12-15T19:09:37.565" v="1786" actId="5793"/>
        <pc:sldMkLst>
          <pc:docMk/>
          <pc:sldMk cId="1602619933" sldId="412"/>
        </pc:sldMkLst>
        <pc:spChg chg="mod">
          <ac:chgData name="Kent Archer" userId="36f75c64-3c21-4819-8572-a1b2222780cd" providerId="ADAL" clId="{E788777B-85BD-4042-AAB2-C9D6ED76F439}" dt="2025-12-15T19:08:23.628" v="1772" actId="20577"/>
          <ac:spMkLst>
            <pc:docMk/>
            <pc:sldMk cId="1602619933" sldId="412"/>
            <ac:spMk id="2" creationId="{E096C795-912B-E808-C335-7C6B81808249}"/>
          </ac:spMkLst>
        </pc:spChg>
        <pc:spChg chg="add del mod">
          <ac:chgData name="Kent Archer" userId="36f75c64-3c21-4819-8572-a1b2222780cd" providerId="ADAL" clId="{E788777B-85BD-4042-AAB2-C9D6ED76F439}" dt="2025-12-15T19:09:37.565" v="1786" actId="5793"/>
          <ac:spMkLst>
            <pc:docMk/>
            <pc:sldMk cId="1602619933" sldId="412"/>
            <ac:spMk id="3" creationId="{BB7F004B-551F-063F-E960-B2C168733E08}"/>
          </ac:spMkLst>
        </pc:spChg>
        <pc:graphicFrameChg chg="add mod">
          <ac:chgData name="Kent Archer" userId="36f75c64-3c21-4819-8572-a1b2222780cd" providerId="ADAL" clId="{E788777B-85BD-4042-AAB2-C9D6ED76F439}" dt="2025-12-15T19:08:33.638" v="1774"/>
          <ac:graphicFrameMkLst>
            <pc:docMk/>
            <pc:sldMk cId="1602619933" sldId="412"/>
            <ac:graphicFrameMk id="4" creationId="{9186A66F-2DB7-A32B-6606-F245D8AD6F36}"/>
          </ac:graphicFrameMkLst>
        </pc:graphicFrameChg>
        <pc:graphicFrameChg chg="add mod">
          <ac:chgData name="Kent Archer" userId="36f75c64-3c21-4819-8572-a1b2222780cd" providerId="ADAL" clId="{E788777B-85BD-4042-AAB2-C9D6ED76F439}" dt="2025-12-15T19:09:26.657" v="1778"/>
          <ac:graphicFrameMkLst>
            <pc:docMk/>
            <pc:sldMk cId="1602619933" sldId="412"/>
            <ac:graphicFrameMk id="5" creationId="{F0CE9D95-1F0F-E8D8-A348-84B84980BB9A}"/>
          </ac:graphicFrameMkLst>
        </pc:graphicFrameChg>
      </pc:sldChg>
      <pc:sldChg chg="new del">
        <pc:chgData name="Kent Archer" userId="36f75c64-3c21-4819-8572-a1b2222780cd" providerId="ADAL" clId="{E788777B-85BD-4042-AAB2-C9D6ED76F439}" dt="2025-12-15T19:11:03.688" v="1796" actId="47"/>
        <pc:sldMkLst>
          <pc:docMk/>
          <pc:sldMk cId="1378199457" sldId="413"/>
        </pc:sldMkLst>
      </pc:sldChg>
      <pc:sldChg chg="modSp new mod">
        <pc:chgData name="Kent Archer" userId="36f75c64-3c21-4819-8572-a1b2222780cd" providerId="ADAL" clId="{E788777B-85BD-4042-AAB2-C9D6ED76F439}" dt="2025-12-15T19:11:43.844" v="1807" actId="20577"/>
        <pc:sldMkLst>
          <pc:docMk/>
          <pc:sldMk cId="1639160533" sldId="413"/>
        </pc:sldMkLst>
        <pc:spChg chg="mod">
          <ac:chgData name="Kent Archer" userId="36f75c64-3c21-4819-8572-a1b2222780cd" providerId="ADAL" clId="{E788777B-85BD-4042-AAB2-C9D6ED76F439}" dt="2025-12-15T19:11:17.977" v="1799"/>
          <ac:spMkLst>
            <pc:docMk/>
            <pc:sldMk cId="1639160533" sldId="413"/>
            <ac:spMk id="2" creationId="{959C85DE-51F6-769E-54C3-151DE30C5539}"/>
          </ac:spMkLst>
        </pc:spChg>
        <pc:spChg chg="mod">
          <ac:chgData name="Kent Archer" userId="36f75c64-3c21-4819-8572-a1b2222780cd" providerId="ADAL" clId="{E788777B-85BD-4042-AAB2-C9D6ED76F439}" dt="2025-12-15T19:11:43.844" v="1807" actId="20577"/>
          <ac:spMkLst>
            <pc:docMk/>
            <pc:sldMk cId="1639160533" sldId="413"/>
            <ac:spMk id="3" creationId="{48366230-39F6-0E29-FCE0-81FBC3BC7962}"/>
          </ac:spMkLst>
        </pc:spChg>
      </pc:sldChg>
      <pc:sldChg chg="add">
        <pc:chgData name="Kent Archer" userId="36f75c64-3c21-4819-8572-a1b2222780cd" providerId="ADAL" clId="{E788777B-85BD-4042-AAB2-C9D6ED76F439}" dt="2025-12-15T19:13:23.653" v="1808"/>
        <pc:sldMkLst>
          <pc:docMk/>
          <pc:sldMk cId="3830143091" sldId="414"/>
        </pc:sldMkLst>
      </pc:sldChg>
      <pc:sldChg chg="add ord">
        <pc:chgData name="Kent Archer" userId="36f75c64-3c21-4819-8572-a1b2222780cd" providerId="ADAL" clId="{E788777B-85BD-4042-AAB2-C9D6ED76F439}" dt="2025-12-15T19:14:00.679" v="1814"/>
        <pc:sldMkLst>
          <pc:docMk/>
          <pc:sldMk cId="145029936" sldId="415"/>
        </pc:sldMkLst>
      </pc:sldChg>
      <pc:sldChg chg="add del">
        <pc:chgData name="Kent Archer" userId="36f75c64-3c21-4819-8572-a1b2222780cd" providerId="ADAL" clId="{E788777B-85BD-4042-AAB2-C9D6ED76F439}" dt="2025-12-15T19:13:54.388" v="1811"/>
        <pc:sldMkLst>
          <pc:docMk/>
          <pc:sldMk cId="1982645730" sldId="415"/>
        </pc:sldMkLst>
      </pc:sldChg>
      <pc:sldChg chg="modSp new mod">
        <pc:chgData name="Kent Archer" userId="36f75c64-3c21-4819-8572-a1b2222780cd" providerId="ADAL" clId="{E788777B-85BD-4042-AAB2-C9D6ED76F439}" dt="2025-12-15T19:19:32.754" v="1885" actId="20577"/>
        <pc:sldMkLst>
          <pc:docMk/>
          <pc:sldMk cId="947824315" sldId="416"/>
        </pc:sldMkLst>
        <pc:spChg chg="mod">
          <ac:chgData name="Kent Archer" userId="36f75c64-3c21-4819-8572-a1b2222780cd" providerId="ADAL" clId="{E788777B-85BD-4042-AAB2-C9D6ED76F439}" dt="2025-12-15T19:19:32.754" v="1885" actId="20577"/>
          <ac:spMkLst>
            <pc:docMk/>
            <pc:sldMk cId="947824315" sldId="416"/>
            <ac:spMk id="2" creationId="{B05D9D93-0195-6B85-360B-1BB2977030CD}"/>
          </ac:spMkLst>
        </pc:spChg>
      </pc:sldChg>
      <pc:sldChg chg="modSp new mod">
        <pc:chgData name="Kent Archer" userId="36f75c64-3c21-4819-8572-a1b2222780cd" providerId="ADAL" clId="{E788777B-85BD-4042-AAB2-C9D6ED76F439}" dt="2025-12-15T20:09:09.396" v="2375" actId="20577"/>
        <pc:sldMkLst>
          <pc:docMk/>
          <pc:sldMk cId="1452537424" sldId="417"/>
        </pc:sldMkLst>
        <pc:spChg chg="mod">
          <ac:chgData name="Kent Archer" userId="36f75c64-3c21-4819-8572-a1b2222780cd" providerId="ADAL" clId="{E788777B-85BD-4042-AAB2-C9D6ED76F439}" dt="2025-12-15T19:59:19.446" v="1906" actId="20577"/>
          <ac:spMkLst>
            <pc:docMk/>
            <pc:sldMk cId="1452537424" sldId="417"/>
            <ac:spMk id="2" creationId="{2A89FA8C-F748-8AE2-4574-56621D2EC261}"/>
          </ac:spMkLst>
        </pc:spChg>
        <pc:spChg chg="mod">
          <ac:chgData name="Kent Archer" userId="36f75c64-3c21-4819-8572-a1b2222780cd" providerId="ADAL" clId="{E788777B-85BD-4042-AAB2-C9D6ED76F439}" dt="2025-12-15T20:09:09.396" v="2375" actId="20577"/>
          <ac:spMkLst>
            <pc:docMk/>
            <pc:sldMk cId="1452537424" sldId="417"/>
            <ac:spMk id="3" creationId="{6F5117C4-74C7-BA6E-EA56-D0BF9AFED688}"/>
          </ac:spMkLst>
        </pc:spChg>
      </pc:sldChg>
      <pc:sldChg chg="modSp add mod">
        <pc:chgData name="Kent Archer" userId="36f75c64-3c21-4819-8572-a1b2222780cd" providerId="ADAL" clId="{E788777B-85BD-4042-AAB2-C9D6ED76F439}" dt="2025-12-15T20:27:03.144" v="3744" actId="20577"/>
        <pc:sldMkLst>
          <pc:docMk/>
          <pc:sldMk cId="299673387" sldId="418"/>
        </pc:sldMkLst>
        <pc:spChg chg="mod">
          <ac:chgData name="Kent Archer" userId="36f75c64-3c21-4819-8572-a1b2222780cd" providerId="ADAL" clId="{E788777B-85BD-4042-AAB2-C9D6ED76F439}" dt="2025-12-15T20:27:03.144" v="3744" actId="20577"/>
          <ac:spMkLst>
            <pc:docMk/>
            <pc:sldMk cId="299673387" sldId="418"/>
            <ac:spMk id="3" creationId="{A6583F5A-D633-4E6C-4D9C-DEA6B8619E46}"/>
          </ac:spMkLst>
        </pc:spChg>
      </pc:sldChg>
      <pc:sldChg chg="modSp add mod">
        <pc:chgData name="Kent Archer" userId="36f75c64-3c21-4819-8572-a1b2222780cd" providerId="ADAL" clId="{E788777B-85BD-4042-AAB2-C9D6ED76F439}" dt="2025-12-15T20:14:48.297" v="2752" actId="20577"/>
        <pc:sldMkLst>
          <pc:docMk/>
          <pc:sldMk cId="3175470843" sldId="419"/>
        </pc:sldMkLst>
        <pc:spChg chg="mod">
          <ac:chgData name="Kent Archer" userId="36f75c64-3c21-4819-8572-a1b2222780cd" providerId="ADAL" clId="{E788777B-85BD-4042-AAB2-C9D6ED76F439}" dt="2025-12-15T20:10:05.947" v="2390" actId="20577"/>
          <ac:spMkLst>
            <pc:docMk/>
            <pc:sldMk cId="3175470843" sldId="419"/>
            <ac:spMk id="2" creationId="{044A1C6C-14AF-B64B-9FE8-1793309F5A88}"/>
          </ac:spMkLst>
        </pc:spChg>
        <pc:spChg chg="mod">
          <ac:chgData name="Kent Archer" userId="36f75c64-3c21-4819-8572-a1b2222780cd" providerId="ADAL" clId="{E788777B-85BD-4042-AAB2-C9D6ED76F439}" dt="2025-12-15T20:14:48.297" v="2752" actId="20577"/>
          <ac:spMkLst>
            <pc:docMk/>
            <pc:sldMk cId="3175470843" sldId="419"/>
            <ac:spMk id="3" creationId="{D2A9D821-B0AB-D5C3-5A24-46286A4B01E3}"/>
          </ac:spMkLst>
        </pc:spChg>
      </pc:sldChg>
      <pc:sldChg chg="modSp add mod">
        <pc:chgData name="Kent Archer" userId="36f75c64-3c21-4819-8572-a1b2222780cd" providerId="ADAL" clId="{E788777B-85BD-4042-AAB2-C9D6ED76F439}" dt="2025-12-15T20:19:09.192" v="3187" actId="20577"/>
        <pc:sldMkLst>
          <pc:docMk/>
          <pc:sldMk cId="2111763024" sldId="420"/>
        </pc:sldMkLst>
        <pc:spChg chg="mod">
          <ac:chgData name="Kent Archer" userId="36f75c64-3c21-4819-8572-a1b2222780cd" providerId="ADAL" clId="{E788777B-85BD-4042-AAB2-C9D6ED76F439}" dt="2025-12-15T20:19:09.192" v="3187" actId="20577"/>
          <ac:spMkLst>
            <pc:docMk/>
            <pc:sldMk cId="2111763024" sldId="420"/>
            <ac:spMk id="3" creationId="{0FDC39A0-9C63-130B-F24C-1139AD98DA11}"/>
          </ac:spMkLst>
        </pc:spChg>
      </pc:sldChg>
      <pc:sldChg chg="modSp add mod">
        <pc:chgData name="Kent Archer" userId="36f75c64-3c21-4819-8572-a1b2222780cd" providerId="ADAL" clId="{E788777B-85BD-4042-AAB2-C9D6ED76F439}" dt="2025-12-15T20:23:47.647" v="3658" actId="20577"/>
        <pc:sldMkLst>
          <pc:docMk/>
          <pc:sldMk cId="677909088" sldId="421"/>
        </pc:sldMkLst>
        <pc:spChg chg="mod">
          <ac:chgData name="Kent Archer" userId="36f75c64-3c21-4819-8572-a1b2222780cd" providerId="ADAL" clId="{E788777B-85BD-4042-AAB2-C9D6ED76F439}" dt="2025-12-15T20:23:47.647" v="3658" actId="20577"/>
          <ac:spMkLst>
            <pc:docMk/>
            <pc:sldMk cId="677909088" sldId="421"/>
            <ac:spMk id="3" creationId="{6B2223C3-851C-7173-4FB9-682A12008760}"/>
          </ac:spMkLst>
        </pc:spChg>
      </pc:sldChg>
      <pc:sldChg chg="modSp new mod">
        <pc:chgData name="Kent Archer" userId="36f75c64-3c21-4819-8572-a1b2222780cd" providerId="ADAL" clId="{E788777B-85BD-4042-AAB2-C9D6ED76F439}" dt="2025-12-15T20:37:19.360" v="4137" actId="20577"/>
        <pc:sldMkLst>
          <pc:docMk/>
          <pc:sldMk cId="1255874674" sldId="422"/>
        </pc:sldMkLst>
        <pc:spChg chg="mod">
          <ac:chgData name="Kent Archer" userId="36f75c64-3c21-4819-8572-a1b2222780cd" providerId="ADAL" clId="{E788777B-85BD-4042-AAB2-C9D6ED76F439}" dt="2025-12-15T20:27:57.792" v="3776" actId="20577"/>
          <ac:spMkLst>
            <pc:docMk/>
            <pc:sldMk cId="1255874674" sldId="422"/>
            <ac:spMk id="2" creationId="{10E661CC-CFF1-8809-B4FD-0B5973BABB5B}"/>
          </ac:spMkLst>
        </pc:spChg>
        <pc:spChg chg="mod">
          <ac:chgData name="Kent Archer" userId="36f75c64-3c21-4819-8572-a1b2222780cd" providerId="ADAL" clId="{E788777B-85BD-4042-AAB2-C9D6ED76F439}" dt="2025-12-15T20:37:19.360" v="4137" actId="20577"/>
          <ac:spMkLst>
            <pc:docMk/>
            <pc:sldMk cId="1255874674" sldId="422"/>
            <ac:spMk id="3" creationId="{8F97B562-3B88-A4A7-B94A-56C6E6221CA4}"/>
          </ac:spMkLst>
        </pc:spChg>
      </pc:sldChg>
    </pc:docChg>
  </pc:docChgLst>
  <pc:docChgLst>
    <pc:chgData name="P.Lynn Tutor" userId="S::c02rdplt@tn.gov::3b581670-1004-4d24-84ff-e8d420ab518f" providerId="AD" clId="Web-{EBE668AC-52A0-9757-483E-D067A49B2F73}"/>
    <pc:docChg chg="modSld">
      <pc:chgData name="P.Lynn Tutor" userId="S::c02rdplt@tn.gov::3b581670-1004-4d24-84ff-e8d420ab518f" providerId="AD" clId="Web-{EBE668AC-52A0-9757-483E-D067A49B2F73}" dt="2025-12-16T16:32:14.705" v="2" actId="20577"/>
      <pc:docMkLst>
        <pc:docMk/>
      </pc:docMkLst>
      <pc:sldChg chg="modSp">
        <pc:chgData name="P.Lynn Tutor" userId="S::c02rdplt@tn.gov::3b581670-1004-4d24-84ff-e8d420ab518f" providerId="AD" clId="Web-{EBE668AC-52A0-9757-483E-D067A49B2F73}" dt="2025-12-16T16:32:14.705" v="2" actId="20577"/>
        <pc:sldMkLst>
          <pc:docMk/>
          <pc:sldMk cId="1505972424" sldId="381"/>
        </pc:sldMkLst>
        <pc:spChg chg="mod">
          <ac:chgData name="P.Lynn Tutor" userId="S::c02rdplt@tn.gov::3b581670-1004-4d24-84ff-e8d420ab518f" providerId="AD" clId="Web-{EBE668AC-52A0-9757-483E-D067A49B2F73}" dt="2025-12-16T16:32:14.705" v="2" actId="20577"/>
          <ac:spMkLst>
            <pc:docMk/>
            <pc:sldMk cId="1505972424" sldId="381"/>
            <ac:spMk id="2" creationId="{E05D1162-F9D3-62B8-EAA0-8387B4B870DF}"/>
          </ac:spMkLst>
        </pc:sp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7.jpg"/><Relationship Id="rId7" Type="http://schemas.openxmlformats.org/officeDocument/2006/relationships/image" Target="../media/image11.jpg"/><Relationship Id="rId2" Type="http://schemas.openxmlformats.org/officeDocument/2006/relationships/image" Target="../media/image6.jpg"/><Relationship Id="rId1" Type="http://schemas.openxmlformats.org/officeDocument/2006/relationships/image" Target="../media/image5.jpg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Relationship Id="rId9" Type="http://schemas.openxmlformats.org/officeDocument/2006/relationships/image" Target="../media/image13.jp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7.jpg"/><Relationship Id="rId7" Type="http://schemas.openxmlformats.org/officeDocument/2006/relationships/image" Target="../media/image11.jpg"/><Relationship Id="rId2" Type="http://schemas.openxmlformats.org/officeDocument/2006/relationships/image" Target="../media/image6.jpg"/><Relationship Id="rId1" Type="http://schemas.openxmlformats.org/officeDocument/2006/relationships/image" Target="../media/image5.jpg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Relationship Id="rId9" Type="http://schemas.openxmlformats.org/officeDocument/2006/relationships/image" Target="../media/image13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C1067D5-7859-429D-95C9-41B38874BC4C}" type="doc">
      <dgm:prSet loTypeId="urn:microsoft.com/office/officeart/2008/layout/PictureStrips" loCatId="list" qsTypeId="urn:microsoft.com/office/officeart/2005/8/quickstyle/simple3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F514CD34-866D-4E48-ADC9-6B16083D07BA}">
      <dgm:prSet phldrT="[Text]"/>
      <dgm:spPr/>
      <dgm:t>
        <a:bodyPr/>
        <a:lstStyle/>
        <a:p>
          <a:r>
            <a: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Brooxie Carlton</a:t>
          </a:r>
        </a:p>
        <a:p>
          <a:r>
            <a: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Assistant Commissioner</a:t>
          </a:r>
        </a:p>
      </dgm:t>
    </dgm:pt>
    <dgm:pt modelId="{C866402F-E5C5-4C55-84EF-73AF9EBC9437}" type="parTrans" cxnId="{A84B4232-F509-45F1-B11D-A8B7FCBFF500}">
      <dgm:prSet/>
      <dgm:spPr/>
      <dgm:t>
        <a:bodyPr/>
        <a:lstStyle/>
        <a:p>
          <a:endParaRPr lang="en-US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038EFE89-3973-4565-8D8C-13BAF678AB9F}" type="sibTrans" cxnId="{A84B4232-F509-45F1-B11D-A8B7FCBFF500}">
      <dgm:prSet/>
      <dgm:spPr/>
      <dgm:t>
        <a:bodyPr/>
        <a:lstStyle/>
        <a:p>
          <a:endParaRPr lang="en-US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32296893-A788-4C92-9FEA-91ACD1296BE1}">
      <dgm:prSet phldrT="[Text]"/>
      <dgm:spPr/>
      <dgm:t>
        <a:bodyPr/>
        <a:lstStyle/>
        <a:p>
          <a:pPr>
            <a:buClr>
              <a:schemeClr val="bg2"/>
            </a:buClr>
            <a:buSzPts val="2000"/>
            <a:buFont typeface="Arial" panose="020B0604020202020204" pitchFamily="34" charset="0"/>
            <a:buChar char="–"/>
          </a:pPr>
          <a:r>
            <a: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Rachel Powers </a:t>
          </a:r>
        </a:p>
        <a:p>
          <a:pPr>
            <a:buClr>
              <a:schemeClr val="bg2"/>
            </a:buClr>
            <a:buSzPts val="2000"/>
            <a:buFont typeface="Arial" panose="020B0604020202020204" pitchFamily="34" charset="0"/>
            <a:buChar char="–"/>
          </a:pPr>
          <a:r>
            <a: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Deputy Assistant Commissioner </a:t>
          </a:r>
        </a:p>
      </dgm:t>
    </dgm:pt>
    <dgm:pt modelId="{5866B8DF-D8E5-4914-AAD9-5243D2B022B5}" type="parTrans" cxnId="{B4B87124-2F36-4338-9026-766CC66A8E62}">
      <dgm:prSet/>
      <dgm:spPr/>
      <dgm:t>
        <a:bodyPr/>
        <a:lstStyle/>
        <a:p>
          <a:endParaRPr lang="en-US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9FBFAA04-B78C-4A13-B2F7-A85B196375EC}" type="sibTrans" cxnId="{B4B87124-2F36-4338-9026-766CC66A8E62}">
      <dgm:prSet/>
      <dgm:spPr/>
      <dgm:t>
        <a:bodyPr/>
        <a:lstStyle/>
        <a:p>
          <a:endParaRPr lang="en-US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2D44801A-179C-4CBB-807B-EA078F5622F4}">
      <dgm:prSet phldrT="[Text]"/>
      <dgm:spPr/>
      <dgm:t>
        <a:bodyPr/>
        <a:lstStyle/>
        <a:p>
          <a:r>
            <a: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Kent Archer</a:t>
          </a:r>
        </a:p>
        <a:p>
          <a:r>
            <a: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Director of Community Infrastructure</a:t>
          </a:r>
        </a:p>
      </dgm:t>
    </dgm:pt>
    <dgm:pt modelId="{EA372FD4-282F-4C10-A519-B71A6C09A4A8}" type="parTrans" cxnId="{2CC4B2D5-8420-4A48-ACDF-2E5C22352F62}">
      <dgm:prSet/>
      <dgm:spPr/>
      <dgm:t>
        <a:bodyPr/>
        <a:lstStyle/>
        <a:p>
          <a:endParaRPr lang="en-US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D55D1379-D202-4586-81A5-723E70DA9472}" type="sibTrans" cxnId="{2CC4B2D5-8420-4A48-ACDF-2E5C22352F62}">
      <dgm:prSet/>
      <dgm:spPr/>
      <dgm:t>
        <a:bodyPr/>
        <a:lstStyle/>
        <a:p>
          <a:endParaRPr lang="en-US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4D71AA8F-6836-430E-80EF-321184263EF5}">
      <dgm:prSet/>
      <dgm:spPr/>
      <dgm:t>
        <a:bodyPr/>
        <a:lstStyle/>
        <a:p>
          <a:pPr>
            <a:buClr>
              <a:schemeClr val="bg2"/>
            </a:buClr>
            <a:buSzPts val="2000"/>
            <a:buFont typeface="Arial" panose="020B0604020202020204" pitchFamily="34" charset="0"/>
            <a:buChar char="–"/>
          </a:pPr>
          <a:r>
            <a: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Lynn Tutor</a:t>
          </a:r>
        </a:p>
        <a:p>
          <a:pPr>
            <a:buClr>
              <a:schemeClr val="bg2"/>
            </a:buClr>
            <a:buSzPts val="2000"/>
            <a:buFont typeface="Arial" panose="020B0604020202020204" pitchFamily="34" charset="0"/>
            <a:buChar char="–"/>
          </a:pPr>
          <a:r>
            <a: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Assistant Director of Community Infrastructure</a:t>
          </a:r>
        </a:p>
      </dgm:t>
    </dgm:pt>
    <dgm:pt modelId="{D1EF8BE8-70D0-4063-BF35-5A8C9C611200}" type="parTrans" cxnId="{11213F75-53F3-41E9-92FF-BB610309D8EF}">
      <dgm:prSet/>
      <dgm:spPr/>
      <dgm:t>
        <a:bodyPr/>
        <a:lstStyle/>
        <a:p>
          <a:endParaRPr lang="en-US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AC621152-7A20-471C-A2BC-5795295F16D5}" type="sibTrans" cxnId="{11213F75-53F3-41E9-92FF-BB610309D8EF}">
      <dgm:prSet/>
      <dgm:spPr/>
      <dgm:t>
        <a:bodyPr/>
        <a:lstStyle/>
        <a:p>
          <a:endParaRPr lang="en-US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F43F8E9B-FA5B-476E-8DD8-8D3DA095E6A2}">
      <dgm:prSet/>
      <dgm:spPr/>
      <dgm:t>
        <a:bodyPr/>
        <a:lstStyle/>
        <a:p>
          <a:r>
            <a: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Tracey Davis </a:t>
          </a:r>
        </a:p>
        <a:p>
          <a:r>
            <a: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CDBG Project Manager</a:t>
          </a:r>
        </a:p>
      </dgm:t>
    </dgm:pt>
    <dgm:pt modelId="{5359A6B7-66DD-46C4-A643-AB29573268D2}" type="parTrans" cxnId="{0B24BD05-8A15-497D-B335-51D8A1591FA4}">
      <dgm:prSet/>
      <dgm:spPr/>
      <dgm:t>
        <a:bodyPr/>
        <a:lstStyle/>
        <a:p>
          <a:endParaRPr lang="en-US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CEC94224-3204-419D-BC5B-2024CB2FEB90}" type="sibTrans" cxnId="{0B24BD05-8A15-497D-B335-51D8A1591FA4}">
      <dgm:prSet/>
      <dgm:spPr/>
      <dgm:t>
        <a:bodyPr/>
        <a:lstStyle/>
        <a:p>
          <a:endParaRPr lang="en-US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2778DCEF-9CFC-49F7-8DAF-ECCE7BF07439}">
      <dgm:prSet/>
      <dgm:spPr/>
      <dgm:t>
        <a:bodyPr/>
        <a:lstStyle/>
        <a:p>
          <a:r>
            <a: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Allison Fox</a:t>
          </a:r>
        </a:p>
        <a:p>
          <a:r>
            <a: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CDBG Project Manager</a:t>
          </a:r>
        </a:p>
      </dgm:t>
    </dgm:pt>
    <dgm:pt modelId="{9736B355-76A0-4178-B22B-1EC1E2F2480F}" type="parTrans" cxnId="{A3FF8AC4-7490-4588-9349-ED5C6D8729EB}">
      <dgm:prSet/>
      <dgm:spPr/>
      <dgm:t>
        <a:bodyPr/>
        <a:lstStyle/>
        <a:p>
          <a:endParaRPr lang="en-US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25B4B866-373A-4580-8317-C68FBC442EAF}" type="sibTrans" cxnId="{A3FF8AC4-7490-4588-9349-ED5C6D8729EB}">
      <dgm:prSet/>
      <dgm:spPr/>
      <dgm:t>
        <a:bodyPr/>
        <a:lstStyle/>
        <a:p>
          <a:endParaRPr lang="en-US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1850DFC4-46EB-4A8A-AABA-79160AD19971}">
      <dgm:prSet/>
      <dgm:spPr/>
      <dgm:t>
        <a:bodyPr/>
        <a:lstStyle/>
        <a:p>
          <a:r>
            <a: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Kayla Baxter </a:t>
          </a:r>
        </a:p>
        <a:p>
          <a:r>
            <a: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CDBG Project Manager</a:t>
          </a:r>
        </a:p>
      </dgm:t>
    </dgm:pt>
    <dgm:pt modelId="{238BDEBF-9B69-42D4-9211-A7969F1BA9DF}" type="parTrans" cxnId="{8BE2783B-4915-40C4-8C75-328367EF5DFA}">
      <dgm:prSet/>
      <dgm:spPr/>
      <dgm:t>
        <a:bodyPr/>
        <a:lstStyle/>
        <a:p>
          <a:endParaRPr lang="en-US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E698D7BF-0256-45DA-8ABD-8EEC247C0369}" type="sibTrans" cxnId="{8BE2783B-4915-40C4-8C75-328367EF5DFA}">
      <dgm:prSet/>
      <dgm:spPr/>
      <dgm:t>
        <a:bodyPr/>
        <a:lstStyle/>
        <a:p>
          <a:endParaRPr lang="en-US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E352C879-EDF8-4E43-84F2-5D31E0FB4039}">
      <dgm:prSet/>
      <dgm:spPr/>
      <dgm:t>
        <a:bodyPr/>
        <a:lstStyle/>
        <a:p>
          <a:r>
            <a: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Lea Thomason</a:t>
          </a:r>
        </a:p>
        <a:p>
          <a:r>
            <a: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CDBG Project Manager</a:t>
          </a:r>
        </a:p>
      </dgm:t>
    </dgm:pt>
    <dgm:pt modelId="{24D33A7F-6C2C-4ACE-8C0F-B427F4FDBF23}" type="parTrans" cxnId="{C4C149CF-A16A-47FC-A0B8-87C7AC02BC7A}">
      <dgm:prSet/>
      <dgm:spPr/>
      <dgm:t>
        <a:bodyPr/>
        <a:lstStyle/>
        <a:p>
          <a:endParaRPr lang="en-US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E64B56A4-7D5B-4BC4-B5A4-E35860750655}" type="sibTrans" cxnId="{C4C149CF-A16A-47FC-A0B8-87C7AC02BC7A}">
      <dgm:prSet/>
      <dgm:spPr/>
      <dgm:t>
        <a:bodyPr/>
        <a:lstStyle/>
        <a:p>
          <a:endParaRPr lang="en-US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82ABFE0A-6B89-4637-93A3-22C706A69E38}">
      <dgm:prSet/>
      <dgm:spPr/>
      <dgm:t>
        <a:bodyPr/>
        <a:lstStyle/>
        <a:p>
          <a:r>
            <a: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Lindsay Gainous</a:t>
          </a:r>
        </a:p>
        <a:p>
          <a:r>
            <a: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ARC Program Coordinator</a:t>
          </a:r>
        </a:p>
      </dgm:t>
    </dgm:pt>
    <dgm:pt modelId="{74BDAAA0-9558-4D08-B2AB-18BACABDA603}" type="parTrans" cxnId="{C78394B1-1ED3-4593-A912-D27003B5E50C}">
      <dgm:prSet/>
      <dgm:spPr/>
      <dgm:t>
        <a:bodyPr/>
        <a:lstStyle/>
        <a:p>
          <a:endParaRPr lang="en-US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62D07E13-D62C-42F1-8B0C-C346AB6402F1}" type="sibTrans" cxnId="{C78394B1-1ED3-4593-A912-D27003B5E50C}">
      <dgm:prSet/>
      <dgm:spPr/>
      <dgm:t>
        <a:bodyPr/>
        <a:lstStyle/>
        <a:p>
          <a:endParaRPr lang="en-US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0CCDEA0C-704C-4E40-81B4-B750FE74D618}" type="pres">
      <dgm:prSet presAssocID="{8C1067D5-7859-429D-95C9-41B38874BC4C}" presName="Name0" presStyleCnt="0">
        <dgm:presLayoutVars>
          <dgm:dir/>
          <dgm:resizeHandles val="exact"/>
        </dgm:presLayoutVars>
      </dgm:prSet>
      <dgm:spPr/>
    </dgm:pt>
    <dgm:pt modelId="{3B7FC6AD-B892-4DA1-B699-44085B5B56A6}" type="pres">
      <dgm:prSet presAssocID="{F514CD34-866D-4E48-ADC9-6B16083D07BA}" presName="composite" presStyleCnt="0"/>
      <dgm:spPr/>
    </dgm:pt>
    <dgm:pt modelId="{97446D48-3554-40AB-A613-BC5B61275998}" type="pres">
      <dgm:prSet presAssocID="{F514CD34-866D-4E48-ADC9-6B16083D07BA}" presName="rect1" presStyleLbl="trAlignAcc1" presStyleIdx="0" presStyleCnt="9">
        <dgm:presLayoutVars>
          <dgm:bulletEnabled val="1"/>
        </dgm:presLayoutVars>
      </dgm:prSet>
      <dgm:spPr/>
    </dgm:pt>
    <dgm:pt modelId="{2242E4B6-429F-47B0-A5A6-27C7D790439B}" type="pres">
      <dgm:prSet presAssocID="{F514CD34-866D-4E48-ADC9-6B16083D07BA}" presName="rect2" presStyleLbl="fgImgPlace1" presStyleIdx="0" presStyleCnt="9"/>
      <dgm:spPr>
        <a:blipFill>
          <a:blip xmlns:r="http://schemas.openxmlformats.org/officeDocument/2006/relationships" r:embed="rId1"/>
          <a:srcRect/>
          <a:stretch>
            <a:fillRect l="-25000" r="-25000"/>
          </a:stretch>
        </a:blipFill>
      </dgm:spPr>
    </dgm:pt>
    <dgm:pt modelId="{E4CDA896-6A67-4974-83C3-829677F0EF1D}" type="pres">
      <dgm:prSet presAssocID="{038EFE89-3973-4565-8D8C-13BAF678AB9F}" presName="sibTrans" presStyleCnt="0"/>
      <dgm:spPr/>
    </dgm:pt>
    <dgm:pt modelId="{BF9C4673-F84B-406C-A532-094B7788D7D7}" type="pres">
      <dgm:prSet presAssocID="{32296893-A788-4C92-9FEA-91ACD1296BE1}" presName="composite" presStyleCnt="0"/>
      <dgm:spPr/>
    </dgm:pt>
    <dgm:pt modelId="{EC05B244-2112-4044-820D-685353150D6F}" type="pres">
      <dgm:prSet presAssocID="{32296893-A788-4C92-9FEA-91ACD1296BE1}" presName="rect1" presStyleLbl="trAlignAcc1" presStyleIdx="1" presStyleCnt="9">
        <dgm:presLayoutVars>
          <dgm:bulletEnabled val="1"/>
        </dgm:presLayoutVars>
      </dgm:prSet>
      <dgm:spPr/>
    </dgm:pt>
    <dgm:pt modelId="{C9EC4BA1-AD54-48A2-81D3-A421A9971B8D}" type="pres">
      <dgm:prSet presAssocID="{32296893-A788-4C92-9FEA-91ACD1296BE1}" presName="rect2" presStyleLbl="fgImgPlace1" presStyleIdx="1" presStyleCnt="9"/>
      <dgm:spPr>
        <a:blipFill>
          <a:blip xmlns:r="http://schemas.openxmlformats.org/officeDocument/2006/relationships" r:embed="rId2"/>
          <a:srcRect/>
          <a:stretch>
            <a:fillRect l="-25000" r="-25000"/>
          </a:stretch>
        </a:blipFill>
      </dgm:spPr>
    </dgm:pt>
    <dgm:pt modelId="{02B26B17-BA76-45C0-ABE0-9C0420E24492}" type="pres">
      <dgm:prSet presAssocID="{9FBFAA04-B78C-4A13-B2F7-A85B196375EC}" presName="sibTrans" presStyleCnt="0"/>
      <dgm:spPr/>
    </dgm:pt>
    <dgm:pt modelId="{DE7524C3-866F-4F7B-A306-178954CD56E2}" type="pres">
      <dgm:prSet presAssocID="{2D44801A-179C-4CBB-807B-EA078F5622F4}" presName="composite" presStyleCnt="0"/>
      <dgm:spPr/>
    </dgm:pt>
    <dgm:pt modelId="{C17951E3-1741-41BB-A9D0-024ECF3A86EE}" type="pres">
      <dgm:prSet presAssocID="{2D44801A-179C-4CBB-807B-EA078F5622F4}" presName="rect1" presStyleLbl="trAlignAcc1" presStyleIdx="2" presStyleCnt="9">
        <dgm:presLayoutVars>
          <dgm:bulletEnabled val="1"/>
        </dgm:presLayoutVars>
      </dgm:prSet>
      <dgm:spPr/>
    </dgm:pt>
    <dgm:pt modelId="{5299D461-69C2-4987-95B7-51447942D42A}" type="pres">
      <dgm:prSet presAssocID="{2D44801A-179C-4CBB-807B-EA078F5622F4}" presName="rect2" presStyleLbl="fgImgPlace1" presStyleIdx="2" presStyleCnt="9"/>
      <dgm:spPr>
        <a:blipFill>
          <a:blip xmlns:r="http://schemas.openxmlformats.org/officeDocument/2006/relationships" r:embed="rId3"/>
          <a:srcRect/>
          <a:stretch>
            <a:fillRect l="-25000" r="-25000"/>
          </a:stretch>
        </a:blipFill>
      </dgm:spPr>
    </dgm:pt>
    <dgm:pt modelId="{3096C4CB-07DB-4ADC-AE67-800076DCA19C}" type="pres">
      <dgm:prSet presAssocID="{D55D1379-D202-4586-81A5-723E70DA9472}" presName="sibTrans" presStyleCnt="0"/>
      <dgm:spPr/>
    </dgm:pt>
    <dgm:pt modelId="{97DE5C24-C471-4FC1-A8AB-25CA53C0F268}" type="pres">
      <dgm:prSet presAssocID="{4D71AA8F-6836-430E-80EF-321184263EF5}" presName="composite" presStyleCnt="0"/>
      <dgm:spPr/>
    </dgm:pt>
    <dgm:pt modelId="{33758918-BF28-4FAE-830F-360397B30BA9}" type="pres">
      <dgm:prSet presAssocID="{4D71AA8F-6836-430E-80EF-321184263EF5}" presName="rect1" presStyleLbl="trAlignAcc1" presStyleIdx="3" presStyleCnt="9">
        <dgm:presLayoutVars>
          <dgm:bulletEnabled val="1"/>
        </dgm:presLayoutVars>
      </dgm:prSet>
      <dgm:spPr/>
    </dgm:pt>
    <dgm:pt modelId="{5DAA0A19-5397-429D-AED0-631E1D143CEF}" type="pres">
      <dgm:prSet presAssocID="{4D71AA8F-6836-430E-80EF-321184263EF5}" presName="rect2" presStyleLbl="fgImgPlace1" presStyleIdx="3" presStyleCnt="9"/>
      <dgm:spPr>
        <a:blipFill>
          <a:blip xmlns:r="http://schemas.openxmlformats.org/officeDocument/2006/relationships" r:embed="rId4"/>
          <a:srcRect/>
          <a:stretch>
            <a:fillRect l="-25000" r="-25000"/>
          </a:stretch>
        </a:blipFill>
      </dgm:spPr>
    </dgm:pt>
    <dgm:pt modelId="{BD5330C0-C7D3-4299-AA09-4E0E1E56E4C6}" type="pres">
      <dgm:prSet presAssocID="{AC621152-7A20-471C-A2BC-5795295F16D5}" presName="sibTrans" presStyleCnt="0"/>
      <dgm:spPr/>
    </dgm:pt>
    <dgm:pt modelId="{61AE1E5A-7C3E-4F04-8BCB-602DD0AF3E38}" type="pres">
      <dgm:prSet presAssocID="{F43F8E9B-FA5B-476E-8DD8-8D3DA095E6A2}" presName="composite" presStyleCnt="0"/>
      <dgm:spPr/>
    </dgm:pt>
    <dgm:pt modelId="{C1CFFCD6-DB6F-4DAF-97A4-3360172086A7}" type="pres">
      <dgm:prSet presAssocID="{F43F8E9B-FA5B-476E-8DD8-8D3DA095E6A2}" presName="rect1" presStyleLbl="trAlignAcc1" presStyleIdx="4" presStyleCnt="9">
        <dgm:presLayoutVars>
          <dgm:bulletEnabled val="1"/>
        </dgm:presLayoutVars>
      </dgm:prSet>
      <dgm:spPr/>
    </dgm:pt>
    <dgm:pt modelId="{A978F5F7-9D51-40B6-AB28-CCCEE0F81DD3}" type="pres">
      <dgm:prSet presAssocID="{F43F8E9B-FA5B-476E-8DD8-8D3DA095E6A2}" presName="rect2" presStyleLbl="fgImgPlace1" presStyleIdx="4" presStyleCnt="9"/>
      <dgm:spPr>
        <a:blipFill>
          <a:blip xmlns:r="http://schemas.openxmlformats.org/officeDocument/2006/relationships" r:embed="rId5"/>
          <a:srcRect/>
          <a:stretch>
            <a:fillRect l="-25000" r="-25000"/>
          </a:stretch>
        </a:blipFill>
      </dgm:spPr>
    </dgm:pt>
    <dgm:pt modelId="{6C1686B1-8FE8-4E61-A761-791D93BFA550}" type="pres">
      <dgm:prSet presAssocID="{CEC94224-3204-419D-BC5B-2024CB2FEB90}" presName="sibTrans" presStyleCnt="0"/>
      <dgm:spPr/>
    </dgm:pt>
    <dgm:pt modelId="{5F7BD12D-9DAC-4E7C-89FB-2E030D9204E9}" type="pres">
      <dgm:prSet presAssocID="{2778DCEF-9CFC-49F7-8DAF-ECCE7BF07439}" presName="composite" presStyleCnt="0"/>
      <dgm:spPr/>
    </dgm:pt>
    <dgm:pt modelId="{C80F8D73-0662-4567-B3CE-B1D8E3B16509}" type="pres">
      <dgm:prSet presAssocID="{2778DCEF-9CFC-49F7-8DAF-ECCE7BF07439}" presName="rect1" presStyleLbl="trAlignAcc1" presStyleIdx="5" presStyleCnt="9">
        <dgm:presLayoutVars>
          <dgm:bulletEnabled val="1"/>
        </dgm:presLayoutVars>
      </dgm:prSet>
      <dgm:spPr/>
    </dgm:pt>
    <dgm:pt modelId="{882F1C8B-C599-41BA-8C8F-82AE72079FB5}" type="pres">
      <dgm:prSet presAssocID="{2778DCEF-9CFC-49F7-8DAF-ECCE7BF07439}" presName="rect2" presStyleLbl="fgImgPlace1" presStyleIdx="5" presStyleCnt="9"/>
      <dgm:spPr>
        <a:blipFill>
          <a:blip xmlns:r="http://schemas.openxmlformats.org/officeDocument/2006/relationships" r:embed="rId6"/>
          <a:srcRect/>
          <a:stretch>
            <a:fillRect l="-25000" r="-25000"/>
          </a:stretch>
        </a:blipFill>
      </dgm:spPr>
    </dgm:pt>
    <dgm:pt modelId="{7BE3AC0D-F6B1-43F0-ACA5-18F20A14D017}" type="pres">
      <dgm:prSet presAssocID="{25B4B866-373A-4580-8317-C68FBC442EAF}" presName="sibTrans" presStyleCnt="0"/>
      <dgm:spPr/>
    </dgm:pt>
    <dgm:pt modelId="{63E2152D-D1E0-4128-B593-7C73CE94D478}" type="pres">
      <dgm:prSet presAssocID="{1850DFC4-46EB-4A8A-AABA-79160AD19971}" presName="composite" presStyleCnt="0"/>
      <dgm:spPr/>
    </dgm:pt>
    <dgm:pt modelId="{A3BDFA87-0038-430F-AC2E-BB637DF87FED}" type="pres">
      <dgm:prSet presAssocID="{1850DFC4-46EB-4A8A-AABA-79160AD19971}" presName="rect1" presStyleLbl="trAlignAcc1" presStyleIdx="6" presStyleCnt="9">
        <dgm:presLayoutVars>
          <dgm:bulletEnabled val="1"/>
        </dgm:presLayoutVars>
      </dgm:prSet>
      <dgm:spPr/>
    </dgm:pt>
    <dgm:pt modelId="{72952692-F2AC-44F9-8A2E-E21EAFECCBF5}" type="pres">
      <dgm:prSet presAssocID="{1850DFC4-46EB-4A8A-AABA-79160AD19971}" presName="rect2" presStyleLbl="fgImgPlace1" presStyleIdx="6" presStyleCnt="9"/>
      <dgm:spPr>
        <a:blipFill>
          <a:blip xmlns:r="http://schemas.openxmlformats.org/officeDocument/2006/relationships" r:embed="rId7"/>
          <a:srcRect/>
          <a:stretch>
            <a:fillRect l="-25000" r="-25000"/>
          </a:stretch>
        </a:blipFill>
      </dgm:spPr>
    </dgm:pt>
    <dgm:pt modelId="{9846CE98-3DA1-4672-9231-3C1E68F0AD98}" type="pres">
      <dgm:prSet presAssocID="{E698D7BF-0256-45DA-8ABD-8EEC247C0369}" presName="sibTrans" presStyleCnt="0"/>
      <dgm:spPr/>
    </dgm:pt>
    <dgm:pt modelId="{CA21869B-12FE-4D45-A963-FE8698C8E195}" type="pres">
      <dgm:prSet presAssocID="{E352C879-EDF8-4E43-84F2-5D31E0FB4039}" presName="composite" presStyleCnt="0"/>
      <dgm:spPr/>
    </dgm:pt>
    <dgm:pt modelId="{BF986EEF-749A-4001-B7D7-589F8DCF8204}" type="pres">
      <dgm:prSet presAssocID="{E352C879-EDF8-4E43-84F2-5D31E0FB4039}" presName="rect1" presStyleLbl="trAlignAcc1" presStyleIdx="7" presStyleCnt="9">
        <dgm:presLayoutVars>
          <dgm:bulletEnabled val="1"/>
        </dgm:presLayoutVars>
      </dgm:prSet>
      <dgm:spPr/>
    </dgm:pt>
    <dgm:pt modelId="{64C2227F-20B7-4F97-A893-7EE52F8093A0}" type="pres">
      <dgm:prSet presAssocID="{E352C879-EDF8-4E43-84F2-5D31E0FB4039}" presName="rect2" presStyleLbl="fgImgPlace1" presStyleIdx="7" presStyleCnt="9"/>
      <dgm:spPr>
        <a:blipFill>
          <a:blip xmlns:r="http://schemas.openxmlformats.org/officeDocument/2006/relationships" r:embed="rId8"/>
          <a:srcRect/>
          <a:stretch>
            <a:fillRect l="-25000" r="-25000"/>
          </a:stretch>
        </a:blipFill>
      </dgm:spPr>
    </dgm:pt>
    <dgm:pt modelId="{24EA4E40-2817-41C7-93C7-3ADD96A12EA3}" type="pres">
      <dgm:prSet presAssocID="{E64B56A4-7D5B-4BC4-B5A4-E35860750655}" presName="sibTrans" presStyleCnt="0"/>
      <dgm:spPr/>
    </dgm:pt>
    <dgm:pt modelId="{54EB5D52-4850-4A04-A3C4-E1D4FE0EE773}" type="pres">
      <dgm:prSet presAssocID="{82ABFE0A-6B89-4637-93A3-22C706A69E38}" presName="composite" presStyleCnt="0"/>
      <dgm:spPr/>
    </dgm:pt>
    <dgm:pt modelId="{F11C502D-516B-4838-8364-0ADCC26218C6}" type="pres">
      <dgm:prSet presAssocID="{82ABFE0A-6B89-4637-93A3-22C706A69E38}" presName="rect1" presStyleLbl="trAlignAcc1" presStyleIdx="8" presStyleCnt="9">
        <dgm:presLayoutVars>
          <dgm:bulletEnabled val="1"/>
        </dgm:presLayoutVars>
      </dgm:prSet>
      <dgm:spPr/>
    </dgm:pt>
    <dgm:pt modelId="{B2509550-7ACA-4141-8F8F-4E0B746C389C}" type="pres">
      <dgm:prSet presAssocID="{82ABFE0A-6B89-4637-93A3-22C706A69E38}" presName="rect2" presStyleLbl="fgImgPlace1" presStyleIdx="8" presStyleCnt="9"/>
      <dgm:spPr>
        <a:blipFill>
          <a:blip xmlns:r="http://schemas.openxmlformats.org/officeDocument/2006/relationships" r:embed="rId9"/>
          <a:srcRect/>
          <a:stretch>
            <a:fillRect l="-25000" r="-25000"/>
          </a:stretch>
        </a:blipFill>
      </dgm:spPr>
    </dgm:pt>
  </dgm:ptLst>
  <dgm:cxnLst>
    <dgm:cxn modelId="{0B24BD05-8A15-497D-B335-51D8A1591FA4}" srcId="{8C1067D5-7859-429D-95C9-41B38874BC4C}" destId="{F43F8E9B-FA5B-476E-8DD8-8D3DA095E6A2}" srcOrd="4" destOrd="0" parTransId="{5359A6B7-66DD-46C4-A643-AB29573268D2}" sibTransId="{CEC94224-3204-419D-BC5B-2024CB2FEB90}"/>
    <dgm:cxn modelId="{B4B87124-2F36-4338-9026-766CC66A8E62}" srcId="{8C1067D5-7859-429D-95C9-41B38874BC4C}" destId="{32296893-A788-4C92-9FEA-91ACD1296BE1}" srcOrd="1" destOrd="0" parTransId="{5866B8DF-D8E5-4914-AAD9-5243D2B022B5}" sibTransId="{9FBFAA04-B78C-4A13-B2F7-A85B196375EC}"/>
    <dgm:cxn modelId="{A84B4232-F509-45F1-B11D-A8B7FCBFF500}" srcId="{8C1067D5-7859-429D-95C9-41B38874BC4C}" destId="{F514CD34-866D-4E48-ADC9-6B16083D07BA}" srcOrd="0" destOrd="0" parTransId="{C866402F-E5C5-4C55-84EF-73AF9EBC9437}" sibTransId="{038EFE89-3973-4565-8D8C-13BAF678AB9F}"/>
    <dgm:cxn modelId="{8BE2783B-4915-40C4-8C75-328367EF5DFA}" srcId="{8C1067D5-7859-429D-95C9-41B38874BC4C}" destId="{1850DFC4-46EB-4A8A-AABA-79160AD19971}" srcOrd="6" destOrd="0" parTransId="{238BDEBF-9B69-42D4-9211-A7969F1BA9DF}" sibTransId="{E698D7BF-0256-45DA-8ABD-8EEC247C0369}"/>
    <dgm:cxn modelId="{479B0B40-23A8-4A3A-BC8D-D68342002DBE}" type="presOf" srcId="{82ABFE0A-6B89-4637-93A3-22C706A69E38}" destId="{F11C502D-516B-4838-8364-0ADCC26218C6}" srcOrd="0" destOrd="0" presId="urn:microsoft.com/office/officeart/2008/layout/PictureStrips"/>
    <dgm:cxn modelId="{42615261-2C6A-4978-B222-70C48D0969BA}" type="presOf" srcId="{8C1067D5-7859-429D-95C9-41B38874BC4C}" destId="{0CCDEA0C-704C-4E40-81B4-B750FE74D618}" srcOrd="0" destOrd="0" presId="urn:microsoft.com/office/officeart/2008/layout/PictureStrips"/>
    <dgm:cxn modelId="{2E10F34B-C8FD-4F7D-A7C2-59385FEB0883}" type="presOf" srcId="{E352C879-EDF8-4E43-84F2-5D31E0FB4039}" destId="{BF986EEF-749A-4001-B7D7-589F8DCF8204}" srcOrd="0" destOrd="0" presId="urn:microsoft.com/office/officeart/2008/layout/PictureStrips"/>
    <dgm:cxn modelId="{11213F75-53F3-41E9-92FF-BB610309D8EF}" srcId="{8C1067D5-7859-429D-95C9-41B38874BC4C}" destId="{4D71AA8F-6836-430E-80EF-321184263EF5}" srcOrd="3" destOrd="0" parTransId="{D1EF8BE8-70D0-4063-BF35-5A8C9C611200}" sibTransId="{AC621152-7A20-471C-A2BC-5795295F16D5}"/>
    <dgm:cxn modelId="{AE65F475-90D8-4B15-95AD-67047606A96B}" type="presOf" srcId="{F514CD34-866D-4E48-ADC9-6B16083D07BA}" destId="{97446D48-3554-40AB-A613-BC5B61275998}" srcOrd="0" destOrd="0" presId="urn:microsoft.com/office/officeart/2008/layout/PictureStrips"/>
    <dgm:cxn modelId="{52AB00A4-70D5-487F-BBBA-0D10793C0337}" type="presOf" srcId="{2D44801A-179C-4CBB-807B-EA078F5622F4}" destId="{C17951E3-1741-41BB-A9D0-024ECF3A86EE}" srcOrd="0" destOrd="0" presId="urn:microsoft.com/office/officeart/2008/layout/PictureStrips"/>
    <dgm:cxn modelId="{8B2A91A6-B263-4271-B071-8C0E0BBB1013}" type="presOf" srcId="{2778DCEF-9CFC-49F7-8DAF-ECCE7BF07439}" destId="{C80F8D73-0662-4567-B3CE-B1D8E3B16509}" srcOrd="0" destOrd="0" presId="urn:microsoft.com/office/officeart/2008/layout/PictureStrips"/>
    <dgm:cxn modelId="{E687DFA9-2ABC-41D1-B3B3-0E0BD8D84FF4}" type="presOf" srcId="{4D71AA8F-6836-430E-80EF-321184263EF5}" destId="{33758918-BF28-4FAE-830F-360397B30BA9}" srcOrd="0" destOrd="0" presId="urn:microsoft.com/office/officeart/2008/layout/PictureStrips"/>
    <dgm:cxn modelId="{C78394B1-1ED3-4593-A912-D27003B5E50C}" srcId="{8C1067D5-7859-429D-95C9-41B38874BC4C}" destId="{82ABFE0A-6B89-4637-93A3-22C706A69E38}" srcOrd="8" destOrd="0" parTransId="{74BDAAA0-9558-4D08-B2AB-18BACABDA603}" sibTransId="{62D07E13-D62C-42F1-8B0C-C346AB6402F1}"/>
    <dgm:cxn modelId="{A3FF8AC4-7490-4588-9349-ED5C6D8729EB}" srcId="{8C1067D5-7859-429D-95C9-41B38874BC4C}" destId="{2778DCEF-9CFC-49F7-8DAF-ECCE7BF07439}" srcOrd="5" destOrd="0" parTransId="{9736B355-76A0-4178-B22B-1EC1E2F2480F}" sibTransId="{25B4B866-373A-4580-8317-C68FBC442EAF}"/>
    <dgm:cxn modelId="{C4C149CF-A16A-47FC-A0B8-87C7AC02BC7A}" srcId="{8C1067D5-7859-429D-95C9-41B38874BC4C}" destId="{E352C879-EDF8-4E43-84F2-5D31E0FB4039}" srcOrd="7" destOrd="0" parTransId="{24D33A7F-6C2C-4ACE-8C0F-B427F4FDBF23}" sibTransId="{E64B56A4-7D5B-4BC4-B5A4-E35860750655}"/>
    <dgm:cxn modelId="{2CC4B2D5-8420-4A48-ACDF-2E5C22352F62}" srcId="{8C1067D5-7859-429D-95C9-41B38874BC4C}" destId="{2D44801A-179C-4CBB-807B-EA078F5622F4}" srcOrd="2" destOrd="0" parTransId="{EA372FD4-282F-4C10-A519-B71A6C09A4A8}" sibTransId="{D55D1379-D202-4586-81A5-723E70DA9472}"/>
    <dgm:cxn modelId="{0D6700D9-9AB3-49FB-83C1-FBE00FEF031F}" type="presOf" srcId="{F43F8E9B-FA5B-476E-8DD8-8D3DA095E6A2}" destId="{C1CFFCD6-DB6F-4DAF-97A4-3360172086A7}" srcOrd="0" destOrd="0" presId="urn:microsoft.com/office/officeart/2008/layout/PictureStrips"/>
    <dgm:cxn modelId="{0B23B4E2-9133-4751-A153-B4CFBB76E960}" type="presOf" srcId="{1850DFC4-46EB-4A8A-AABA-79160AD19971}" destId="{A3BDFA87-0038-430F-AC2E-BB637DF87FED}" srcOrd="0" destOrd="0" presId="urn:microsoft.com/office/officeart/2008/layout/PictureStrips"/>
    <dgm:cxn modelId="{705036FD-777C-4801-B68E-38BA6EDF46D8}" type="presOf" srcId="{32296893-A788-4C92-9FEA-91ACD1296BE1}" destId="{EC05B244-2112-4044-820D-685353150D6F}" srcOrd="0" destOrd="0" presId="urn:microsoft.com/office/officeart/2008/layout/PictureStrips"/>
    <dgm:cxn modelId="{1F1E56FC-8BD7-4142-B288-3C831B5AA29B}" type="presParOf" srcId="{0CCDEA0C-704C-4E40-81B4-B750FE74D618}" destId="{3B7FC6AD-B892-4DA1-B699-44085B5B56A6}" srcOrd="0" destOrd="0" presId="urn:microsoft.com/office/officeart/2008/layout/PictureStrips"/>
    <dgm:cxn modelId="{80A1010E-789D-476B-BEE4-865EB7E406C0}" type="presParOf" srcId="{3B7FC6AD-B892-4DA1-B699-44085B5B56A6}" destId="{97446D48-3554-40AB-A613-BC5B61275998}" srcOrd="0" destOrd="0" presId="urn:microsoft.com/office/officeart/2008/layout/PictureStrips"/>
    <dgm:cxn modelId="{4E0D15E9-A940-4E3A-AC44-3C95B0F8993E}" type="presParOf" srcId="{3B7FC6AD-B892-4DA1-B699-44085B5B56A6}" destId="{2242E4B6-429F-47B0-A5A6-27C7D790439B}" srcOrd="1" destOrd="0" presId="urn:microsoft.com/office/officeart/2008/layout/PictureStrips"/>
    <dgm:cxn modelId="{D18FA11B-BEEE-42E1-8EC2-14D34FF77F96}" type="presParOf" srcId="{0CCDEA0C-704C-4E40-81B4-B750FE74D618}" destId="{E4CDA896-6A67-4974-83C3-829677F0EF1D}" srcOrd="1" destOrd="0" presId="urn:microsoft.com/office/officeart/2008/layout/PictureStrips"/>
    <dgm:cxn modelId="{86CA91ED-4FB0-4D00-B5D7-D75EC9AAA5EC}" type="presParOf" srcId="{0CCDEA0C-704C-4E40-81B4-B750FE74D618}" destId="{BF9C4673-F84B-406C-A532-094B7788D7D7}" srcOrd="2" destOrd="0" presId="urn:microsoft.com/office/officeart/2008/layout/PictureStrips"/>
    <dgm:cxn modelId="{21915DC4-3C6A-4EEB-87F9-AFD95A8FE5E0}" type="presParOf" srcId="{BF9C4673-F84B-406C-A532-094B7788D7D7}" destId="{EC05B244-2112-4044-820D-685353150D6F}" srcOrd="0" destOrd="0" presId="urn:microsoft.com/office/officeart/2008/layout/PictureStrips"/>
    <dgm:cxn modelId="{2A5DDD0A-E95C-45F5-887E-D2E48A2AFD76}" type="presParOf" srcId="{BF9C4673-F84B-406C-A532-094B7788D7D7}" destId="{C9EC4BA1-AD54-48A2-81D3-A421A9971B8D}" srcOrd="1" destOrd="0" presId="urn:microsoft.com/office/officeart/2008/layout/PictureStrips"/>
    <dgm:cxn modelId="{BF8A677F-1BBB-4106-920B-E48BC3097767}" type="presParOf" srcId="{0CCDEA0C-704C-4E40-81B4-B750FE74D618}" destId="{02B26B17-BA76-45C0-ABE0-9C0420E24492}" srcOrd="3" destOrd="0" presId="urn:microsoft.com/office/officeart/2008/layout/PictureStrips"/>
    <dgm:cxn modelId="{303CFCD6-2026-451D-B340-B7A380CA6C0C}" type="presParOf" srcId="{0CCDEA0C-704C-4E40-81B4-B750FE74D618}" destId="{DE7524C3-866F-4F7B-A306-178954CD56E2}" srcOrd="4" destOrd="0" presId="urn:microsoft.com/office/officeart/2008/layout/PictureStrips"/>
    <dgm:cxn modelId="{7FC08D3E-4156-44EA-AC30-7764446A3DB4}" type="presParOf" srcId="{DE7524C3-866F-4F7B-A306-178954CD56E2}" destId="{C17951E3-1741-41BB-A9D0-024ECF3A86EE}" srcOrd="0" destOrd="0" presId="urn:microsoft.com/office/officeart/2008/layout/PictureStrips"/>
    <dgm:cxn modelId="{8BD0DB00-E5F4-4F2B-9838-A24887030B1B}" type="presParOf" srcId="{DE7524C3-866F-4F7B-A306-178954CD56E2}" destId="{5299D461-69C2-4987-95B7-51447942D42A}" srcOrd="1" destOrd="0" presId="urn:microsoft.com/office/officeart/2008/layout/PictureStrips"/>
    <dgm:cxn modelId="{942DB74D-FBAE-4E50-912A-F99953C487F9}" type="presParOf" srcId="{0CCDEA0C-704C-4E40-81B4-B750FE74D618}" destId="{3096C4CB-07DB-4ADC-AE67-800076DCA19C}" srcOrd="5" destOrd="0" presId="urn:microsoft.com/office/officeart/2008/layout/PictureStrips"/>
    <dgm:cxn modelId="{48A1714B-6DBC-4328-B0FF-901B6E81EDE2}" type="presParOf" srcId="{0CCDEA0C-704C-4E40-81B4-B750FE74D618}" destId="{97DE5C24-C471-4FC1-A8AB-25CA53C0F268}" srcOrd="6" destOrd="0" presId="urn:microsoft.com/office/officeart/2008/layout/PictureStrips"/>
    <dgm:cxn modelId="{5F09E86F-8B75-49D0-B6FE-93DA50242607}" type="presParOf" srcId="{97DE5C24-C471-4FC1-A8AB-25CA53C0F268}" destId="{33758918-BF28-4FAE-830F-360397B30BA9}" srcOrd="0" destOrd="0" presId="urn:microsoft.com/office/officeart/2008/layout/PictureStrips"/>
    <dgm:cxn modelId="{20770EA1-9D3F-44F2-BFB8-B944D476F01D}" type="presParOf" srcId="{97DE5C24-C471-4FC1-A8AB-25CA53C0F268}" destId="{5DAA0A19-5397-429D-AED0-631E1D143CEF}" srcOrd="1" destOrd="0" presId="urn:microsoft.com/office/officeart/2008/layout/PictureStrips"/>
    <dgm:cxn modelId="{2A622000-4D42-410D-8D46-91A92432D9E5}" type="presParOf" srcId="{0CCDEA0C-704C-4E40-81B4-B750FE74D618}" destId="{BD5330C0-C7D3-4299-AA09-4E0E1E56E4C6}" srcOrd="7" destOrd="0" presId="urn:microsoft.com/office/officeart/2008/layout/PictureStrips"/>
    <dgm:cxn modelId="{B3D2107A-E224-477D-B3BD-17272303AF6B}" type="presParOf" srcId="{0CCDEA0C-704C-4E40-81B4-B750FE74D618}" destId="{61AE1E5A-7C3E-4F04-8BCB-602DD0AF3E38}" srcOrd="8" destOrd="0" presId="urn:microsoft.com/office/officeart/2008/layout/PictureStrips"/>
    <dgm:cxn modelId="{D5DD237E-71B9-4B31-85B2-D4B4B7283106}" type="presParOf" srcId="{61AE1E5A-7C3E-4F04-8BCB-602DD0AF3E38}" destId="{C1CFFCD6-DB6F-4DAF-97A4-3360172086A7}" srcOrd="0" destOrd="0" presId="urn:microsoft.com/office/officeart/2008/layout/PictureStrips"/>
    <dgm:cxn modelId="{527341F2-1C4E-4562-B0B3-63D76462A99D}" type="presParOf" srcId="{61AE1E5A-7C3E-4F04-8BCB-602DD0AF3E38}" destId="{A978F5F7-9D51-40B6-AB28-CCCEE0F81DD3}" srcOrd="1" destOrd="0" presId="urn:microsoft.com/office/officeart/2008/layout/PictureStrips"/>
    <dgm:cxn modelId="{EBE74698-C389-4E6C-BD01-D67B3938102A}" type="presParOf" srcId="{0CCDEA0C-704C-4E40-81B4-B750FE74D618}" destId="{6C1686B1-8FE8-4E61-A761-791D93BFA550}" srcOrd="9" destOrd="0" presId="urn:microsoft.com/office/officeart/2008/layout/PictureStrips"/>
    <dgm:cxn modelId="{27FD8AD7-068D-4045-8CB8-0CFAFB9D1469}" type="presParOf" srcId="{0CCDEA0C-704C-4E40-81B4-B750FE74D618}" destId="{5F7BD12D-9DAC-4E7C-89FB-2E030D9204E9}" srcOrd="10" destOrd="0" presId="urn:microsoft.com/office/officeart/2008/layout/PictureStrips"/>
    <dgm:cxn modelId="{4627E556-EC8D-493C-A354-D51D77656D0F}" type="presParOf" srcId="{5F7BD12D-9DAC-4E7C-89FB-2E030D9204E9}" destId="{C80F8D73-0662-4567-B3CE-B1D8E3B16509}" srcOrd="0" destOrd="0" presId="urn:microsoft.com/office/officeart/2008/layout/PictureStrips"/>
    <dgm:cxn modelId="{B1444A11-4982-48A6-8049-12A637C3E629}" type="presParOf" srcId="{5F7BD12D-9DAC-4E7C-89FB-2E030D9204E9}" destId="{882F1C8B-C599-41BA-8C8F-82AE72079FB5}" srcOrd="1" destOrd="0" presId="urn:microsoft.com/office/officeart/2008/layout/PictureStrips"/>
    <dgm:cxn modelId="{506FECFB-B5F7-4973-B9E0-0BB65C0F565A}" type="presParOf" srcId="{0CCDEA0C-704C-4E40-81B4-B750FE74D618}" destId="{7BE3AC0D-F6B1-43F0-ACA5-18F20A14D017}" srcOrd="11" destOrd="0" presId="urn:microsoft.com/office/officeart/2008/layout/PictureStrips"/>
    <dgm:cxn modelId="{C366FED0-CAA6-4151-AFCE-012DB8754E82}" type="presParOf" srcId="{0CCDEA0C-704C-4E40-81B4-B750FE74D618}" destId="{63E2152D-D1E0-4128-B593-7C73CE94D478}" srcOrd="12" destOrd="0" presId="urn:microsoft.com/office/officeart/2008/layout/PictureStrips"/>
    <dgm:cxn modelId="{5CB20003-B34F-494B-8622-CDF7A793C10F}" type="presParOf" srcId="{63E2152D-D1E0-4128-B593-7C73CE94D478}" destId="{A3BDFA87-0038-430F-AC2E-BB637DF87FED}" srcOrd="0" destOrd="0" presId="urn:microsoft.com/office/officeart/2008/layout/PictureStrips"/>
    <dgm:cxn modelId="{66D294C9-9A38-4D04-8DB0-31B9C8980C9D}" type="presParOf" srcId="{63E2152D-D1E0-4128-B593-7C73CE94D478}" destId="{72952692-F2AC-44F9-8A2E-E21EAFECCBF5}" srcOrd="1" destOrd="0" presId="urn:microsoft.com/office/officeart/2008/layout/PictureStrips"/>
    <dgm:cxn modelId="{140B3CC0-8EE3-4AFE-8577-4925C091C0D5}" type="presParOf" srcId="{0CCDEA0C-704C-4E40-81B4-B750FE74D618}" destId="{9846CE98-3DA1-4672-9231-3C1E68F0AD98}" srcOrd="13" destOrd="0" presId="urn:microsoft.com/office/officeart/2008/layout/PictureStrips"/>
    <dgm:cxn modelId="{65AFFB21-E713-4F72-8278-598F13270F2D}" type="presParOf" srcId="{0CCDEA0C-704C-4E40-81B4-B750FE74D618}" destId="{CA21869B-12FE-4D45-A963-FE8698C8E195}" srcOrd="14" destOrd="0" presId="urn:microsoft.com/office/officeart/2008/layout/PictureStrips"/>
    <dgm:cxn modelId="{5DB98840-1886-4379-85B0-D6CCA2262A42}" type="presParOf" srcId="{CA21869B-12FE-4D45-A963-FE8698C8E195}" destId="{BF986EEF-749A-4001-B7D7-589F8DCF8204}" srcOrd="0" destOrd="0" presId="urn:microsoft.com/office/officeart/2008/layout/PictureStrips"/>
    <dgm:cxn modelId="{48AF10C2-EECE-46B1-82FA-3066D54E547B}" type="presParOf" srcId="{CA21869B-12FE-4D45-A963-FE8698C8E195}" destId="{64C2227F-20B7-4F97-A893-7EE52F8093A0}" srcOrd="1" destOrd="0" presId="urn:microsoft.com/office/officeart/2008/layout/PictureStrips"/>
    <dgm:cxn modelId="{202BB3DA-5BBB-4780-BD4B-3D6B39200099}" type="presParOf" srcId="{0CCDEA0C-704C-4E40-81B4-B750FE74D618}" destId="{24EA4E40-2817-41C7-93C7-3ADD96A12EA3}" srcOrd="15" destOrd="0" presId="urn:microsoft.com/office/officeart/2008/layout/PictureStrips"/>
    <dgm:cxn modelId="{7BDCA780-EDA2-4632-BF00-89C982977B88}" type="presParOf" srcId="{0CCDEA0C-704C-4E40-81B4-B750FE74D618}" destId="{54EB5D52-4850-4A04-A3C4-E1D4FE0EE773}" srcOrd="16" destOrd="0" presId="urn:microsoft.com/office/officeart/2008/layout/PictureStrips"/>
    <dgm:cxn modelId="{1C34760F-F22B-4749-AB96-D04AC66DDC48}" type="presParOf" srcId="{54EB5D52-4850-4A04-A3C4-E1D4FE0EE773}" destId="{F11C502D-516B-4838-8364-0ADCC26218C6}" srcOrd="0" destOrd="0" presId="urn:microsoft.com/office/officeart/2008/layout/PictureStrips"/>
    <dgm:cxn modelId="{BF694F9E-DFBF-426A-A974-FBF0E400F9E2}" type="presParOf" srcId="{54EB5D52-4850-4A04-A3C4-E1D4FE0EE773}" destId="{B2509550-7ACA-4141-8F8F-4E0B746C389C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B5CE776-48CA-4B33-A193-36700F176CDF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5AE4F6EA-630D-41E9-914E-B1756ECD6489}">
      <dgm:prSet phldrT="[Text]"/>
      <dgm:spPr/>
      <dgm:t>
        <a:bodyPr/>
        <a:lstStyle/>
        <a:p>
          <a:r>
            <a: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Public Meeting</a:t>
          </a:r>
        </a:p>
      </dgm:t>
    </dgm:pt>
    <dgm:pt modelId="{A6562E03-CA55-405C-9A3B-299412345C6F}" type="parTrans" cxnId="{28C2264F-CD88-45A1-A601-788C81525FA9}">
      <dgm:prSet/>
      <dgm:spPr/>
      <dgm:t>
        <a:bodyPr/>
        <a:lstStyle/>
        <a:p>
          <a:endParaRPr lang="en-US"/>
        </a:p>
      </dgm:t>
    </dgm:pt>
    <dgm:pt modelId="{D44CEF27-0B81-4207-B3EE-41CF41F487B5}" type="sibTrans" cxnId="{28C2264F-CD88-45A1-A601-788C81525FA9}">
      <dgm:prSet/>
      <dgm:spPr/>
      <dgm:t>
        <a:bodyPr/>
        <a:lstStyle/>
        <a:p>
          <a:endParaRPr lang="en-US"/>
        </a:p>
      </dgm:t>
    </dgm:pt>
    <dgm:pt modelId="{E5287F22-7A08-4A66-8AB9-9955755E054C}">
      <dgm:prSet phldrT="[Text]"/>
      <dgm:spPr/>
      <dgm:t>
        <a:bodyPr/>
        <a:lstStyle/>
        <a:p>
          <a:r>
            <a: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Professional Services Procurement</a:t>
          </a:r>
        </a:p>
      </dgm:t>
    </dgm:pt>
    <dgm:pt modelId="{6225BD57-5487-4ACA-8E87-8D488C5A4F96}" type="parTrans" cxnId="{5ACD1E4A-BA93-4299-8284-6F2FF32B4110}">
      <dgm:prSet/>
      <dgm:spPr/>
      <dgm:t>
        <a:bodyPr/>
        <a:lstStyle/>
        <a:p>
          <a:endParaRPr lang="en-US"/>
        </a:p>
      </dgm:t>
    </dgm:pt>
    <dgm:pt modelId="{3AE79C4A-700B-48C1-8C4F-798690B56C00}" type="sibTrans" cxnId="{5ACD1E4A-BA93-4299-8284-6F2FF32B4110}">
      <dgm:prSet/>
      <dgm:spPr/>
      <dgm:t>
        <a:bodyPr/>
        <a:lstStyle/>
        <a:p>
          <a:endParaRPr lang="en-US"/>
        </a:p>
      </dgm:t>
    </dgm:pt>
    <dgm:pt modelId="{23545F08-2900-4392-BEA2-DC89E32FD49E}">
      <dgm:prSet phldrT="[Text]"/>
      <dgm:spPr/>
      <dgm:t>
        <a:bodyPr/>
        <a:lstStyle/>
        <a:p>
          <a:r>
            <a: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PER/PAR Development &amp; Cost Estimate</a:t>
          </a:r>
        </a:p>
      </dgm:t>
    </dgm:pt>
    <dgm:pt modelId="{2598EC9C-3D22-4EC9-B378-6C41A427F613}" type="parTrans" cxnId="{8DDF2A60-6FAF-4EF8-80EC-658151799BC7}">
      <dgm:prSet/>
      <dgm:spPr/>
      <dgm:t>
        <a:bodyPr/>
        <a:lstStyle/>
        <a:p>
          <a:endParaRPr lang="en-US"/>
        </a:p>
      </dgm:t>
    </dgm:pt>
    <dgm:pt modelId="{147E5F02-ED4B-4E3D-ABBD-7F9733201B70}" type="sibTrans" cxnId="{8DDF2A60-6FAF-4EF8-80EC-658151799BC7}">
      <dgm:prSet/>
      <dgm:spPr/>
      <dgm:t>
        <a:bodyPr/>
        <a:lstStyle/>
        <a:p>
          <a:endParaRPr lang="en-US"/>
        </a:p>
      </dgm:t>
    </dgm:pt>
    <dgm:pt modelId="{6DDA39C3-A023-4F21-ACF2-77830FB0C80B}">
      <dgm:prSet/>
      <dgm:spPr/>
      <dgm:t>
        <a:bodyPr/>
        <a:lstStyle/>
        <a:p>
          <a:r>
            <a: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Execution of Local Resolution</a:t>
          </a:r>
        </a:p>
      </dgm:t>
    </dgm:pt>
    <dgm:pt modelId="{E4D40B22-D878-4A78-AE24-FC3B6082B6C5}" type="parTrans" cxnId="{78323AA5-B4C0-4CB4-88E6-C785E01F1A80}">
      <dgm:prSet/>
      <dgm:spPr/>
      <dgm:t>
        <a:bodyPr/>
        <a:lstStyle/>
        <a:p>
          <a:endParaRPr lang="en-US"/>
        </a:p>
      </dgm:t>
    </dgm:pt>
    <dgm:pt modelId="{2C8ED4C1-C0CE-49F5-8E7C-CA29CBF2F4D0}" type="sibTrans" cxnId="{78323AA5-B4C0-4CB4-88E6-C785E01F1A80}">
      <dgm:prSet/>
      <dgm:spPr/>
      <dgm:t>
        <a:bodyPr/>
        <a:lstStyle/>
        <a:p>
          <a:endParaRPr lang="en-US"/>
        </a:p>
      </dgm:t>
    </dgm:pt>
    <dgm:pt modelId="{F1671903-7EE6-4BE9-A8A2-E52B52A2B36D}">
      <dgm:prSet/>
      <dgm:spPr/>
      <dgm:t>
        <a:bodyPr/>
        <a:lstStyle/>
        <a:p>
          <a:r>
            <a: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Submission of Application</a:t>
          </a:r>
        </a:p>
      </dgm:t>
    </dgm:pt>
    <dgm:pt modelId="{4794B569-93ED-4EB3-997C-A69C7915C546}" type="parTrans" cxnId="{EEE60504-1C2D-48DB-A432-8AA3F08EF5EB}">
      <dgm:prSet/>
      <dgm:spPr/>
      <dgm:t>
        <a:bodyPr/>
        <a:lstStyle/>
        <a:p>
          <a:endParaRPr lang="en-US"/>
        </a:p>
      </dgm:t>
    </dgm:pt>
    <dgm:pt modelId="{608A4EC4-5B53-415E-BF37-4BB7C2343B9A}" type="sibTrans" cxnId="{EEE60504-1C2D-48DB-A432-8AA3F08EF5EB}">
      <dgm:prSet/>
      <dgm:spPr/>
      <dgm:t>
        <a:bodyPr/>
        <a:lstStyle/>
        <a:p>
          <a:endParaRPr lang="en-US"/>
        </a:p>
      </dgm:t>
    </dgm:pt>
    <dgm:pt modelId="{1D80353D-0358-4A21-801F-D2B48B02D61E}" type="pres">
      <dgm:prSet presAssocID="{2B5CE776-48CA-4B33-A193-36700F176CDF}" presName="rootnode" presStyleCnt="0">
        <dgm:presLayoutVars>
          <dgm:chMax/>
          <dgm:chPref/>
          <dgm:dir/>
          <dgm:animLvl val="lvl"/>
        </dgm:presLayoutVars>
      </dgm:prSet>
      <dgm:spPr/>
    </dgm:pt>
    <dgm:pt modelId="{9A0712B5-7CC7-44C3-B32C-F68FFE9B0255}" type="pres">
      <dgm:prSet presAssocID="{5AE4F6EA-630D-41E9-914E-B1756ECD6489}" presName="composite" presStyleCnt="0"/>
      <dgm:spPr/>
    </dgm:pt>
    <dgm:pt modelId="{893E6F5A-CF50-4B9A-B6C3-8F34B4C605F4}" type="pres">
      <dgm:prSet presAssocID="{5AE4F6EA-630D-41E9-914E-B1756ECD6489}" presName="bentUpArrow1" presStyleLbl="alignImgPlace1" presStyleIdx="0" presStyleCnt="4"/>
      <dgm:spPr/>
    </dgm:pt>
    <dgm:pt modelId="{A6570263-5AE6-4BA7-91A7-EF5B83952A95}" type="pres">
      <dgm:prSet presAssocID="{5AE4F6EA-630D-41E9-914E-B1756ECD6489}" presName="ParentText" presStyleLbl="node1" presStyleIdx="0" presStyleCnt="5" custScaleX="127020">
        <dgm:presLayoutVars>
          <dgm:chMax val="1"/>
          <dgm:chPref val="1"/>
          <dgm:bulletEnabled val="1"/>
        </dgm:presLayoutVars>
      </dgm:prSet>
      <dgm:spPr/>
    </dgm:pt>
    <dgm:pt modelId="{2DC0B7E1-E02F-4A92-98DA-B503C6442CDC}" type="pres">
      <dgm:prSet presAssocID="{5AE4F6EA-630D-41E9-914E-B1756ECD6489}" presName="ChildText" presStyleLbl="revTx" presStyleIdx="0" presStyleCnt="4">
        <dgm:presLayoutVars>
          <dgm:chMax val="0"/>
          <dgm:chPref val="0"/>
          <dgm:bulletEnabled val="1"/>
        </dgm:presLayoutVars>
      </dgm:prSet>
      <dgm:spPr/>
    </dgm:pt>
    <dgm:pt modelId="{8BFEC12D-4DBC-4CE0-96B9-C9258DC4F68F}" type="pres">
      <dgm:prSet presAssocID="{D44CEF27-0B81-4207-B3EE-41CF41F487B5}" presName="sibTrans" presStyleCnt="0"/>
      <dgm:spPr/>
    </dgm:pt>
    <dgm:pt modelId="{C276744E-E62F-46D4-9BC1-5317B952D6F0}" type="pres">
      <dgm:prSet presAssocID="{E5287F22-7A08-4A66-8AB9-9955755E054C}" presName="composite" presStyleCnt="0"/>
      <dgm:spPr/>
    </dgm:pt>
    <dgm:pt modelId="{4DEAA341-4766-4D04-BD11-EA35B897645C}" type="pres">
      <dgm:prSet presAssocID="{E5287F22-7A08-4A66-8AB9-9955755E054C}" presName="bentUpArrow1" presStyleLbl="alignImgPlace1" presStyleIdx="1" presStyleCnt="4"/>
      <dgm:spPr/>
    </dgm:pt>
    <dgm:pt modelId="{AC78FA65-9E03-4714-8CFD-9D628885FEE7}" type="pres">
      <dgm:prSet presAssocID="{E5287F22-7A08-4A66-8AB9-9955755E054C}" presName="ParentText" presStyleLbl="node1" presStyleIdx="1" presStyleCnt="5" custScaleX="127020">
        <dgm:presLayoutVars>
          <dgm:chMax val="1"/>
          <dgm:chPref val="1"/>
          <dgm:bulletEnabled val="1"/>
        </dgm:presLayoutVars>
      </dgm:prSet>
      <dgm:spPr/>
    </dgm:pt>
    <dgm:pt modelId="{4E73ADFC-0C18-4521-BB1A-443BB8B5476C}" type="pres">
      <dgm:prSet presAssocID="{E5287F22-7A08-4A66-8AB9-9955755E054C}" presName="ChildText" presStyleLbl="revTx" presStyleIdx="1" presStyleCnt="4">
        <dgm:presLayoutVars>
          <dgm:chMax val="0"/>
          <dgm:chPref val="0"/>
          <dgm:bulletEnabled val="1"/>
        </dgm:presLayoutVars>
      </dgm:prSet>
      <dgm:spPr/>
    </dgm:pt>
    <dgm:pt modelId="{F4E126DD-C473-440F-9003-E3EAA60B9FFE}" type="pres">
      <dgm:prSet presAssocID="{3AE79C4A-700B-48C1-8C4F-798690B56C00}" presName="sibTrans" presStyleCnt="0"/>
      <dgm:spPr/>
    </dgm:pt>
    <dgm:pt modelId="{820C275F-56DC-4A2F-8B38-CD6796FFC5A9}" type="pres">
      <dgm:prSet presAssocID="{23545F08-2900-4392-BEA2-DC89E32FD49E}" presName="composite" presStyleCnt="0"/>
      <dgm:spPr/>
    </dgm:pt>
    <dgm:pt modelId="{F5423924-F693-4542-8CE2-A63608EAE5F1}" type="pres">
      <dgm:prSet presAssocID="{23545F08-2900-4392-BEA2-DC89E32FD49E}" presName="bentUpArrow1" presStyleLbl="alignImgPlace1" presStyleIdx="2" presStyleCnt="4"/>
      <dgm:spPr/>
    </dgm:pt>
    <dgm:pt modelId="{2F16D8E0-9E71-4A2B-8104-FE0B13E7C986}" type="pres">
      <dgm:prSet presAssocID="{23545F08-2900-4392-BEA2-DC89E32FD49E}" presName="ParentText" presStyleLbl="node1" presStyleIdx="2" presStyleCnt="5" custScaleX="127020">
        <dgm:presLayoutVars>
          <dgm:chMax val="1"/>
          <dgm:chPref val="1"/>
          <dgm:bulletEnabled val="1"/>
        </dgm:presLayoutVars>
      </dgm:prSet>
      <dgm:spPr/>
    </dgm:pt>
    <dgm:pt modelId="{2D1E30D8-C966-4AAE-BC6B-63B4E3C6F84D}" type="pres">
      <dgm:prSet presAssocID="{23545F08-2900-4392-BEA2-DC89E32FD49E}" presName="ChildText" presStyleLbl="revTx" presStyleIdx="2" presStyleCnt="4">
        <dgm:presLayoutVars>
          <dgm:chMax val="0"/>
          <dgm:chPref val="0"/>
          <dgm:bulletEnabled val="1"/>
        </dgm:presLayoutVars>
      </dgm:prSet>
      <dgm:spPr/>
    </dgm:pt>
    <dgm:pt modelId="{507E3E94-F27A-456B-B7C9-EED7F093A436}" type="pres">
      <dgm:prSet presAssocID="{147E5F02-ED4B-4E3D-ABBD-7F9733201B70}" presName="sibTrans" presStyleCnt="0"/>
      <dgm:spPr/>
    </dgm:pt>
    <dgm:pt modelId="{02AFA693-4DF6-4E7A-9B78-642AA0BFC0A9}" type="pres">
      <dgm:prSet presAssocID="{6DDA39C3-A023-4F21-ACF2-77830FB0C80B}" presName="composite" presStyleCnt="0"/>
      <dgm:spPr/>
    </dgm:pt>
    <dgm:pt modelId="{84C269E4-F905-4F9C-95FD-050BA7D85CE3}" type="pres">
      <dgm:prSet presAssocID="{6DDA39C3-A023-4F21-ACF2-77830FB0C80B}" presName="bentUpArrow1" presStyleLbl="alignImgPlace1" presStyleIdx="3" presStyleCnt="4"/>
      <dgm:spPr/>
    </dgm:pt>
    <dgm:pt modelId="{0C9329A7-0A8C-4AEB-8BE9-5E59F2C81418}" type="pres">
      <dgm:prSet presAssocID="{6DDA39C3-A023-4F21-ACF2-77830FB0C80B}" presName="ParentText" presStyleLbl="node1" presStyleIdx="3" presStyleCnt="5" custScaleX="127020">
        <dgm:presLayoutVars>
          <dgm:chMax val="1"/>
          <dgm:chPref val="1"/>
          <dgm:bulletEnabled val="1"/>
        </dgm:presLayoutVars>
      </dgm:prSet>
      <dgm:spPr/>
    </dgm:pt>
    <dgm:pt modelId="{485AB8BE-E87C-4EAC-9ED3-7C69C2FAD896}" type="pres">
      <dgm:prSet presAssocID="{6DDA39C3-A023-4F21-ACF2-77830FB0C80B}" presName="ChildText" presStyleLbl="revTx" presStyleIdx="3" presStyleCnt="4">
        <dgm:presLayoutVars>
          <dgm:chMax val="0"/>
          <dgm:chPref val="0"/>
          <dgm:bulletEnabled val="1"/>
        </dgm:presLayoutVars>
      </dgm:prSet>
      <dgm:spPr/>
    </dgm:pt>
    <dgm:pt modelId="{A24D4EA3-A4A9-4D1B-B652-50E2208107EA}" type="pres">
      <dgm:prSet presAssocID="{2C8ED4C1-C0CE-49F5-8E7C-CA29CBF2F4D0}" presName="sibTrans" presStyleCnt="0"/>
      <dgm:spPr/>
    </dgm:pt>
    <dgm:pt modelId="{86464C9A-079A-4C4F-835C-E986234E081B}" type="pres">
      <dgm:prSet presAssocID="{F1671903-7EE6-4BE9-A8A2-E52B52A2B36D}" presName="composite" presStyleCnt="0"/>
      <dgm:spPr/>
    </dgm:pt>
    <dgm:pt modelId="{926DA7A4-DC6A-4EE6-B805-91DBEEE8E3D8}" type="pres">
      <dgm:prSet presAssocID="{F1671903-7EE6-4BE9-A8A2-E52B52A2B36D}" presName="ParentText" presStyleLbl="node1" presStyleIdx="4" presStyleCnt="5" custScaleX="127020">
        <dgm:presLayoutVars>
          <dgm:chMax val="1"/>
          <dgm:chPref val="1"/>
          <dgm:bulletEnabled val="1"/>
        </dgm:presLayoutVars>
      </dgm:prSet>
      <dgm:spPr/>
    </dgm:pt>
  </dgm:ptLst>
  <dgm:cxnLst>
    <dgm:cxn modelId="{EEE60504-1C2D-48DB-A432-8AA3F08EF5EB}" srcId="{2B5CE776-48CA-4B33-A193-36700F176CDF}" destId="{F1671903-7EE6-4BE9-A8A2-E52B52A2B36D}" srcOrd="4" destOrd="0" parTransId="{4794B569-93ED-4EB3-997C-A69C7915C546}" sibTransId="{608A4EC4-5B53-415E-BF37-4BB7C2343B9A}"/>
    <dgm:cxn modelId="{64349912-8954-4938-B738-D7A63831F677}" type="presOf" srcId="{6DDA39C3-A023-4F21-ACF2-77830FB0C80B}" destId="{0C9329A7-0A8C-4AEB-8BE9-5E59F2C81418}" srcOrd="0" destOrd="0" presId="urn:microsoft.com/office/officeart/2005/8/layout/StepDownProcess"/>
    <dgm:cxn modelId="{667CEF1F-8ACC-415A-8A37-26C0C4DCE535}" type="presOf" srcId="{23545F08-2900-4392-BEA2-DC89E32FD49E}" destId="{2F16D8E0-9E71-4A2B-8104-FE0B13E7C986}" srcOrd="0" destOrd="0" presId="urn:microsoft.com/office/officeart/2005/8/layout/StepDownProcess"/>
    <dgm:cxn modelId="{67291831-79CD-42DB-B4FD-94063AE41B26}" type="presOf" srcId="{E5287F22-7A08-4A66-8AB9-9955755E054C}" destId="{AC78FA65-9E03-4714-8CFD-9D628885FEE7}" srcOrd="0" destOrd="0" presId="urn:microsoft.com/office/officeart/2005/8/layout/StepDownProcess"/>
    <dgm:cxn modelId="{2AC30C5D-300B-4329-807B-33D5308C295A}" type="presOf" srcId="{F1671903-7EE6-4BE9-A8A2-E52B52A2B36D}" destId="{926DA7A4-DC6A-4EE6-B805-91DBEEE8E3D8}" srcOrd="0" destOrd="0" presId="urn:microsoft.com/office/officeart/2005/8/layout/StepDownProcess"/>
    <dgm:cxn modelId="{8DDF2A60-6FAF-4EF8-80EC-658151799BC7}" srcId="{2B5CE776-48CA-4B33-A193-36700F176CDF}" destId="{23545F08-2900-4392-BEA2-DC89E32FD49E}" srcOrd="2" destOrd="0" parTransId="{2598EC9C-3D22-4EC9-B378-6C41A427F613}" sibTransId="{147E5F02-ED4B-4E3D-ABBD-7F9733201B70}"/>
    <dgm:cxn modelId="{5ACD1E4A-BA93-4299-8284-6F2FF32B4110}" srcId="{2B5CE776-48CA-4B33-A193-36700F176CDF}" destId="{E5287F22-7A08-4A66-8AB9-9955755E054C}" srcOrd="1" destOrd="0" parTransId="{6225BD57-5487-4ACA-8E87-8D488C5A4F96}" sibTransId="{3AE79C4A-700B-48C1-8C4F-798690B56C00}"/>
    <dgm:cxn modelId="{28C2264F-CD88-45A1-A601-788C81525FA9}" srcId="{2B5CE776-48CA-4B33-A193-36700F176CDF}" destId="{5AE4F6EA-630D-41E9-914E-B1756ECD6489}" srcOrd="0" destOrd="0" parTransId="{A6562E03-CA55-405C-9A3B-299412345C6F}" sibTransId="{D44CEF27-0B81-4207-B3EE-41CF41F487B5}"/>
    <dgm:cxn modelId="{E0469A9C-D7E0-4F84-8D6E-2B60D62D37EC}" type="presOf" srcId="{5AE4F6EA-630D-41E9-914E-B1756ECD6489}" destId="{A6570263-5AE6-4BA7-91A7-EF5B83952A95}" srcOrd="0" destOrd="0" presId="urn:microsoft.com/office/officeart/2005/8/layout/StepDownProcess"/>
    <dgm:cxn modelId="{78323AA5-B4C0-4CB4-88E6-C785E01F1A80}" srcId="{2B5CE776-48CA-4B33-A193-36700F176CDF}" destId="{6DDA39C3-A023-4F21-ACF2-77830FB0C80B}" srcOrd="3" destOrd="0" parTransId="{E4D40B22-D878-4A78-AE24-FC3B6082B6C5}" sibTransId="{2C8ED4C1-C0CE-49F5-8E7C-CA29CBF2F4D0}"/>
    <dgm:cxn modelId="{A384BFB6-10F5-495A-9072-E8EA8EC02658}" type="presOf" srcId="{2B5CE776-48CA-4B33-A193-36700F176CDF}" destId="{1D80353D-0358-4A21-801F-D2B48B02D61E}" srcOrd="0" destOrd="0" presId="urn:microsoft.com/office/officeart/2005/8/layout/StepDownProcess"/>
    <dgm:cxn modelId="{4962256F-9079-49AE-9933-B9F6554D58E4}" type="presParOf" srcId="{1D80353D-0358-4A21-801F-D2B48B02D61E}" destId="{9A0712B5-7CC7-44C3-B32C-F68FFE9B0255}" srcOrd="0" destOrd="0" presId="urn:microsoft.com/office/officeart/2005/8/layout/StepDownProcess"/>
    <dgm:cxn modelId="{C745BA5B-A682-4FF6-9BE1-22994D6EC35B}" type="presParOf" srcId="{9A0712B5-7CC7-44C3-B32C-F68FFE9B0255}" destId="{893E6F5A-CF50-4B9A-B6C3-8F34B4C605F4}" srcOrd="0" destOrd="0" presId="urn:microsoft.com/office/officeart/2005/8/layout/StepDownProcess"/>
    <dgm:cxn modelId="{95A28F66-5C03-4575-81E3-439DB71A695F}" type="presParOf" srcId="{9A0712B5-7CC7-44C3-B32C-F68FFE9B0255}" destId="{A6570263-5AE6-4BA7-91A7-EF5B83952A95}" srcOrd="1" destOrd="0" presId="urn:microsoft.com/office/officeart/2005/8/layout/StepDownProcess"/>
    <dgm:cxn modelId="{EC31E058-8819-4F40-BFEE-6E37C7FBECA6}" type="presParOf" srcId="{9A0712B5-7CC7-44C3-B32C-F68FFE9B0255}" destId="{2DC0B7E1-E02F-4A92-98DA-B503C6442CDC}" srcOrd="2" destOrd="0" presId="urn:microsoft.com/office/officeart/2005/8/layout/StepDownProcess"/>
    <dgm:cxn modelId="{53BF60A3-8D20-4DA9-AD99-11A86E10554C}" type="presParOf" srcId="{1D80353D-0358-4A21-801F-D2B48B02D61E}" destId="{8BFEC12D-4DBC-4CE0-96B9-C9258DC4F68F}" srcOrd="1" destOrd="0" presId="urn:microsoft.com/office/officeart/2005/8/layout/StepDownProcess"/>
    <dgm:cxn modelId="{B6A0F2D1-B1DC-40D8-B502-D679C7409467}" type="presParOf" srcId="{1D80353D-0358-4A21-801F-D2B48B02D61E}" destId="{C276744E-E62F-46D4-9BC1-5317B952D6F0}" srcOrd="2" destOrd="0" presId="urn:microsoft.com/office/officeart/2005/8/layout/StepDownProcess"/>
    <dgm:cxn modelId="{9CA7ADB9-F385-4F84-B604-ADDE839A3DBD}" type="presParOf" srcId="{C276744E-E62F-46D4-9BC1-5317B952D6F0}" destId="{4DEAA341-4766-4D04-BD11-EA35B897645C}" srcOrd="0" destOrd="0" presId="urn:microsoft.com/office/officeart/2005/8/layout/StepDownProcess"/>
    <dgm:cxn modelId="{B3ED7AAC-35E1-40F2-A7E4-F59071589E45}" type="presParOf" srcId="{C276744E-E62F-46D4-9BC1-5317B952D6F0}" destId="{AC78FA65-9E03-4714-8CFD-9D628885FEE7}" srcOrd="1" destOrd="0" presId="urn:microsoft.com/office/officeart/2005/8/layout/StepDownProcess"/>
    <dgm:cxn modelId="{42D0D462-8DE5-4B00-B084-70257746392C}" type="presParOf" srcId="{C276744E-E62F-46D4-9BC1-5317B952D6F0}" destId="{4E73ADFC-0C18-4521-BB1A-443BB8B5476C}" srcOrd="2" destOrd="0" presId="urn:microsoft.com/office/officeart/2005/8/layout/StepDownProcess"/>
    <dgm:cxn modelId="{3442B81A-5053-4519-910B-9C32354DC2B8}" type="presParOf" srcId="{1D80353D-0358-4A21-801F-D2B48B02D61E}" destId="{F4E126DD-C473-440F-9003-E3EAA60B9FFE}" srcOrd="3" destOrd="0" presId="urn:microsoft.com/office/officeart/2005/8/layout/StepDownProcess"/>
    <dgm:cxn modelId="{245411BE-04BA-402F-A5ED-08AD1643FCF3}" type="presParOf" srcId="{1D80353D-0358-4A21-801F-D2B48B02D61E}" destId="{820C275F-56DC-4A2F-8B38-CD6796FFC5A9}" srcOrd="4" destOrd="0" presId="urn:microsoft.com/office/officeart/2005/8/layout/StepDownProcess"/>
    <dgm:cxn modelId="{19208979-1D4C-472F-8B57-74F9631954C1}" type="presParOf" srcId="{820C275F-56DC-4A2F-8B38-CD6796FFC5A9}" destId="{F5423924-F693-4542-8CE2-A63608EAE5F1}" srcOrd="0" destOrd="0" presId="urn:microsoft.com/office/officeart/2005/8/layout/StepDownProcess"/>
    <dgm:cxn modelId="{01AFDEED-C043-40F8-965A-EDBDC160E1CA}" type="presParOf" srcId="{820C275F-56DC-4A2F-8B38-CD6796FFC5A9}" destId="{2F16D8E0-9E71-4A2B-8104-FE0B13E7C986}" srcOrd="1" destOrd="0" presId="urn:microsoft.com/office/officeart/2005/8/layout/StepDownProcess"/>
    <dgm:cxn modelId="{7AC57E53-F2DC-4D06-BC7B-BE72BF091BB3}" type="presParOf" srcId="{820C275F-56DC-4A2F-8B38-CD6796FFC5A9}" destId="{2D1E30D8-C966-4AAE-BC6B-63B4E3C6F84D}" srcOrd="2" destOrd="0" presId="urn:microsoft.com/office/officeart/2005/8/layout/StepDownProcess"/>
    <dgm:cxn modelId="{1274549E-9EC7-470F-91C0-78BB8359431E}" type="presParOf" srcId="{1D80353D-0358-4A21-801F-D2B48B02D61E}" destId="{507E3E94-F27A-456B-B7C9-EED7F093A436}" srcOrd="5" destOrd="0" presId="urn:microsoft.com/office/officeart/2005/8/layout/StepDownProcess"/>
    <dgm:cxn modelId="{67CC1914-760C-44B2-9DC9-B0CB60EA832E}" type="presParOf" srcId="{1D80353D-0358-4A21-801F-D2B48B02D61E}" destId="{02AFA693-4DF6-4E7A-9B78-642AA0BFC0A9}" srcOrd="6" destOrd="0" presId="urn:microsoft.com/office/officeart/2005/8/layout/StepDownProcess"/>
    <dgm:cxn modelId="{2E6C5A8A-2C4C-40C1-9661-C9C3DDFDC4D5}" type="presParOf" srcId="{02AFA693-4DF6-4E7A-9B78-642AA0BFC0A9}" destId="{84C269E4-F905-4F9C-95FD-050BA7D85CE3}" srcOrd="0" destOrd="0" presId="urn:microsoft.com/office/officeart/2005/8/layout/StepDownProcess"/>
    <dgm:cxn modelId="{FE696144-ACAA-4F47-91B5-245BD083A066}" type="presParOf" srcId="{02AFA693-4DF6-4E7A-9B78-642AA0BFC0A9}" destId="{0C9329A7-0A8C-4AEB-8BE9-5E59F2C81418}" srcOrd="1" destOrd="0" presId="urn:microsoft.com/office/officeart/2005/8/layout/StepDownProcess"/>
    <dgm:cxn modelId="{962F5C7E-DA9C-4E1A-8D40-ACF54610D239}" type="presParOf" srcId="{02AFA693-4DF6-4E7A-9B78-642AA0BFC0A9}" destId="{485AB8BE-E87C-4EAC-9ED3-7C69C2FAD896}" srcOrd="2" destOrd="0" presId="urn:microsoft.com/office/officeart/2005/8/layout/StepDownProcess"/>
    <dgm:cxn modelId="{2F7148BC-2AE3-4651-BD58-2C4EF220B430}" type="presParOf" srcId="{1D80353D-0358-4A21-801F-D2B48B02D61E}" destId="{A24D4EA3-A4A9-4D1B-B652-50E2208107EA}" srcOrd="7" destOrd="0" presId="urn:microsoft.com/office/officeart/2005/8/layout/StepDownProcess"/>
    <dgm:cxn modelId="{CE15DD96-3843-49EF-A28D-7F3BD595FB3E}" type="presParOf" srcId="{1D80353D-0358-4A21-801F-D2B48B02D61E}" destId="{86464C9A-079A-4C4F-835C-E986234E081B}" srcOrd="8" destOrd="0" presId="urn:microsoft.com/office/officeart/2005/8/layout/StepDownProcess"/>
    <dgm:cxn modelId="{6C39AFB0-41E5-4D4C-BEE7-9983ACE6FB36}" type="presParOf" srcId="{86464C9A-079A-4C4F-835C-E986234E081B}" destId="{926DA7A4-DC6A-4EE6-B805-91DBEEE8E3D8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446D48-3554-40AB-A613-BC5B61275998}">
      <dsp:nvSpPr>
        <dsp:cNvPr id="0" name=""/>
        <dsp:cNvSpPr/>
      </dsp:nvSpPr>
      <dsp:spPr>
        <a:xfrm>
          <a:off x="1158543" y="326089"/>
          <a:ext cx="2667297" cy="833530"/>
        </a:xfrm>
        <a:prstGeom prst="rect">
          <a:avLst/>
        </a:prstGeom>
        <a:solidFill>
          <a:schemeClr val="dk2">
            <a:alpha val="4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4578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Brooxie Carlton</a:t>
          </a:r>
        </a:p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Assistant Commissioner</a:t>
          </a:r>
        </a:p>
      </dsp:txBody>
      <dsp:txXfrm>
        <a:off x="1158543" y="326089"/>
        <a:ext cx="2667297" cy="833530"/>
      </dsp:txXfrm>
    </dsp:sp>
    <dsp:sp modelId="{2242E4B6-429F-47B0-A5A6-27C7D790439B}">
      <dsp:nvSpPr>
        <dsp:cNvPr id="0" name=""/>
        <dsp:cNvSpPr/>
      </dsp:nvSpPr>
      <dsp:spPr>
        <a:xfrm>
          <a:off x="1047405" y="205690"/>
          <a:ext cx="583471" cy="875207"/>
        </a:xfrm>
        <a:prstGeom prst="rect">
          <a:avLst/>
        </a:prstGeom>
        <a:blipFill>
          <a:blip xmlns:r="http://schemas.openxmlformats.org/officeDocument/2006/relationships" r:embed="rId1"/>
          <a:srcRect/>
          <a:stretch>
            <a:fillRect l="-25000" r="-25000"/>
          </a:stretch>
        </a:blipFill>
        <a:ln w="952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C05B244-2112-4044-820D-685353150D6F}">
      <dsp:nvSpPr>
        <dsp:cNvPr id="0" name=""/>
        <dsp:cNvSpPr/>
      </dsp:nvSpPr>
      <dsp:spPr>
        <a:xfrm>
          <a:off x="4133896" y="326089"/>
          <a:ext cx="2667297" cy="833530"/>
        </a:xfrm>
        <a:prstGeom prst="rect">
          <a:avLst/>
        </a:prstGeom>
        <a:solidFill>
          <a:schemeClr val="dk2">
            <a:alpha val="4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4578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chemeClr val="bg2"/>
            </a:buClr>
            <a:buSzPts val="2000"/>
            <a:buFont typeface="Arial" panose="020B0604020202020204" pitchFamily="34" charset="0"/>
            <a:buNone/>
          </a:pPr>
          <a:r>
            <a:rPr lang="en-US" sz="13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Rachel Powers </a:t>
          </a:r>
        </a:p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chemeClr val="bg2"/>
            </a:buClr>
            <a:buSzPts val="2000"/>
            <a:buFont typeface="Arial" panose="020B0604020202020204" pitchFamily="34" charset="0"/>
            <a:buNone/>
          </a:pPr>
          <a:r>
            <a:rPr lang="en-US" sz="13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Deputy Assistant Commissioner </a:t>
          </a:r>
        </a:p>
      </dsp:txBody>
      <dsp:txXfrm>
        <a:off x="4133896" y="326089"/>
        <a:ext cx="2667297" cy="833530"/>
      </dsp:txXfrm>
    </dsp:sp>
    <dsp:sp modelId="{C9EC4BA1-AD54-48A2-81D3-A421A9971B8D}">
      <dsp:nvSpPr>
        <dsp:cNvPr id="0" name=""/>
        <dsp:cNvSpPr/>
      </dsp:nvSpPr>
      <dsp:spPr>
        <a:xfrm>
          <a:off x="4022759" y="205690"/>
          <a:ext cx="583471" cy="875207"/>
        </a:xfrm>
        <a:prstGeom prst="rect">
          <a:avLst/>
        </a:prstGeom>
        <a:blipFill>
          <a:blip xmlns:r="http://schemas.openxmlformats.org/officeDocument/2006/relationships" r:embed="rId2"/>
          <a:srcRect/>
          <a:stretch>
            <a:fillRect l="-25000" r="-25000"/>
          </a:stretch>
        </a:blipFill>
        <a:ln w="952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17951E3-1741-41BB-A9D0-024ECF3A86EE}">
      <dsp:nvSpPr>
        <dsp:cNvPr id="0" name=""/>
        <dsp:cNvSpPr/>
      </dsp:nvSpPr>
      <dsp:spPr>
        <a:xfrm>
          <a:off x="1158543" y="1375411"/>
          <a:ext cx="2667297" cy="833530"/>
        </a:xfrm>
        <a:prstGeom prst="rect">
          <a:avLst/>
        </a:prstGeom>
        <a:solidFill>
          <a:schemeClr val="dk2">
            <a:alpha val="4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4578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Kent Archer</a:t>
          </a:r>
        </a:p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Director of Community Infrastructure</a:t>
          </a:r>
        </a:p>
      </dsp:txBody>
      <dsp:txXfrm>
        <a:off x="1158543" y="1375411"/>
        <a:ext cx="2667297" cy="833530"/>
      </dsp:txXfrm>
    </dsp:sp>
    <dsp:sp modelId="{5299D461-69C2-4987-95B7-51447942D42A}">
      <dsp:nvSpPr>
        <dsp:cNvPr id="0" name=""/>
        <dsp:cNvSpPr/>
      </dsp:nvSpPr>
      <dsp:spPr>
        <a:xfrm>
          <a:off x="1047405" y="1255013"/>
          <a:ext cx="583471" cy="875207"/>
        </a:xfrm>
        <a:prstGeom prst="rect">
          <a:avLst/>
        </a:prstGeom>
        <a:blipFill>
          <a:blip xmlns:r="http://schemas.openxmlformats.org/officeDocument/2006/relationships" r:embed="rId3"/>
          <a:srcRect/>
          <a:stretch>
            <a:fillRect l="-25000" r="-25000"/>
          </a:stretch>
        </a:blipFill>
        <a:ln w="952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3758918-BF28-4FAE-830F-360397B30BA9}">
      <dsp:nvSpPr>
        <dsp:cNvPr id="0" name=""/>
        <dsp:cNvSpPr/>
      </dsp:nvSpPr>
      <dsp:spPr>
        <a:xfrm>
          <a:off x="4133896" y="1375411"/>
          <a:ext cx="2667297" cy="833530"/>
        </a:xfrm>
        <a:prstGeom prst="rect">
          <a:avLst/>
        </a:prstGeom>
        <a:solidFill>
          <a:schemeClr val="dk2">
            <a:alpha val="4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4578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chemeClr val="bg2"/>
            </a:buClr>
            <a:buSzPts val="2000"/>
            <a:buFont typeface="Arial" panose="020B0604020202020204" pitchFamily="34" charset="0"/>
            <a:buNone/>
          </a:pPr>
          <a:r>
            <a:rPr lang="en-US" sz="13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Lynn Tutor</a:t>
          </a:r>
        </a:p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chemeClr val="bg2"/>
            </a:buClr>
            <a:buSzPts val="2000"/>
            <a:buFont typeface="Arial" panose="020B0604020202020204" pitchFamily="34" charset="0"/>
            <a:buNone/>
          </a:pPr>
          <a:r>
            <a:rPr lang="en-US" sz="13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Assistant Director of Community Infrastructure</a:t>
          </a:r>
        </a:p>
      </dsp:txBody>
      <dsp:txXfrm>
        <a:off x="4133896" y="1375411"/>
        <a:ext cx="2667297" cy="833530"/>
      </dsp:txXfrm>
    </dsp:sp>
    <dsp:sp modelId="{5DAA0A19-5397-429D-AED0-631E1D143CEF}">
      <dsp:nvSpPr>
        <dsp:cNvPr id="0" name=""/>
        <dsp:cNvSpPr/>
      </dsp:nvSpPr>
      <dsp:spPr>
        <a:xfrm>
          <a:off x="4022759" y="1255013"/>
          <a:ext cx="583471" cy="875207"/>
        </a:xfrm>
        <a:prstGeom prst="rect">
          <a:avLst/>
        </a:prstGeom>
        <a:blipFill>
          <a:blip xmlns:r="http://schemas.openxmlformats.org/officeDocument/2006/relationships" r:embed="rId4"/>
          <a:srcRect/>
          <a:stretch>
            <a:fillRect l="-25000" r="-25000"/>
          </a:stretch>
        </a:blipFill>
        <a:ln w="952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1CFFCD6-DB6F-4DAF-97A4-3360172086A7}">
      <dsp:nvSpPr>
        <dsp:cNvPr id="0" name=""/>
        <dsp:cNvSpPr/>
      </dsp:nvSpPr>
      <dsp:spPr>
        <a:xfrm>
          <a:off x="1158543" y="2424734"/>
          <a:ext cx="2667297" cy="833530"/>
        </a:xfrm>
        <a:prstGeom prst="rect">
          <a:avLst/>
        </a:prstGeom>
        <a:solidFill>
          <a:schemeClr val="dk2">
            <a:alpha val="4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4578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Tracey Davis </a:t>
          </a:r>
        </a:p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CDBG Project Manager</a:t>
          </a:r>
        </a:p>
      </dsp:txBody>
      <dsp:txXfrm>
        <a:off x="1158543" y="2424734"/>
        <a:ext cx="2667297" cy="833530"/>
      </dsp:txXfrm>
    </dsp:sp>
    <dsp:sp modelId="{A978F5F7-9D51-40B6-AB28-CCCEE0F81DD3}">
      <dsp:nvSpPr>
        <dsp:cNvPr id="0" name=""/>
        <dsp:cNvSpPr/>
      </dsp:nvSpPr>
      <dsp:spPr>
        <a:xfrm>
          <a:off x="1047405" y="2304335"/>
          <a:ext cx="583471" cy="875207"/>
        </a:xfrm>
        <a:prstGeom prst="rect">
          <a:avLst/>
        </a:prstGeom>
        <a:blipFill>
          <a:blip xmlns:r="http://schemas.openxmlformats.org/officeDocument/2006/relationships" r:embed="rId5"/>
          <a:srcRect/>
          <a:stretch>
            <a:fillRect l="-25000" r="-25000"/>
          </a:stretch>
        </a:blipFill>
        <a:ln w="952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80F8D73-0662-4567-B3CE-B1D8E3B16509}">
      <dsp:nvSpPr>
        <dsp:cNvPr id="0" name=""/>
        <dsp:cNvSpPr/>
      </dsp:nvSpPr>
      <dsp:spPr>
        <a:xfrm>
          <a:off x="4133896" y="2424734"/>
          <a:ext cx="2667297" cy="833530"/>
        </a:xfrm>
        <a:prstGeom prst="rect">
          <a:avLst/>
        </a:prstGeom>
        <a:solidFill>
          <a:schemeClr val="dk2">
            <a:alpha val="4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4578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Allison Fox</a:t>
          </a:r>
        </a:p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CDBG Project Manager</a:t>
          </a:r>
        </a:p>
      </dsp:txBody>
      <dsp:txXfrm>
        <a:off x="4133896" y="2424734"/>
        <a:ext cx="2667297" cy="833530"/>
      </dsp:txXfrm>
    </dsp:sp>
    <dsp:sp modelId="{882F1C8B-C599-41BA-8C8F-82AE72079FB5}">
      <dsp:nvSpPr>
        <dsp:cNvPr id="0" name=""/>
        <dsp:cNvSpPr/>
      </dsp:nvSpPr>
      <dsp:spPr>
        <a:xfrm>
          <a:off x="4022759" y="2304335"/>
          <a:ext cx="583471" cy="875207"/>
        </a:xfrm>
        <a:prstGeom prst="rect">
          <a:avLst/>
        </a:prstGeom>
        <a:blipFill>
          <a:blip xmlns:r="http://schemas.openxmlformats.org/officeDocument/2006/relationships" r:embed="rId6"/>
          <a:srcRect/>
          <a:stretch>
            <a:fillRect l="-25000" r="-25000"/>
          </a:stretch>
        </a:blipFill>
        <a:ln w="952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3BDFA87-0038-430F-AC2E-BB637DF87FED}">
      <dsp:nvSpPr>
        <dsp:cNvPr id="0" name=""/>
        <dsp:cNvSpPr/>
      </dsp:nvSpPr>
      <dsp:spPr>
        <a:xfrm>
          <a:off x="1158543" y="3474056"/>
          <a:ext cx="2667297" cy="833530"/>
        </a:xfrm>
        <a:prstGeom prst="rect">
          <a:avLst/>
        </a:prstGeom>
        <a:solidFill>
          <a:schemeClr val="dk2">
            <a:alpha val="4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4578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Kayla Baxter </a:t>
          </a:r>
        </a:p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CDBG Project Manager</a:t>
          </a:r>
        </a:p>
      </dsp:txBody>
      <dsp:txXfrm>
        <a:off x="1158543" y="3474056"/>
        <a:ext cx="2667297" cy="833530"/>
      </dsp:txXfrm>
    </dsp:sp>
    <dsp:sp modelId="{72952692-F2AC-44F9-8A2E-E21EAFECCBF5}">
      <dsp:nvSpPr>
        <dsp:cNvPr id="0" name=""/>
        <dsp:cNvSpPr/>
      </dsp:nvSpPr>
      <dsp:spPr>
        <a:xfrm>
          <a:off x="1047405" y="3353657"/>
          <a:ext cx="583471" cy="875207"/>
        </a:xfrm>
        <a:prstGeom prst="rect">
          <a:avLst/>
        </a:prstGeom>
        <a:blipFill>
          <a:blip xmlns:r="http://schemas.openxmlformats.org/officeDocument/2006/relationships" r:embed="rId7"/>
          <a:srcRect/>
          <a:stretch>
            <a:fillRect l="-25000" r="-25000"/>
          </a:stretch>
        </a:blipFill>
        <a:ln w="952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F986EEF-749A-4001-B7D7-589F8DCF8204}">
      <dsp:nvSpPr>
        <dsp:cNvPr id="0" name=""/>
        <dsp:cNvSpPr/>
      </dsp:nvSpPr>
      <dsp:spPr>
        <a:xfrm>
          <a:off x="4133896" y="3474056"/>
          <a:ext cx="2667297" cy="833530"/>
        </a:xfrm>
        <a:prstGeom prst="rect">
          <a:avLst/>
        </a:prstGeom>
        <a:solidFill>
          <a:schemeClr val="dk2">
            <a:alpha val="4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4578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Lea Thomason</a:t>
          </a:r>
        </a:p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CDBG Project Manager</a:t>
          </a:r>
        </a:p>
      </dsp:txBody>
      <dsp:txXfrm>
        <a:off x="4133896" y="3474056"/>
        <a:ext cx="2667297" cy="833530"/>
      </dsp:txXfrm>
    </dsp:sp>
    <dsp:sp modelId="{64C2227F-20B7-4F97-A893-7EE52F8093A0}">
      <dsp:nvSpPr>
        <dsp:cNvPr id="0" name=""/>
        <dsp:cNvSpPr/>
      </dsp:nvSpPr>
      <dsp:spPr>
        <a:xfrm>
          <a:off x="4022759" y="3353657"/>
          <a:ext cx="583471" cy="875207"/>
        </a:xfrm>
        <a:prstGeom prst="rect">
          <a:avLst/>
        </a:prstGeom>
        <a:blipFill>
          <a:blip xmlns:r="http://schemas.openxmlformats.org/officeDocument/2006/relationships" r:embed="rId8"/>
          <a:srcRect/>
          <a:stretch>
            <a:fillRect l="-25000" r="-25000"/>
          </a:stretch>
        </a:blipFill>
        <a:ln w="952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11C502D-516B-4838-8364-0ADCC26218C6}">
      <dsp:nvSpPr>
        <dsp:cNvPr id="0" name=""/>
        <dsp:cNvSpPr/>
      </dsp:nvSpPr>
      <dsp:spPr>
        <a:xfrm>
          <a:off x="2646219" y="4523378"/>
          <a:ext cx="2667297" cy="833530"/>
        </a:xfrm>
        <a:prstGeom prst="rect">
          <a:avLst/>
        </a:prstGeom>
        <a:solidFill>
          <a:schemeClr val="dk2">
            <a:alpha val="4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4578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Lindsay Gainous</a:t>
          </a:r>
        </a:p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ARC Program Coordinator</a:t>
          </a:r>
        </a:p>
      </dsp:txBody>
      <dsp:txXfrm>
        <a:off x="2646219" y="4523378"/>
        <a:ext cx="2667297" cy="833530"/>
      </dsp:txXfrm>
    </dsp:sp>
    <dsp:sp modelId="{B2509550-7ACA-4141-8F8F-4E0B746C389C}">
      <dsp:nvSpPr>
        <dsp:cNvPr id="0" name=""/>
        <dsp:cNvSpPr/>
      </dsp:nvSpPr>
      <dsp:spPr>
        <a:xfrm>
          <a:off x="2535082" y="4402979"/>
          <a:ext cx="583471" cy="875207"/>
        </a:xfrm>
        <a:prstGeom prst="rect">
          <a:avLst/>
        </a:prstGeom>
        <a:blipFill>
          <a:blip xmlns:r="http://schemas.openxmlformats.org/officeDocument/2006/relationships" r:embed="rId9"/>
          <a:srcRect/>
          <a:stretch>
            <a:fillRect l="-25000" r="-25000"/>
          </a:stretch>
        </a:blipFill>
        <a:ln w="952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3E6F5A-CF50-4B9A-B6C3-8F34B4C605F4}">
      <dsp:nvSpPr>
        <dsp:cNvPr id="0" name=""/>
        <dsp:cNvSpPr/>
      </dsp:nvSpPr>
      <dsp:spPr>
        <a:xfrm rot="5400000">
          <a:off x="1375581" y="975233"/>
          <a:ext cx="848731" cy="966250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dk2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570263-5AE6-4BA7-91A7-EF5B83952A95}">
      <dsp:nvSpPr>
        <dsp:cNvPr id="0" name=""/>
        <dsp:cNvSpPr/>
      </dsp:nvSpPr>
      <dsp:spPr>
        <a:xfrm>
          <a:off x="957693" y="34398"/>
          <a:ext cx="1814815" cy="1000088"/>
        </a:xfrm>
        <a:prstGeom prst="roundRect">
          <a:avLst>
            <a:gd name="adj" fmla="val 1667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Public Meeting</a:t>
          </a:r>
        </a:p>
      </dsp:txBody>
      <dsp:txXfrm>
        <a:off x="1006522" y="83227"/>
        <a:ext cx="1717157" cy="902430"/>
      </dsp:txXfrm>
    </dsp:sp>
    <dsp:sp modelId="{2DC0B7E1-E02F-4A92-98DA-B503C6442CDC}">
      <dsp:nvSpPr>
        <dsp:cNvPr id="0" name=""/>
        <dsp:cNvSpPr/>
      </dsp:nvSpPr>
      <dsp:spPr>
        <a:xfrm>
          <a:off x="2579483" y="129779"/>
          <a:ext cx="1039146" cy="8083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EAA341-4766-4D04-BD11-EA35B897645C}">
      <dsp:nvSpPr>
        <dsp:cNvPr id="0" name=""/>
        <dsp:cNvSpPr/>
      </dsp:nvSpPr>
      <dsp:spPr>
        <a:xfrm rot="5400000">
          <a:off x="2652831" y="2098662"/>
          <a:ext cx="848731" cy="966250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dk2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78FA65-9E03-4714-8CFD-9D628885FEE7}">
      <dsp:nvSpPr>
        <dsp:cNvPr id="0" name=""/>
        <dsp:cNvSpPr/>
      </dsp:nvSpPr>
      <dsp:spPr>
        <a:xfrm>
          <a:off x="2234943" y="1157826"/>
          <a:ext cx="1814815" cy="1000088"/>
        </a:xfrm>
        <a:prstGeom prst="roundRect">
          <a:avLst>
            <a:gd name="adj" fmla="val 1667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Professional Services Procurement</a:t>
          </a:r>
        </a:p>
      </dsp:txBody>
      <dsp:txXfrm>
        <a:off x="2283772" y="1206655"/>
        <a:ext cx="1717157" cy="902430"/>
      </dsp:txXfrm>
    </dsp:sp>
    <dsp:sp modelId="{4E73ADFC-0C18-4521-BB1A-443BB8B5476C}">
      <dsp:nvSpPr>
        <dsp:cNvPr id="0" name=""/>
        <dsp:cNvSpPr/>
      </dsp:nvSpPr>
      <dsp:spPr>
        <a:xfrm>
          <a:off x="3856732" y="1253208"/>
          <a:ext cx="1039146" cy="8083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423924-F693-4542-8CE2-A63608EAE5F1}">
      <dsp:nvSpPr>
        <dsp:cNvPr id="0" name=""/>
        <dsp:cNvSpPr/>
      </dsp:nvSpPr>
      <dsp:spPr>
        <a:xfrm rot="5400000">
          <a:off x="3930080" y="3222091"/>
          <a:ext cx="848731" cy="966250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dk2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16D8E0-9E71-4A2B-8104-FE0B13E7C986}">
      <dsp:nvSpPr>
        <dsp:cNvPr id="0" name=""/>
        <dsp:cNvSpPr/>
      </dsp:nvSpPr>
      <dsp:spPr>
        <a:xfrm>
          <a:off x="3512192" y="2281255"/>
          <a:ext cx="1814815" cy="1000088"/>
        </a:xfrm>
        <a:prstGeom prst="roundRect">
          <a:avLst>
            <a:gd name="adj" fmla="val 1667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PER/PAR Development &amp; Cost Estimate</a:t>
          </a:r>
        </a:p>
      </dsp:txBody>
      <dsp:txXfrm>
        <a:off x="3561021" y="2330084"/>
        <a:ext cx="1717157" cy="902430"/>
      </dsp:txXfrm>
    </dsp:sp>
    <dsp:sp modelId="{2D1E30D8-C966-4AAE-BC6B-63B4E3C6F84D}">
      <dsp:nvSpPr>
        <dsp:cNvPr id="0" name=""/>
        <dsp:cNvSpPr/>
      </dsp:nvSpPr>
      <dsp:spPr>
        <a:xfrm>
          <a:off x="5133981" y="2376637"/>
          <a:ext cx="1039146" cy="8083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C269E4-F905-4F9C-95FD-050BA7D85CE3}">
      <dsp:nvSpPr>
        <dsp:cNvPr id="0" name=""/>
        <dsp:cNvSpPr/>
      </dsp:nvSpPr>
      <dsp:spPr>
        <a:xfrm rot="5400000">
          <a:off x="5207329" y="4345520"/>
          <a:ext cx="848731" cy="966250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dk2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9329A7-0A8C-4AEB-8BE9-5E59F2C81418}">
      <dsp:nvSpPr>
        <dsp:cNvPr id="0" name=""/>
        <dsp:cNvSpPr/>
      </dsp:nvSpPr>
      <dsp:spPr>
        <a:xfrm>
          <a:off x="4789441" y="3404684"/>
          <a:ext cx="1814815" cy="1000088"/>
        </a:xfrm>
        <a:prstGeom prst="roundRect">
          <a:avLst>
            <a:gd name="adj" fmla="val 1667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Execution of Local Resolution</a:t>
          </a:r>
        </a:p>
      </dsp:txBody>
      <dsp:txXfrm>
        <a:off x="4838270" y="3453513"/>
        <a:ext cx="1717157" cy="902430"/>
      </dsp:txXfrm>
    </dsp:sp>
    <dsp:sp modelId="{485AB8BE-E87C-4EAC-9ED3-7C69C2FAD896}">
      <dsp:nvSpPr>
        <dsp:cNvPr id="0" name=""/>
        <dsp:cNvSpPr/>
      </dsp:nvSpPr>
      <dsp:spPr>
        <a:xfrm>
          <a:off x="6411230" y="3500066"/>
          <a:ext cx="1039146" cy="8083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6DA7A4-DC6A-4EE6-B805-91DBEEE8E3D8}">
      <dsp:nvSpPr>
        <dsp:cNvPr id="0" name=""/>
        <dsp:cNvSpPr/>
      </dsp:nvSpPr>
      <dsp:spPr>
        <a:xfrm>
          <a:off x="6066690" y="4528113"/>
          <a:ext cx="1814815" cy="1000088"/>
        </a:xfrm>
        <a:prstGeom prst="roundRect">
          <a:avLst>
            <a:gd name="adj" fmla="val 1667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Submission of Application</a:t>
          </a:r>
        </a:p>
      </dsp:txBody>
      <dsp:txXfrm>
        <a:off x="6115519" y="4576942"/>
        <a:ext cx="1717157" cy="9024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3886200"/>
            <a:ext cx="9144000" cy="2514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4038603"/>
            <a:ext cx="8839200" cy="1422399"/>
          </a:xfrm>
        </p:spPr>
        <p:txBody>
          <a:bodyPr>
            <a:normAutofit/>
          </a:bodyPr>
          <a:lstStyle>
            <a:lvl1pPr algn="ctr">
              <a:defRPr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152400" y="5461001"/>
            <a:ext cx="8839200" cy="812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pPr lvl="0"/>
            <a:r>
              <a:rPr lang="en-US" dirty="0"/>
              <a:t>Sub-Title</a:t>
            </a:r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400800"/>
            <a:ext cx="9144000" cy="4572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100" baseline="0">
                <a:solidFill>
                  <a:schemeClr val="accent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Name, Position | Date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524000"/>
            <a:ext cx="6858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4236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- T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93800"/>
            <a:ext cx="8839200" cy="4958465"/>
          </a:xfrm>
        </p:spPr>
        <p:txBody>
          <a:bodyPr>
            <a:normAutofit/>
          </a:bodyPr>
          <a:lstStyle>
            <a:lvl1pPr>
              <a:buClr>
                <a:schemeClr val="accent6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accent6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accent6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accent6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accent6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990602"/>
            <a:ext cx="9144000" cy="88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6152266"/>
            <a:ext cx="9144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416675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" y="6165601"/>
            <a:ext cx="219456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1855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93804"/>
            <a:ext cx="8839200" cy="4958462"/>
          </a:xfrm>
        </p:spPr>
        <p:txBody>
          <a:bodyPr>
            <a:normAutofit/>
          </a:bodyPr>
          <a:lstStyle>
            <a:lvl1pPr>
              <a:buClr>
                <a:schemeClr val="accent5">
                  <a:lumMod val="60000"/>
                  <a:lumOff val="40000"/>
                </a:schemeClr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accent5">
                  <a:lumMod val="60000"/>
                  <a:lumOff val="40000"/>
                </a:schemeClr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accent5">
                  <a:lumMod val="60000"/>
                  <a:lumOff val="40000"/>
                </a:schemeClr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accent5">
                  <a:lumMod val="60000"/>
                  <a:lumOff val="40000"/>
                </a:schemeClr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accent5">
                  <a:lumMod val="60000"/>
                  <a:lumOff val="40000"/>
                </a:schemeClr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990602"/>
            <a:ext cx="9144000" cy="889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6152266"/>
            <a:ext cx="9144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416675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" y="6165601"/>
            <a:ext cx="219456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8844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-Column 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93804"/>
            <a:ext cx="4267200" cy="4958462"/>
          </a:xfrm>
        </p:spPr>
        <p:txBody>
          <a:bodyPr>
            <a:normAutofit/>
          </a:bodyPr>
          <a:lstStyle>
            <a:lvl1pPr>
              <a:buClr>
                <a:srgbClr val="FF0F00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rgbClr val="FF0F00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rgbClr val="FF0F00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rgbClr val="FF0F00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rgbClr val="FF0F00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648200" y="1193804"/>
            <a:ext cx="4267200" cy="4958462"/>
          </a:xfrm>
        </p:spPr>
        <p:txBody>
          <a:bodyPr>
            <a:normAutofit/>
          </a:bodyPr>
          <a:lstStyle>
            <a:lvl1pPr>
              <a:buClr>
                <a:srgbClr val="FF0000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rgbClr val="FF0000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rgbClr val="FF0000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rgbClr val="FF0000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rgbClr val="FF0000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6152266"/>
            <a:ext cx="9144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416675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" y="6165601"/>
            <a:ext cx="219456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5693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375400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44557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375400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29934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Orang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375400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29934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YellowGre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375400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06782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Gray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375400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29934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4572000" y="0"/>
            <a:ext cx="4572000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81000" y="2209801"/>
            <a:ext cx="3962400" cy="2235200"/>
          </a:xfrm>
        </p:spPr>
        <p:txBody>
          <a:bodyPr>
            <a:noAutofit/>
          </a:bodyPr>
          <a:lstStyle>
            <a:lvl1pPr marL="0" indent="0" algn="l">
              <a:defRPr sz="3600">
                <a:effectLst/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381000" y="5562600"/>
            <a:ext cx="4038600" cy="1117600"/>
          </a:xfrm>
        </p:spPr>
        <p:txBody>
          <a:bodyPr anchor="b">
            <a:normAutofit/>
          </a:bodyPr>
          <a:lstStyle>
            <a:lvl1pPr marL="0" indent="0">
              <a:buNone/>
              <a:defRPr sz="1100">
                <a:solidFill>
                  <a:schemeClr val="accent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Name, Position</a:t>
            </a:r>
          </a:p>
          <a:p>
            <a:pPr lvl="0"/>
            <a:r>
              <a:rPr lang="en-US" dirty="0"/>
              <a:t>Date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381000" y="4445001"/>
            <a:ext cx="3962400" cy="812800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accent5"/>
                </a:solidFill>
                <a:latin typeface="PermianSlabSerifTypeface" pitchFamily="50" charset="0"/>
              </a:defRPr>
            </a:lvl1pPr>
          </a:lstStyle>
          <a:p>
            <a:pPr lvl="0"/>
            <a:r>
              <a:rPr lang="en-US" dirty="0"/>
              <a:t>Sub-Title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57200"/>
            <a:ext cx="3840480" cy="128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976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2590800" y="3874770"/>
            <a:ext cx="6553200" cy="22402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67000" y="3962400"/>
            <a:ext cx="6324600" cy="2057400"/>
          </a:xfrm>
        </p:spPr>
        <p:txBody>
          <a:bodyPr/>
          <a:lstStyle>
            <a:lvl1pPr algn="r"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09" t="13397" r="9549" b="13397"/>
          <a:stretch/>
        </p:blipFill>
        <p:spPr>
          <a:xfrm>
            <a:off x="152400" y="3766736"/>
            <a:ext cx="2514600" cy="24563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548909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- TN M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839200" cy="5562600"/>
          </a:xfrm>
        </p:spPr>
        <p:txBody>
          <a:bodyPr>
            <a:normAutofit/>
          </a:bodyPr>
          <a:lstStyle>
            <a:lvl1pPr>
              <a:buClr>
                <a:schemeClr val="bg2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bg2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bg2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bg2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bg2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6019800"/>
            <a:ext cx="866774" cy="866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9786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93800"/>
            <a:ext cx="8839200" cy="4958465"/>
          </a:xfrm>
        </p:spPr>
        <p:txBody>
          <a:bodyPr>
            <a:normAutofit/>
          </a:bodyPr>
          <a:lstStyle>
            <a:lvl1pPr>
              <a:buClr>
                <a:srgbClr val="FF0F00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rgbClr val="FF0F00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rgbClr val="FF0F00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rgbClr val="FF0F00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rgbClr val="FF0F00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6152266"/>
            <a:ext cx="9144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416675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" y="6165601"/>
            <a:ext cx="219456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619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93800"/>
            <a:ext cx="8839200" cy="4958465"/>
          </a:xfrm>
        </p:spPr>
        <p:txBody>
          <a:bodyPr>
            <a:normAutofit/>
          </a:bodyPr>
          <a:lstStyle>
            <a:lvl1pPr>
              <a:buClr>
                <a:srgbClr val="FF0F00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rgbClr val="FF0F00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rgbClr val="FF0F00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rgbClr val="FF0F00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rgbClr val="FF0F00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990602"/>
            <a:ext cx="9144000" cy="88900"/>
          </a:xfrm>
          <a:prstGeom prst="rect">
            <a:avLst/>
          </a:prstGeom>
          <a:solidFill>
            <a:srgbClr val="FF0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6152266"/>
            <a:ext cx="9144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416675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" y="6165601"/>
            <a:ext cx="219456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656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-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152400" y="1193800"/>
            <a:ext cx="8839200" cy="4958465"/>
          </a:xfrm>
        </p:spPr>
        <p:txBody>
          <a:bodyPr>
            <a:normAutofit/>
          </a:bodyPr>
          <a:lstStyle>
            <a:lvl1pPr>
              <a:buClr>
                <a:schemeClr val="accent3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accent3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accent3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accent3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accent3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0" y="990602"/>
            <a:ext cx="9144000" cy="88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6152266"/>
            <a:ext cx="9144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75400"/>
            <a:ext cx="2895600" cy="365125"/>
          </a:xfr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375400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" y="6165601"/>
            <a:ext cx="219456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395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93800"/>
            <a:ext cx="8839200" cy="4958465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accent1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accent1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accent1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accent1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990602"/>
            <a:ext cx="9144000" cy="88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6152266"/>
            <a:ext cx="9144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416675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" y="6165601"/>
            <a:ext cx="219456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100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- Yellow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93800"/>
            <a:ext cx="8839200" cy="4958465"/>
          </a:xfr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accent2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accent2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accent2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accent2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990602"/>
            <a:ext cx="9144000" cy="88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6152266"/>
            <a:ext cx="9144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416675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" y="6165601"/>
            <a:ext cx="219456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267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 i="1">
                <a:solidFill>
                  <a:schemeClr val="accent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6416675"/>
            <a:ext cx="2133600" cy="365125"/>
          </a:xfrm>
          <a:prstGeom prst="rect">
            <a:avLst/>
          </a:prstGeom>
        </p:spPr>
        <p:txBody>
          <a:bodyPr anchor="b"/>
          <a:lstStyle>
            <a:lvl1pPr algn="r">
              <a:defRPr sz="1000" i="1">
                <a:solidFill>
                  <a:schemeClr val="accent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3005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70" r:id="rId2"/>
    <p:sldLayoutId id="2147483649" r:id="rId3"/>
    <p:sldLayoutId id="2147483680" r:id="rId4"/>
    <p:sldLayoutId id="2147483679" r:id="rId5"/>
    <p:sldLayoutId id="2147483668" r:id="rId6"/>
    <p:sldLayoutId id="2147483665" r:id="rId7"/>
    <p:sldLayoutId id="2147483672" r:id="rId8"/>
    <p:sldLayoutId id="2147483673" r:id="rId9"/>
    <p:sldLayoutId id="2147483674" r:id="rId10"/>
    <p:sldLayoutId id="2147483671" r:id="rId11"/>
    <p:sldLayoutId id="2147483662" r:id="rId12"/>
    <p:sldLayoutId id="2147483663" r:id="rId13"/>
    <p:sldLayoutId id="2147483676" r:id="rId14"/>
    <p:sldLayoutId id="2147483677" r:id="rId15"/>
    <p:sldLayoutId id="2147483675" r:id="rId16"/>
    <p:sldLayoutId id="2147483678" r:id="rId1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cfr.gov/current/title-2/subtitle-A/chapter-II/part-200/subpart-D/subject-group-ECFR45ddd4419ad436d/section-200.320" TargetMode="Externa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ecd.grants.tn.gov/files/1514989/192723/Target%20Area%20Survey%20Forms" TargetMode="Externa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olicymap.com/newmaps" TargetMode="Externa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www.policymap.com/newmaps" TargetMode="External"/><Relationship Id="rId1" Type="http://schemas.openxmlformats.org/officeDocument/2006/relationships/slideLayout" Target="../slideLayouts/slideLayout4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enviro.epa.gov/" TargetMode="External"/><Relationship Id="rId2" Type="http://schemas.openxmlformats.org/officeDocument/2006/relationships/hyperlink" Target="https://msc.fema.gov/portal/home" TargetMode="External"/><Relationship Id="rId1" Type="http://schemas.openxmlformats.org/officeDocument/2006/relationships/slideLayout" Target="../slideLayouts/slideLayout4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CDBG Application Workshop</a:t>
            </a:r>
            <a:br>
              <a:rPr lang="en-US" dirty="0"/>
            </a:br>
            <a:r>
              <a:rPr lang="en-US" dirty="0"/>
              <a:t>for Application Preparers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2026 Regular Round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December 16, 2025</a:t>
            </a:r>
          </a:p>
        </p:txBody>
      </p:sp>
    </p:spTree>
    <p:extLst>
      <p:ext uri="{BB962C8B-B14F-4D97-AF65-F5344CB8AC3E}">
        <p14:creationId xmlns:p14="http://schemas.microsoft.com/office/powerpoint/2010/main" val="4792601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7252D6-FDE6-0960-4DEB-FB7266F109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9E3D3B-DFA0-E007-79DC-873747D37B6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Public Meetings</a:t>
            </a:r>
          </a:p>
        </p:txBody>
      </p:sp>
    </p:spTree>
    <p:extLst>
      <p:ext uri="{BB962C8B-B14F-4D97-AF65-F5344CB8AC3E}">
        <p14:creationId xmlns:p14="http://schemas.microsoft.com/office/powerpoint/2010/main" val="34728288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8987DE-A9BE-B7CD-9046-E74610ADA9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0CFFCD-8FEE-B9DD-7F9F-000140C1AB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Public Meetings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33F728-FFFB-1727-F3DC-48D7BC84DC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At least 1 advertisement for the application meeting, at least 14 days before the meeting</a:t>
            </a:r>
          </a:p>
          <a:p>
            <a:endParaRPr lang="en-US" dirty="0"/>
          </a:p>
          <a:p>
            <a:r>
              <a:rPr lang="en-US" dirty="0"/>
              <a:t>Should be a display ad (stands out)</a:t>
            </a:r>
          </a:p>
          <a:p>
            <a:pPr lvl="1"/>
            <a:r>
              <a:rPr lang="en-US" dirty="0"/>
              <a:t>Submit a copy of the ad. Affidavits do not take the place of the ad</a:t>
            </a:r>
          </a:p>
          <a:p>
            <a:endParaRPr lang="en-US" dirty="0"/>
          </a:p>
          <a:p>
            <a:r>
              <a:rPr lang="en-US" dirty="0"/>
              <a:t>Should be in the legal section if possible</a:t>
            </a:r>
          </a:p>
          <a:p>
            <a:endParaRPr lang="en-US" dirty="0"/>
          </a:p>
          <a:p>
            <a:r>
              <a:rPr lang="en-US" dirty="0"/>
              <a:t>Include statement of non-discrimination</a:t>
            </a:r>
          </a:p>
          <a:p>
            <a:endParaRPr lang="en-US" dirty="0"/>
          </a:p>
          <a:p>
            <a:r>
              <a:rPr lang="en-US" dirty="0"/>
              <a:t>Must be able to document other methods of outreach and notice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11391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8E1DA3-4ED6-CBD1-9CBE-598B8C8256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C5569D-A83B-B660-4728-88BB8FF7B3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Public Meetings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39B32B-7CD0-EF10-0A9B-A5A21E2A32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following must be presented at a minimum</a:t>
            </a:r>
          </a:p>
          <a:p>
            <a:pPr lvl="1"/>
            <a:r>
              <a:rPr lang="en-US" dirty="0"/>
              <a:t>CDBG National Objectives</a:t>
            </a:r>
          </a:p>
          <a:p>
            <a:pPr lvl="1"/>
            <a:r>
              <a:rPr lang="en-US" dirty="0"/>
              <a:t>Eligible project categories</a:t>
            </a:r>
          </a:p>
          <a:p>
            <a:pPr lvl="1"/>
            <a:r>
              <a:rPr lang="en-US" dirty="0"/>
              <a:t>Funding maximum for construction and non-construction projects</a:t>
            </a:r>
          </a:p>
          <a:p>
            <a:pPr lvl="1"/>
            <a:r>
              <a:rPr lang="en-US" dirty="0"/>
              <a:t>Minimum match requirement of the local government</a:t>
            </a:r>
          </a:p>
          <a:p>
            <a:pPr lvl="1"/>
            <a:r>
              <a:rPr lang="en-US" dirty="0"/>
              <a:t>Any projects that local governments is considering for application</a:t>
            </a:r>
          </a:p>
          <a:p>
            <a:pPr lvl="1"/>
            <a:r>
              <a:rPr lang="en-US" dirty="0"/>
              <a:t>A request for feedback from the public</a:t>
            </a:r>
          </a:p>
          <a:p>
            <a:pPr lvl="1"/>
            <a:r>
              <a:rPr lang="en-US" dirty="0"/>
              <a:t>A request for any additional project considerations from the public</a:t>
            </a:r>
          </a:p>
          <a:p>
            <a:pPr lvl="1"/>
            <a:r>
              <a:rPr lang="en-US" dirty="0"/>
              <a:t>Ample time for the public to voice any other concerns or questions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43499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EC7C0C-7AE8-EC52-82FD-319A78A8EF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1A2720-A04E-98FF-4A26-AD9A925BC2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Public Meetings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1C7C01-0C39-CE7C-5B21-59EBF3C4AC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Public meetings are required to be in-person</a:t>
            </a:r>
          </a:p>
          <a:p>
            <a:pPr lvl="1"/>
            <a:r>
              <a:rPr lang="en-US" dirty="0"/>
              <a:t>May also stream broadcast virtual</a:t>
            </a:r>
          </a:p>
          <a:p>
            <a:pPr lvl="1"/>
            <a:endParaRPr lang="en-US" dirty="0"/>
          </a:p>
          <a:p>
            <a:r>
              <a:rPr lang="en-US" dirty="0"/>
              <a:t>Make sure at least one person from the community attends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Schedule to maximize participation</a:t>
            </a:r>
          </a:p>
          <a:p>
            <a:endParaRPr lang="en-US" dirty="0"/>
          </a:p>
          <a:p>
            <a:r>
              <a:rPr lang="en-US" dirty="0"/>
              <a:t>Minutes</a:t>
            </a:r>
          </a:p>
          <a:p>
            <a:pPr lvl="1"/>
            <a:r>
              <a:rPr lang="en-US" dirty="0"/>
              <a:t>You must document feedback in the minutes</a:t>
            </a:r>
          </a:p>
          <a:p>
            <a:pPr lvl="1"/>
            <a:r>
              <a:rPr lang="en-US" dirty="0"/>
              <a:t>Should be thorough and address all the minimum requirements that are presented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91775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FF6263-33E6-A700-CDFC-290516AA5B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88C605-CB41-5CB3-5321-538D23E15EE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Professional Procurement</a:t>
            </a:r>
          </a:p>
        </p:txBody>
      </p:sp>
    </p:spTree>
    <p:extLst>
      <p:ext uri="{BB962C8B-B14F-4D97-AF65-F5344CB8AC3E}">
        <p14:creationId xmlns:p14="http://schemas.microsoft.com/office/powerpoint/2010/main" val="40187859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0D1541-0329-49BB-CBB9-F89DBD136A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59F86E-80A0-800D-5761-81209564F4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Open Sans"/>
                <a:ea typeface="Open Sans"/>
                <a:cs typeface="Open Sans"/>
              </a:rPr>
              <a:t>Used when procuring professional services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>
                <a:latin typeface="Open Sans"/>
                <a:ea typeface="Open Sans"/>
                <a:cs typeface="Open Sans"/>
              </a:rPr>
              <a:t>Qualification and experience is most important. Price must be a factor, but grantee may determine weight.</a:t>
            </a:r>
          </a:p>
          <a:p>
            <a:pPr lvl="1"/>
            <a:r>
              <a:rPr lang="en-US" dirty="0">
                <a:latin typeface="Open Sans"/>
                <a:ea typeface="Open Sans"/>
                <a:cs typeface="Open Sans"/>
              </a:rPr>
              <a:t>Price may be omitted from A/E proposals only</a:t>
            </a:r>
          </a:p>
          <a:p>
            <a:pPr lvl="1"/>
            <a:r>
              <a:rPr lang="en-US" dirty="0">
                <a:solidFill>
                  <a:srgbClr val="0070C0"/>
                </a:solidFill>
                <a:latin typeface="Open Sans"/>
                <a:ea typeface="Open Sans"/>
                <a:cs typeface="Open San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 CFR 200.320</a:t>
            </a:r>
            <a:endParaRPr lang="en-US" dirty="0">
              <a:solidFill>
                <a:srgbClr val="0070C0"/>
              </a:solidFill>
              <a:latin typeface="Open Sans"/>
              <a:ea typeface="Open Sans"/>
              <a:cs typeface="Open Sans"/>
            </a:endParaRP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Be sure proposals and reviewed, scored and documented</a:t>
            </a:r>
          </a:p>
          <a:p>
            <a:endParaRPr lang="en-US" dirty="0"/>
          </a:p>
          <a:p>
            <a:r>
              <a:rPr lang="en-US" dirty="0"/>
              <a:t>Development districts are exempt since this is part of the service they offer for member governments</a:t>
            </a:r>
          </a:p>
        </p:txBody>
      </p:sp>
    </p:spTree>
    <p:extLst>
      <p:ext uri="{BB962C8B-B14F-4D97-AF65-F5344CB8AC3E}">
        <p14:creationId xmlns:p14="http://schemas.microsoft.com/office/powerpoint/2010/main" val="29329066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9C85DE-51F6-769E-54C3-151DE30C55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366230-39F6-0E29-FCE0-81FBC3BC79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Must be on applicant letterhead</a:t>
            </a:r>
          </a:p>
          <a:p>
            <a:endParaRPr lang="en-US" dirty="0"/>
          </a:p>
          <a:p>
            <a:r>
              <a:rPr lang="en-US" dirty="0"/>
              <a:t>Use up-to-date letters</a:t>
            </a:r>
          </a:p>
          <a:p>
            <a:endParaRPr lang="en-US" dirty="0"/>
          </a:p>
          <a:p>
            <a:r>
              <a:rPr lang="en-US" dirty="0"/>
              <a:t>Send to firms with a reasonable expectation to do the work</a:t>
            </a:r>
          </a:p>
          <a:p>
            <a:endParaRPr lang="en-US" dirty="0"/>
          </a:p>
          <a:p>
            <a:r>
              <a:rPr lang="en-US" dirty="0"/>
              <a:t>Send to at least 3 firms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91605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635E10-2FDD-05AA-16CE-245093EEAB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Considerations for Admin Services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D22F0B-6D96-3161-6299-C31793100A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Specialized experience or technical expertise in connection with the type of services to be provided</a:t>
            </a:r>
          </a:p>
          <a:p>
            <a:r>
              <a:rPr lang="en-US" dirty="0"/>
              <a:t>Record of past performance on state and federally funded grants projects with the community and other similar clients including quality of work, timeliness, and cost control</a:t>
            </a:r>
          </a:p>
          <a:p>
            <a:r>
              <a:rPr lang="en-US" dirty="0"/>
              <a:t>Capacity of the firm to perform the work taking into consideration current and planned workload</a:t>
            </a:r>
          </a:p>
          <a:p>
            <a:r>
              <a:rPr lang="en-US" dirty="0"/>
              <a:t>Familiarity and experience with the CDBG Program</a:t>
            </a:r>
          </a:p>
          <a:p>
            <a:r>
              <a:rPr lang="en-US" dirty="0"/>
              <a:t>Familiarity with local policies and conditions</a:t>
            </a:r>
          </a:p>
          <a:p>
            <a:r>
              <a:rPr lang="en-US" dirty="0"/>
              <a:t>Cost of services to be provided</a:t>
            </a:r>
          </a:p>
        </p:txBody>
      </p:sp>
    </p:spTree>
    <p:extLst>
      <p:ext uri="{BB962C8B-B14F-4D97-AF65-F5344CB8AC3E}">
        <p14:creationId xmlns:p14="http://schemas.microsoft.com/office/powerpoint/2010/main" val="32765347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68E679-FC40-B0C6-7007-89B5225005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Considerations for A/E Services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7B4ABF-4FCF-9913-9574-81F81E843A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Specialized experience or technical expertise in connection with the type of services to be provided, including any specific licenses or certifications</a:t>
            </a:r>
          </a:p>
          <a:p>
            <a:r>
              <a:rPr lang="en-US" dirty="0"/>
              <a:t>Record of past performance on state and federally funded grants projects with the community and other similar clients including quality of work, timeliness, and cost control</a:t>
            </a:r>
          </a:p>
          <a:p>
            <a:r>
              <a:rPr lang="en-US" dirty="0"/>
              <a:t>Capacity of the firm to perform the work taking into consideration current and planned workload</a:t>
            </a:r>
          </a:p>
          <a:p>
            <a:r>
              <a:rPr lang="en-US" dirty="0"/>
              <a:t>Familiarity and experience with the CDBG Program</a:t>
            </a:r>
          </a:p>
          <a:p>
            <a:r>
              <a:rPr lang="en-US" dirty="0"/>
              <a:t>Familiarity with local policies and conditions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05573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5D9D93-0195-6B85-360B-1BB2977030C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Income Surveying</a:t>
            </a:r>
          </a:p>
        </p:txBody>
      </p:sp>
    </p:spTree>
    <p:extLst>
      <p:ext uri="{BB962C8B-B14F-4D97-AF65-F5344CB8AC3E}">
        <p14:creationId xmlns:p14="http://schemas.microsoft.com/office/powerpoint/2010/main" val="9478243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BD9425-062F-1227-3DF4-C97E7F14D1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 Staff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E32D4F2C-8CF1-B12C-86C7-492CF21157E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52400" y="1143000"/>
          <a:ext cx="7848600" cy="556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301430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89FA8C-F748-8AE2-4574-56621D2EC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Income Surveys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117C4-74C7-BA6E-EA56-D0BF9AFED6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Income surveys (also known as target area surveys) are used in one of two scenarios: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When a jurisdiction or service area does not meet the 51% LMI threshold using the HUD-published data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When a service area boundary does not align with a Census-defined geography </a:t>
            </a:r>
          </a:p>
          <a:p>
            <a:pPr marL="914400" lvl="1" indent="-457200">
              <a:buFont typeface="+mj-lt"/>
              <a:buAutoNum type="arabicPeriod"/>
            </a:pPr>
            <a:endParaRPr lang="en-US" dirty="0"/>
          </a:p>
          <a:p>
            <a:pPr indent="-285750"/>
            <a:r>
              <a:rPr lang="en-US" dirty="0"/>
              <a:t>Should be a reasonable option based on how close to the LMI threshold the HUD-published data is</a:t>
            </a:r>
          </a:p>
          <a:p>
            <a:pPr indent="-285750"/>
            <a:endParaRPr lang="en-US" dirty="0"/>
          </a:p>
          <a:p>
            <a:pPr indent="-28575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25374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37E38D-B99D-F560-AAD0-3A900984EB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4A1C6C-14AF-B64B-9FE8-1793309F5A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Income Surveys – TAS Forms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A9D821-B0AB-D5C3-5A24-46286A4B01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Target Area Survey (TAS) forms can be found in the </a:t>
            </a:r>
            <a:r>
              <a:rPr lang="en-US" dirty="0">
                <a:solidFill>
                  <a:srgbClr val="0070C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application files online</a:t>
            </a:r>
            <a:endParaRPr lang="en-US" dirty="0">
              <a:solidFill>
                <a:srgbClr val="0070C0"/>
              </a:solidFill>
            </a:endParaRPr>
          </a:p>
          <a:p>
            <a:pPr indent="-285750"/>
            <a:endParaRPr lang="en-US" dirty="0"/>
          </a:p>
          <a:p>
            <a:pPr indent="-285750"/>
            <a:r>
              <a:rPr lang="en-US" dirty="0"/>
              <a:t>Each TAS workbook has 3 tabs</a:t>
            </a:r>
          </a:p>
          <a:p>
            <a:pPr lvl="1"/>
            <a:r>
              <a:rPr lang="en-US" dirty="0"/>
              <a:t>Income Survey</a:t>
            </a:r>
          </a:p>
          <a:p>
            <a:pPr lvl="1"/>
            <a:r>
              <a:rPr lang="en-US" dirty="0"/>
              <a:t>Income Limits</a:t>
            </a:r>
          </a:p>
          <a:p>
            <a:pPr lvl="1"/>
            <a:r>
              <a:rPr lang="en-US" dirty="0"/>
              <a:t>Data</a:t>
            </a:r>
          </a:p>
          <a:p>
            <a:pPr lvl="1"/>
            <a:endParaRPr lang="en-US" dirty="0"/>
          </a:p>
          <a:p>
            <a:r>
              <a:rPr lang="en-US" dirty="0"/>
              <a:t>The application preparer should first select the county in which the surveys will be conducted on the Income Limits tab</a:t>
            </a:r>
          </a:p>
          <a:p>
            <a:pPr lvl="1"/>
            <a:r>
              <a:rPr lang="en-US" dirty="0"/>
              <a:t>This generates the appropriate income ranges for the survey</a:t>
            </a:r>
          </a:p>
          <a:p>
            <a:pPr indent="-28575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4708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A22E12-2C0B-409D-9944-C5DF7C0EA1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513081-61BF-7C43-0BC6-4C5A20D6E7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Income Surveys – TAS Forms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DC39A0-9C63-130B-F24C-1139AD98DA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Income surveys can be conducted using multiple methods:</a:t>
            </a:r>
          </a:p>
          <a:p>
            <a:pPr lvl="1"/>
            <a:r>
              <a:rPr lang="en-US" dirty="0"/>
              <a:t>Door-to-door / in-person</a:t>
            </a:r>
          </a:p>
          <a:p>
            <a:pPr lvl="1"/>
            <a:r>
              <a:rPr lang="en-US" dirty="0"/>
              <a:t>Over the phone</a:t>
            </a:r>
          </a:p>
          <a:p>
            <a:pPr lvl="1"/>
            <a:r>
              <a:rPr lang="en-US" dirty="0"/>
              <a:t>Mail</a:t>
            </a:r>
          </a:p>
          <a:p>
            <a:pPr lvl="1"/>
            <a:endParaRPr lang="en-US" dirty="0"/>
          </a:p>
          <a:p>
            <a:r>
              <a:rPr lang="en-US" dirty="0"/>
              <a:t>Surveys for water line and sewer line extension applications must be completed in-person by the residents</a:t>
            </a:r>
          </a:p>
          <a:p>
            <a:endParaRPr lang="en-US" dirty="0"/>
          </a:p>
          <a:p>
            <a:r>
              <a:rPr lang="en-US" dirty="0"/>
              <a:t>Be sure all questions are completed</a:t>
            </a:r>
          </a:p>
          <a:p>
            <a:pPr lvl="1"/>
            <a:r>
              <a:rPr lang="en-US" dirty="0"/>
              <a:t>Incomplete surveys may be rejected or result in monitoring findings later, if funded</a:t>
            </a:r>
          </a:p>
          <a:p>
            <a:pPr indent="-28575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17630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072A15-3F0D-F7EC-E64B-6014F72A71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4E09E5-214F-727F-83B5-9BF4919C72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Income Surveys – TAS Forms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2223C3-851C-7173-4FB9-682A120087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There are some adjustments to the form for the 2026 round</a:t>
            </a:r>
          </a:p>
          <a:p>
            <a:endParaRPr lang="en-US" dirty="0"/>
          </a:p>
          <a:p>
            <a:r>
              <a:rPr lang="en-US" dirty="0"/>
              <a:t>Separate lines have been included for the Participant to sign and the Surveyor to sign</a:t>
            </a:r>
          </a:p>
          <a:p>
            <a:pPr lvl="1"/>
            <a:r>
              <a:rPr lang="en-US" dirty="0"/>
              <a:t>Phone surveys may not be signed by the participant, but all surveys must be signed by the surveyor(s)</a:t>
            </a:r>
          </a:p>
          <a:p>
            <a:pPr lvl="1"/>
            <a:endParaRPr lang="en-US" dirty="0"/>
          </a:p>
          <a:p>
            <a:r>
              <a:rPr lang="en-US" dirty="0"/>
              <a:t>Survey Date has been moved down with the signature lines</a:t>
            </a:r>
          </a:p>
          <a:p>
            <a:endParaRPr lang="en-US" dirty="0"/>
          </a:p>
          <a:p>
            <a:r>
              <a:rPr lang="en-US" dirty="0"/>
              <a:t>Phone Survey checkbox has been added to the box at the bottom to by completed only the </a:t>
            </a:r>
          </a:p>
          <a:p>
            <a:pPr indent="-28575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79090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804630-B102-5E24-322C-3C67D7FBC0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53A23C-1F0C-0569-3CFC-9BBE81CD62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Income Surveys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583F5A-D633-4E6C-4D9C-DEA6B8619E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TNECD will request a random selection for review during application review</a:t>
            </a:r>
          </a:p>
          <a:p>
            <a:endParaRPr lang="en-US" dirty="0"/>
          </a:p>
          <a:p>
            <a:r>
              <a:rPr lang="en-US" dirty="0"/>
              <a:t>Income Surveys</a:t>
            </a:r>
          </a:p>
          <a:p>
            <a:pPr lvl="1"/>
            <a:r>
              <a:rPr lang="en-US" dirty="0"/>
              <a:t>All surveys are good for at least 3 year (March 2023 and newer)</a:t>
            </a:r>
          </a:p>
          <a:p>
            <a:pPr lvl="1"/>
            <a:r>
              <a:rPr lang="en-US" dirty="0"/>
              <a:t>Surveys are good for 4 years (March 2022 and newer) if the most recent ACS population estimates deviate less the 10% from the latest HUD published population figures.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6733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E661CC-CFF1-8809-B4FD-0B5973BABB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Income Surveys – Common Issues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97B562-3B88-A4A7-B94A-56C6E6221C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Box with information to be completed by the Application Preparer is incomplete, especially LMI categories</a:t>
            </a:r>
          </a:p>
          <a:p>
            <a:endParaRPr lang="en-US" dirty="0"/>
          </a:p>
          <a:p>
            <a:r>
              <a:rPr lang="en-US" dirty="0"/>
              <a:t>Survey form is not signed</a:t>
            </a:r>
          </a:p>
          <a:p>
            <a:endParaRPr lang="en-US" dirty="0"/>
          </a:p>
          <a:p>
            <a:r>
              <a:rPr lang="en-US" dirty="0"/>
              <a:t>Racial breakdown of household does not add up to the total number of people</a:t>
            </a:r>
          </a:p>
          <a:p>
            <a:endParaRPr lang="en-US" dirty="0"/>
          </a:p>
          <a:p>
            <a:r>
              <a:rPr lang="en-US" dirty="0"/>
              <a:t>Number of Hispanic persons should be in addition to race</a:t>
            </a:r>
          </a:p>
        </p:txBody>
      </p:sp>
    </p:spTree>
    <p:extLst>
      <p:ext uri="{BB962C8B-B14F-4D97-AF65-F5344CB8AC3E}">
        <p14:creationId xmlns:p14="http://schemas.microsoft.com/office/powerpoint/2010/main" val="12558746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5D1162-F9D3-62B8-EAA0-8387B4B870D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>
                <a:latin typeface="PermianSlabSerifTypeface"/>
              </a:rPr>
              <a:t>SmartSimple</a:t>
            </a:r>
            <a:r>
              <a:rPr lang="en-US" dirty="0">
                <a:latin typeface="PermianSlabSerifTypeface"/>
              </a:rPr>
              <a:t> Application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9724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54E164-CA16-3E61-E1B0-B67BD0E6FF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Application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7689FA-4582-7D0B-C01E-1BF44B5902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Applicant Community</a:t>
            </a:r>
          </a:p>
          <a:p>
            <a:r>
              <a:rPr lang="en-US" dirty="0"/>
              <a:t>Project Title</a:t>
            </a:r>
          </a:p>
          <a:p>
            <a:r>
              <a:rPr lang="en-US" dirty="0"/>
              <a:t>Project Type</a:t>
            </a:r>
          </a:p>
          <a:p>
            <a:r>
              <a:rPr lang="en-US" dirty="0"/>
              <a:t>Project Sub-Type (if applicable)</a:t>
            </a:r>
          </a:p>
          <a:p>
            <a:r>
              <a:rPr lang="en-US" dirty="0"/>
              <a:t>National Objective</a:t>
            </a:r>
          </a:p>
          <a:p>
            <a:r>
              <a:rPr lang="en-US" dirty="0"/>
              <a:t>Application Type (single or multi-jurisdiction)</a:t>
            </a:r>
          </a:p>
          <a:p>
            <a:r>
              <a:rPr lang="en-US" dirty="0"/>
              <a:t>County/Counties</a:t>
            </a:r>
          </a:p>
          <a:p>
            <a:r>
              <a:rPr lang="en-US" dirty="0"/>
              <a:t>Brief project description</a:t>
            </a:r>
          </a:p>
          <a:p>
            <a:pPr lvl="1"/>
            <a:r>
              <a:rPr lang="en-US" dirty="0"/>
              <a:t>Refer to previous scopes in contracts. Ask TNECD if you are new</a:t>
            </a:r>
          </a:p>
          <a:p>
            <a:r>
              <a:rPr lang="en-US" dirty="0"/>
              <a:t>Number of beneficiaries</a:t>
            </a:r>
          </a:p>
          <a:p>
            <a:r>
              <a:rPr lang="en-US" dirty="0"/>
              <a:t>Number of LMI beneficiaries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19868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54E164-CA16-3E61-E1B0-B67BD0E6FF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Application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7689FA-4582-7D0B-C01E-1BF44B5902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u="sng" dirty="0"/>
              <a:t>Federal Information</a:t>
            </a:r>
          </a:p>
          <a:p>
            <a:r>
              <a:rPr lang="en-US" dirty="0"/>
              <a:t>Applicant FEIN</a:t>
            </a:r>
          </a:p>
          <a:p>
            <a:pPr lvl="1"/>
            <a:r>
              <a:rPr lang="en-US" dirty="0"/>
              <a:t>Check to be sure it matches the W-9 and Grant Payment Setup Form</a:t>
            </a:r>
          </a:p>
          <a:p>
            <a:pPr lvl="1"/>
            <a:endParaRPr lang="en-US" dirty="0"/>
          </a:p>
          <a:p>
            <a:r>
              <a:rPr lang="en-US" dirty="0"/>
              <a:t>SAM Unique ID</a:t>
            </a:r>
          </a:p>
          <a:p>
            <a:pPr lvl="1"/>
            <a:r>
              <a:rPr lang="en-US" dirty="0"/>
              <a:t>All CDBG recipients are required to have an active account in the SAM.gov system</a:t>
            </a:r>
          </a:p>
          <a:p>
            <a:pPr lvl="1"/>
            <a:r>
              <a:rPr lang="en-US" dirty="0"/>
              <a:t>Reach out to TNECD if you need assistance looking up a local government's UEI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9767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54E164-CA16-3E61-E1B0-B67BD0E6FF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Application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7689FA-4582-7D0B-C01E-1BF44B5902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u="sng" dirty="0"/>
              <a:t>Project Funding</a:t>
            </a:r>
          </a:p>
          <a:p>
            <a:r>
              <a:rPr lang="en-US" dirty="0"/>
              <a:t>Grantee Match Rate</a:t>
            </a:r>
          </a:p>
          <a:p>
            <a:r>
              <a:rPr lang="en-US" dirty="0"/>
              <a:t>CDBG Request Amount</a:t>
            </a:r>
          </a:p>
          <a:p>
            <a:r>
              <a:rPr lang="en-US" dirty="0"/>
              <a:t>Other Funding Amount (include all matching funding)</a:t>
            </a:r>
          </a:p>
          <a:p>
            <a:r>
              <a:rPr lang="en-US" dirty="0"/>
              <a:t>Source(s) of Other Funding</a:t>
            </a:r>
          </a:p>
          <a:p>
            <a:r>
              <a:rPr lang="en-US" dirty="0"/>
              <a:t>Status of Other Funding</a:t>
            </a:r>
          </a:p>
          <a:p>
            <a:pPr lvl="1"/>
            <a:r>
              <a:rPr lang="en-US" dirty="0"/>
              <a:t>Especially important for other funding that is coming from another grant program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98284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Schedule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Public Meetings held by February 6, 2026</a:t>
            </a:r>
          </a:p>
          <a:p>
            <a:r>
              <a:rPr lang="en-US" dirty="0"/>
              <a:t>Final change orders due February 27, 2026</a:t>
            </a:r>
          </a:p>
          <a:p>
            <a:r>
              <a:rPr lang="en-US" dirty="0"/>
              <a:t>Final RFPs due March 13, 2026</a:t>
            </a:r>
          </a:p>
          <a:p>
            <a:r>
              <a:rPr lang="en-US" dirty="0"/>
              <a:t>Closeouts due March 13, 2026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sz="3200" b="1" dirty="0"/>
              <a:t>Applications March 20, 2026</a:t>
            </a:r>
          </a:p>
          <a:p>
            <a:pPr marL="341313" indent="-341313">
              <a:buNone/>
            </a:pPr>
            <a:endParaRPr lang="en-US" dirty="0"/>
          </a:p>
          <a:p>
            <a:r>
              <a:rPr lang="en-US" dirty="0"/>
              <a:t>Account for holidays</a:t>
            </a:r>
          </a:p>
          <a:p>
            <a:pPr lvl="1"/>
            <a:r>
              <a:rPr lang="en-US" dirty="0"/>
              <a:t>Martin Luther King Jr. Day</a:t>
            </a:r>
          </a:p>
          <a:p>
            <a:pPr lvl="1"/>
            <a:r>
              <a:rPr lang="en-US" dirty="0"/>
              <a:t>Presidents Day</a:t>
            </a:r>
          </a:p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726225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54E164-CA16-3E61-E1B0-B67BD0E6FF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Application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7689FA-4582-7D0B-C01E-1BF44B5902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u="sng" dirty="0"/>
              <a:t>Personnel &amp; Contact Information</a:t>
            </a:r>
          </a:p>
          <a:p>
            <a:r>
              <a:rPr lang="en-US" dirty="0"/>
              <a:t>Elected Official Name</a:t>
            </a:r>
          </a:p>
          <a:p>
            <a:r>
              <a:rPr lang="en-US" dirty="0"/>
              <a:t>Elected Official Phone</a:t>
            </a:r>
          </a:p>
          <a:p>
            <a:r>
              <a:rPr lang="en-US" dirty="0"/>
              <a:t>Elected Official Email</a:t>
            </a:r>
          </a:p>
          <a:p>
            <a:r>
              <a:rPr lang="en-US" dirty="0"/>
              <a:t>Applicant Community Physical Address</a:t>
            </a:r>
          </a:p>
          <a:p>
            <a:r>
              <a:rPr lang="en-US" dirty="0"/>
              <a:t>Engineer/Architect Name</a:t>
            </a:r>
          </a:p>
          <a:p>
            <a:r>
              <a:rPr lang="en-US" dirty="0"/>
              <a:t>Grant Administrator Name</a:t>
            </a:r>
          </a:p>
          <a:p>
            <a:r>
              <a:rPr lang="en-US" dirty="0"/>
              <a:t>Engineer/Architect Agency or Firm</a:t>
            </a:r>
          </a:p>
          <a:p>
            <a:r>
              <a:rPr lang="en-US" dirty="0"/>
              <a:t>Engineer/Architect Phone</a:t>
            </a:r>
          </a:p>
          <a:p>
            <a:r>
              <a:rPr lang="en-US" dirty="0"/>
              <a:t>Engineer/Architect Email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772826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54E164-CA16-3E61-E1B0-B67BD0E6FF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Application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7689FA-4582-7D0B-C01E-1BF44B5902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u="sng" dirty="0"/>
              <a:t>Legislator Information</a:t>
            </a:r>
          </a:p>
          <a:p>
            <a:r>
              <a:rPr lang="en-US" dirty="0"/>
              <a:t>State Senator Name</a:t>
            </a:r>
          </a:p>
          <a:p>
            <a:r>
              <a:rPr lang="en-US" dirty="0"/>
              <a:t>State Representative Name</a:t>
            </a:r>
          </a:p>
          <a:p>
            <a:r>
              <a:rPr lang="en-US" dirty="0"/>
              <a:t>Other State Representative(s) Name(s)</a:t>
            </a:r>
          </a:p>
          <a:p>
            <a:endParaRPr lang="en-US" dirty="0"/>
          </a:p>
          <a:p>
            <a:r>
              <a:rPr lang="en-US" dirty="0"/>
              <a:t>Do not list federal Congress men and women or Senators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640964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sng" dirty="0"/>
              <a:t>Project Narrative</a:t>
            </a:r>
          </a:p>
          <a:p>
            <a:r>
              <a:rPr lang="en-US" dirty="0"/>
              <a:t>Project description</a:t>
            </a:r>
          </a:p>
          <a:p>
            <a:pPr lvl="1"/>
            <a:r>
              <a:rPr lang="en-US" dirty="0"/>
              <a:t>What the project will accomplish, and what problem will be solved?</a:t>
            </a:r>
          </a:p>
          <a:p>
            <a:pPr lvl="1"/>
            <a:r>
              <a:rPr lang="en-US" dirty="0"/>
              <a:t>Note anything unusual </a:t>
            </a:r>
          </a:p>
          <a:p>
            <a:pPr lvl="1"/>
            <a:r>
              <a:rPr lang="en-US" dirty="0"/>
              <a:t>Tell us how this fits with prior projects, other current projects, and any projects in the future (not only CDBG) – show that you are strategic</a:t>
            </a:r>
          </a:p>
          <a:p>
            <a:pPr lvl="1"/>
            <a:r>
              <a:rPr lang="en-US" dirty="0"/>
              <a:t>Do not copy narrative from technical document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Be specific describing economic development</a:t>
            </a:r>
          </a:p>
          <a:p>
            <a:pPr lvl="1"/>
            <a:r>
              <a:rPr lang="en-US" dirty="0"/>
              <a:t>Job creation or loss</a:t>
            </a:r>
          </a:p>
          <a:p>
            <a:pPr lvl="1"/>
            <a:r>
              <a:rPr lang="en-US" dirty="0"/>
              <a:t>Sites passed over</a:t>
            </a:r>
          </a:p>
          <a:p>
            <a:pPr lvl="1"/>
            <a:r>
              <a:rPr lang="en-US" dirty="0"/>
              <a:t>Inability to expand</a:t>
            </a:r>
          </a:p>
          <a:p>
            <a:pPr lvl="1"/>
            <a:r>
              <a:rPr lang="en-US" dirty="0"/>
              <a:t>Provide backup documentation</a:t>
            </a:r>
          </a:p>
        </p:txBody>
      </p:sp>
    </p:spTree>
    <p:extLst>
      <p:ext uri="{BB962C8B-B14F-4D97-AF65-F5344CB8AC3E}">
        <p14:creationId xmlns:p14="http://schemas.microsoft.com/office/powerpoint/2010/main" val="6800727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A846E4-FA0C-42A4-B003-760BFBB2E6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7492A5-A0AA-43BD-9619-52AE4D888E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u="sng" dirty="0"/>
              <a:t>National Objective</a:t>
            </a:r>
          </a:p>
          <a:p>
            <a:r>
              <a:rPr lang="en-US" dirty="0"/>
              <a:t>Clearly explain how the selected National Objective is being met</a:t>
            </a:r>
          </a:p>
          <a:p>
            <a:endParaRPr lang="en-US" dirty="0"/>
          </a:p>
          <a:p>
            <a:r>
              <a:rPr lang="en-US" dirty="0"/>
              <a:t>If LMI benefit is selected</a:t>
            </a:r>
          </a:p>
          <a:p>
            <a:pPr lvl="1"/>
            <a:r>
              <a:rPr lang="en-US" dirty="0"/>
              <a:t>How is LMI met?</a:t>
            </a:r>
          </a:p>
          <a:p>
            <a:pPr lvl="2"/>
            <a:r>
              <a:rPr lang="en-US" dirty="0"/>
              <a:t>Census</a:t>
            </a:r>
          </a:p>
          <a:p>
            <a:pPr lvl="2"/>
            <a:r>
              <a:rPr lang="en-US" dirty="0"/>
              <a:t>Target Area Survey</a:t>
            </a:r>
          </a:p>
          <a:p>
            <a:pPr lvl="2"/>
            <a:r>
              <a:rPr lang="en-US" dirty="0"/>
              <a:t>Both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If using Target Area Survey</a:t>
            </a:r>
          </a:p>
          <a:p>
            <a:pPr lvl="2"/>
            <a:r>
              <a:rPr lang="en-US" dirty="0"/>
              <a:t>Explain the randomness methodology</a:t>
            </a:r>
          </a:p>
          <a:p>
            <a:pPr lvl="2"/>
            <a:r>
              <a:rPr lang="en-US" dirty="0"/>
              <a:t>Contact information for those who conducted surveys</a:t>
            </a:r>
          </a:p>
          <a:p>
            <a:pPr lvl="2"/>
            <a:r>
              <a:rPr lang="en-US" dirty="0"/>
              <a:t>Dates or date range surveys were conducted</a:t>
            </a:r>
          </a:p>
        </p:txBody>
      </p:sp>
    </p:spTree>
    <p:extLst>
      <p:ext uri="{BB962C8B-B14F-4D97-AF65-F5344CB8AC3E}">
        <p14:creationId xmlns:p14="http://schemas.microsoft.com/office/powerpoint/2010/main" val="136594376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7B2B75-FB5A-4C19-96AC-5AF9E4050E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FC78AC-B770-4F18-AAA9-B5805B82FE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u="sng" dirty="0"/>
              <a:t>Benefit to Minority Populations</a:t>
            </a:r>
          </a:p>
          <a:p>
            <a:r>
              <a:rPr lang="en-US" dirty="0"/>
              <a:t>Discuss how the proposed project benefits minority populations within the service area.</a:t>
            </a:r>
          </a:p>
          <a:p>
            <a:pPr lvl="1"/>
            <a:r>
              <a:rPr lang="en-US" dirty="0"/>
              <a:t>Are there areas of minority concentration?</a:t>
            </a:r>
          </a:p>
          <a:p>
            <a:pPr lvl="1"/>
            <a:r>
              <a:rPr lang="en-US" dirty="0"/>
              <a:t>Are there any adverse or negative impacts?</a:t>
            </a:r>
          </a:p>
          <a:p>
            <a:pPr lvl="1"/>
            <a:r>
              <a:rPr lang="en-US" dirty="0"/>
              <a:t>Could another project have provided more benefit?</a:t>
            </a:r>
          </a:p>
          <a:p>
            <a:pPr lvl="1"/>
            <a:r>
              <a:rPr lang="en-US" dirty="0"/>
              <a:t>Why was this project selected over others?</a:t>
            </a:r>
          </a:p>
          <a:p>
            <a:pPr lvl="1"/>
            <a:r>
              <a:rPr lang="en-US" dirty="0"/>
              <a:t>Consider project location within the community</a:t>
            </a:r>
          </a:p>
          <a:p>
            <a:pPr lvl="1"/>
            <a:r>
              <a:rPr lang="en-US" dirty="0"/>
              <a:t>Use </a:t>
            </a:r>
            <a:r>
              <a:rPr lang="en-US" dirty="0" err="1"/>
              <a:t>PolicyMap</a:t>
            </a:r>
            <a:r>
              <a:rPr lang="en-US" dirty="0"/>
              <a:t> (</a:t>
            </a:r>
            <a:r>
              <a:rPr lang="en-US" dirty="0">
                <a:solidFill>
                  <a:srgbClr val="0070C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https://www.policymap.com/newmaps</a:t>
            </a:r>
            <a:r>
              <a:rPr lang="en-US" dirty="0"/>
              <a:t>)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436913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ED6B83-F28B-49B8-8BEA-C9A801CA25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BA84B9-6264-4A8B-B488-C3F8043B2A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u="sng" dirty="0"/>
              <a:t>Benefit to Minority Populations</a:t>
            </a:r>
          </a:p>
          <a:p>
            <a:r>
              <a:rPr lang="en-US" dirty="0"/>
              <a:t>Discuss how minority populations were engaged during project selection.</a:t>
            </a:r>
          </a:p>
          <a:p>
            <a:pPr lvl="1"/>
            <a:r>
              <a:rPr lang="en-US" dirty="0"/>
              <a:t>Were additional actions taken to encourage participation at the public meeting? If so, what actions?</a:t>
            </a:r>
          </a:p>
          <a:p>
            <a:pPr lvl="1"/>
            <a:r>
              <a:rPr lang="en-US" dirty="0"/>
              <a:t>Were any other actions or outreach undertaken?</a:t>
            </a:r>
          </a:p>
          <a:p>
            <a:endParaRPr lang="en-US" dirty="0"/>
          </a:p>
          <a:p>
            <a:r>
              <a:rPr lang="en-US" dirty="0"/>
              <a:t>Look at areas of minority concentrations</a:t>
            </a:r>
          </a:p>
          <a:p>
            <a:endParaRPr lang="en-US" dirty="0"/>
          </a:p>
          <a:p>
            <a:r>
              <a:rPr lang="en-US" dirty="0"/>
              <a:t>Minority outreach and engagement is still lacking. Need to improve.</a:t>
            </a:r>
          </a:p>
        </p:txBody>
      </p:sp>
    </p:spTree>
    <p:extLst>
      <p:ext uri="{BB962C8B-B14F-4D97-AF65-F5344CB8AC3E}">
        <p14:creationId xmlns:p14="http://schemas.microsoft.com/office/powerpoint/2010/main" val="112618550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EE4AE0-2873-4456-8C55-DC1F12D90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D7841A-B573-40EA-8CEE-5248348B3D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u="sng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Housing and Community Development Needs and Initiatives</a:t>
            </a:r>
            <a:endParaRPr lang="en-US" b="1" u="sng" dirty="0"/>
          </a:p>
          <a:p>
            <a:r>
              <a:rPr lang="en-US" dirty="0"/>
              <a:t>Describe housing and community development needs and how they are being addressed</a:t>
            </a:r>
          </a:p>
          <a:p>
            <a:pPr lvl="1"/>
            <a:r>
              <a:rPr lang="en-US" dirty="0"/>
              <a:t>Do not only include funding actions</a:t>
            </a:r>
          </a:p>
          <a:p>
            <a:pPr lvl="1"/>
            <a:r>
              <a:rPr lang="en-US" dirty="0"/>
              <a:t>Are any policies or community initiatives underway?</a:t>
            </a:r>
          </a:p>
          <a:p>
            <a:pPr lvl="1"/>
            <a:r>
              <a:rPr lang="en-US" dirty="0"/>
              <a:t>Are any non-profits addressing housing needs?</a:t>
            </a:r>
          </a:p>
          <a:p>
            <a:pPr lvl="1"/>
            <a:endParaRPr lang="en-US" dirty="0"/>
          </a:p>
          <a:p>
            <a:r>
              <a:rPr lang="en-US" dirty="0"/>
              <a:t>How are the identified needs being addressed?</a:t>
            </a:r>
          </a:p>
          <a:p>
            <a:endParaRPr lang="en-US" dirty="0"/>
          </a:p>
          <a:p>
            <a:r>
              <a:rPr lang="en-US" dirty="0"/>
              <a:t>Does the local governments have any active plans that support the application? </a:t>
            </a:r>
          </a:p>
          <a:p>
            <a:pPr lvl="1"/>
            <a:r>
              <a:rPr lang="en-US" dirty="0"/>
              <a:t>If yes, provide some explanation and include the plan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7120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EE4AE0-2873-4456-8C55-DC1F12D90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D7841A-B573-40EA-8CEE-5248348B3D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u="sng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Project Construction </a:t>
            </a:r>
            <a:r>
              <a:rPr lang="en-US" b="1" u="sng" dirty="0">
                <a:solidFill>
                  <a:srgbClr val="000000"/>
                </a:solidFill>
                <a:latin typeface="Roboto" panose="02000000000000000000" pitchFamily="2" charset="0"/>
              </a:rPr>
              <a:t>Information</a:t>
            </a:r>
            <a:endParaRPr lang="en-US" b="1" u="sng" dirty="0"/>
          </a:p>
          <a:p>
            <a:r>
              <a:rPr lang="en-US" dirty="0"/>
              <a:t>Estimated length of construction (months)</a:t>
            </a:r>
          </a:p>
          <a:p>
            <a:r>
              <a:rPr lang="en-US" dirty="0"/>
              <a:t>Estimated level of construction inspection</a:t>
            </a:r>
          </a:p>
          <a:p>
            <a:pPr lvl="1"/>
            <a:r>
              <a:rPr lang="en-US" dirty="0"/>
              <a:t>Full-time</a:t>
            </a:r>
          </a:p>
          <a:p>
            <a:pPr lvl="1"/>
            <a:r>
              <a:rPr lang="en-US" dirty="0"/>
              <a:t>Part-time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b="1" u="sng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Property Acquisition</a:t>
            </a:r>
            <a:endParaRPr lang="en-US" b="1" u="sng" dirty="0"/>
          </a:p>
          <a:p>
            <a:r>
              <a:rPr lang="en-US" dirty="0"/>
              <a:t>Estimated property acquisition cost</a:t>
            </a:r>
          </a:p>
          <a:p>
            <a:r>
              <a:rPr lang="en-US" dirty="0"/>
              <a:t>Estimated easement cost</a:t>
            </a:r>
          </a:p>
          <a:p>
            <a:r>
              <a:rPr lang="en-US" dirty="0"/>
              <a:t>Provide unique information related to acquisition</a:t>
            </a:r>
          </a:p>
          <a:p>
            <a:pPr marL="0" lvl="1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433367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Performance Measures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At least one measurable output and outcome to be measured over the life of the project is required</a:t>
            </a:r>
          </a:p>
          <a:p>
            <a:endParaRPr lang="en-US" dirty="0"/>
          </a:p>
          <a:p>
            <a:r>
              <a:rPr lang="en-US" dirty="0"/>
              <a:t>Options contingent of project type </a:t>
            </a:r>
          </a:p>
          <a:p>
            <a:endParaRPr lang="en-US" dirty="0"/>
          </a:p>
          <a:p>
            <a:pPr fontAlgn="base"/>
            <a:r>
              <a:rPr lang="en-US" dirty="0"/>
              <a:t>Output - This is a measure of the direct result of the grant funds. </a:t>
            </a:r>
          </a:p>
          <a:p>
            <a:pPr fontAlgn="base"/>
            <a:endParaRPr lang="en-US" dirty="0"/>
          </a:p>
          <a:p>
            <a:pPr fontAlgn="base"/>
            <a:r>
              <a:rPr lang="en-US" dirty="0"/>
              <a:t>Outcome - This is a quantitative measure of how the project is impacting a goal of the community. </a:t>
            </a:r>
          </a:p>
          <a:p>
            <a:pPr fontAlgn="base"/>
            <a:endParaRPr lang="en-US" dirty="0"/>
          </a:p>
          <a:p>
            <a:pPr fontAlgn="base"/>
            <a:r>
              <a:rPr lang="en-US" dirty="0"/>
              <a:t>Still a work in progress for new categories</a:t>
            </a:r>
          </a:p>
        </p:txBody>
      </p:sp>
    </p:spTree>
    <p:extLst>
      <p:ext uri="{BB962C8B-B14F-4D97-AF65-F5344CB8AC3E}">
        <p14:creationId xmlns:p14="http://schemas.microsoft.com/office/powerpoint/2010/main" val="31516589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CA9F97-B723-A98D-D546-F71D0288129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000" dirty="0" err="1"/>
              <a:t>SmartSimple</a:t>
            </a:r>
            <a:r>
              <a:rPr lang="en-US" sz="4000" dirty="0"/>
              <a:t> Application</a:t>
            </a:r>
            <a:br>
              <a:rPr lang="en-US" dirty="0"/>
            </a:br>
            <a:r>
              <a:rPr lang="en-US" sz="3200" dirty="0"/>
              <a:t>Project Specific Questions</a:t>
            </a:r>
          </a:p>
        </p:txBody>
      </p:sp>
    </p:spTree>
    <p:extLst>
      <p:ext uri="{BB962C8B-B14F-4D97-AF65-F5344CB8AC3E}">
        <p14:creationId xmlns:p14="http://schemas.microsoft.com/office/powerpoint/2010/main" val="18349472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AC4F88-9F61-4AF5-87E3-8E1D97848C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Changes for 2026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EE08B7-625A-49A0-AE25-5D1F6A87CD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Revised MSF tab in jurisdiction workbook</a:t>
            </a:r>
          </a:p>
          <a:p>
            <a:pPr lvl="1"/>
            <a:r>
              <a:rPr lang="en-US" dirty="0"/>
              <a:t>Introducing flags to help catch errors</a:t>
            </a:r>
          </a:p>
          <a:p>
            <a:pPr lvl="1"/>
            <a:r>
              <a:rPr lang="en-US" dirty="0"/>
              <a:t>Will collect more data</a:t>
            </a:r>
          </a:p>
          <a:p>
            <a:pPr lvl="1"/>
            <a:r>
              <a:rPr lang="en-US" dirty="0"/>
              <a:t>More consistency</a:t>
            </a:r>
          </a:p>
          <a:p>
            <a:pPr lvl="1"/>
            <a:endParaRPr lang="en-US" dirty="0"/>
          </a:p>
          <a:p>
            <a:r>
              <a:rPr lang="en-US" dirty="0"/>
              <a:t>Jurisdiction workbook will be able to account for census tracts and block groups</a:t>
            </a:r>
          </a:p>
          <a:p>
            <a:endParaRPr lang="en-US" dirty="0"/>
          </a:p>
          <a:p>
            <a:r>
              <a:rPr lang="en-US" dirty="0"/>
              <a:t>Target area survey form layout adjustments</a:t>
            </a:r>
          </a:p>
        </p:txBody>
      </p:sp>
    </p:spTree>
    <p:extLst>
      <p:ext uri="{BB962C8B-B14F-4D97-AF65-F5344CB8AC3E}">
        <p14:creationId xmlns:p14="http://schemas.microsoft.com/office/powerpoint/2010/main" val="192746549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42C11D-68C7-B62B-DA5D-22BE5C11B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Project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4E9C73-8722-7D5D-8D99-665A4DE12F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Explain why the project is essential</a:t>
            </a:r>
          </a:p>
          <a:p>
            <a:pPr lvl="1"/>
            <a:r>
              <a:rPr lang="en-US" dirty="0"/>
              <a:t>Describe the problem</a:t>
            </a:r>
          </a:p>
          <a:p>
            <a:pPr lvl="1"/>
            <a:r>
              <a:rPr lang="en-US" dirty="0"/>
              <a:t>How long has the problem existed?</a:t>
            </a:r>
          </a:p>
          <a:p>
            <a:pPr lvl="1"/>
            <a:r>
              <a:rPr lang="en-US" dirty="0"/>
              <a:t>What is the impact on the community?</a:t>
            </a:r>
          </a:p>
          <a:p>
            <a:pPr lvl="1"/>
            <a:endParaRPr lang="en-US" dirty="0"/>
          </a:p>
          <a:p>
            <a:r>
              <a:rPr lang="en-US" dirty="0"/>
              <a:t>Describe how the problem will be solved</a:t>
            </a:r>
          </a:p>
          <a:p>
            <a:endParaRPr lang="en-US" dirty="0"/>
          </a:p>
          <a:p>
            <a:r>
              <a:rPr lang="en-US" dirty="0"/>
              <a:t>Provide alternatives and why the proposed solution is best</a:t>
            </a:r>
          </a:p>
          <a:p>
            <a:pPr lvl="1"/>
            <a:r>
              <a:rPr lang="en-US" dirty="0"/>
              <a:t>Doing nothing and continuing with the current process are the same.</a:t>
            </a:r>
          </a:p>
          <a:p>
            <a:pPr lvl="1"/>
            <a:r>
              <a:rPr lang="en-US" dirty="0"/>
              <a:t>Neglect does not count as an alternative </a:t>
            </a:r>
          </a:p>
        </p:txBody>
      </p:sp>
    </p:spTree>
    <p:extLst>
      <p:ext uri="{BB962C8B-B14F-4D97-AF65-F5344CB8AC3E}">
        <p14:creationId xmlns:p14="http://schemas.microsoft.com/office/powerpoint/2010/main" val="94690630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42C11D-68C7-B62B-DA5D-22BE5C11B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Project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4E9C73-8722-7D5D-8D99-665A4DE12F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Explain why the project is a priority for the community</a:t>
            </a:r>
          </a:p>
          <a:p>
            <a:pPr lvl="1"/>
            <a:r>
              <a:rPr lang="en-US" dirty="0"/>
              <a:t>Include reasonable and applicable documentation</a:t>
            </a:r>
          </a:p>
          <a:p>
            <a:pPr lvl="1"/>
            <a:r>
              <a:rPr lang="en-US" dirty="0"/>
              <a:t>Support letters are fine, but avoid canned form letters</a:t>
            </a:r>
          </a:p>
          <a:p>
            <a:pPr lvl="1"/>
            <a:endParaRPr lang="en-US" dirty="0"/>
          </a:p>
          <a:p>
            <a:r>
              <a:rPr lang="en-US" dirty="0"/>
              <a:t>Explain why current budget cannot address the problem</a:t>
            </a:r>
          </a:p>
          <a:p>
            <a:pPr lvl="1"/>
            <a:r>
              <a:rPr lang="en-US" dirty="0"/>
              <a:t>Be careful to not propose a project that the local government cannot support the maintenance</a:t>
            </a:r>
          </a:p>
        </p:txBody>
      </p:sp>
    </p:spTree>
    <p:extLst>
      <p:ext uri="{BB962C8B-B14F-4D97-AF65-F5344CB8AC3E}">
        <p14:creationId xmlns:p14="http://schemas.microsoft.com/office/powerpoint/2010/main" val="330547503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E78465-4079-436F-9F58-421C776137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Project Specific– Community Infrastructure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EC4525-05CD-44BF-A06D-2181279A21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3100" dirty="0"/>
              <a:t>Describe surrounding areas that may also benefit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sz="3100" b="1" u="sng" dirty="0"/>
              <a:t>Drainage/Flood Control</a:t>
            </a:r>
          </a:p>
          <a:p>
            <a:r>
              <a:rPr lang="en-US" sz="2600" dirty="0"/>
              <a:t>Is the target area in a floodplain? How will the area be modified?</a:t>
            </a:r>
          </a:p>
          <a:p>
            <a:r>
              <a:rPr lang="en-US" sz="2600" dirty="0"/>
              <a:t>Explain the problem specifically over the last 5 years. Are there estimates to the cost of damages?</a:t>
            </a:r>
          </a:p>
          <a:p>
            <a:r>
              <a:rPr lang="en-US" sz="2600" dirty="0"/>
              <a:t>Describe trends how the infrastructure has been or will be impacted.</a:t>
            </a:r>
          </a:p>
          <a:p>
            <a:r>
              <a:rPr lang="en-US" sz="2600" dirty="0"/>
              <a:t>Describe efforts taken to mitigate the problem in the last 5 years</a:t>
            </a:r>
          </a:p>
          <a:p>
            <a:r>
              <a:rPr lang="en-US" sz="2600" dirty="0"/>
              <a:t>Describe action by any other agencies</a:t>
            </a:r>
          </a:p>
          <a:p>
            <a:endParaRPr lang="en-US" sz="2600" dirty="0"/>
          </a:p>
          <a:p>
            <a:r>
              <a:rPr lang="en-US" sz="2600" dirty="0"/>
              <a:t>Sidewalk Projects (Local Roads Only)</a:t>
            </a:r>
          </a:p>
          <a:p>
            <a:pPr lvl="1"/>
            <a:r>
              <a:rPr lang="en-US" dirty="0"/>
              <a:t>Direct vs Indirect area benefits</a:t>
            </a:r>
          </a:p>
          <a:p>
            <a:pPr lvl="1"/>
            <a:r>
              <a:rPr lang="en-US" dirty="0"/>
              <a:t>How critical are the proposed streets?</a:t>
            </a:r>
          </a:p>
          <a:p>
            <a:pPr lvl="1"/>
            <a:r>
              <a:rPr lang="en-US" dirty="0"/>
              <a:t>Do current conditions present safety hazards?</a:t>
            </a:r>
          </a:p>
          <a:p>
            <a:pPr lvl="1"/>
            <a:r>
              <a:rPr lang="en-US" dirty="0"/>
              <a:t>What are they connecting?</a:t>
            </a:r>
          </a:p>
          <a:p>
            <a:pPr lvl="1"/>
            <a:r>
              <a:rPr lang="en-US" dirty="0"/>
              <a:t>Accessibility?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578467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E78465-4079-436F-9F58-421C776137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Project Specific– Community Infrastructure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EC4525-05CD-44BF-A06D-2181279A21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sng" dirty="0"/>
              <a:t>Sidewalk Projects (Local Roads Only)</a:t>
            </a:r>
          </a:p>
          <a:p>
            <a:r>
              <a:rPr lang="en-US" dirty="0"/>
              <a:t>Provide any additional detail to the existing problem.</a:t>
            </a:r>
          </a:p>
          <a:p>
            <a:r>
              <a:rPr lang="en-US" dirty="0"/>
              <a:t>How critical are the proposed streets?</a:t>
            </a:r>
          </a:p>
          <a:p>
            <a:r>
              <a:rPr lang="en-US" dirty="0"/>
              <a:t>Do current conditions present safety hazards?</a:t>
            </a:r>
          </a:p>
          <a:p>
            <a:r>
              <a:rPr lang="en-US" dirty="0"/>
              <a:t>When were the roads/sidewalks built or last improved?</a:t>
            </a:r>
          </a:p>
          <a:p>
            <a:r>
              <a:rPr lang="en-US" dirty="0"/>
              <a:t>Have any studies been conducted directly related to the problem? </a:t>
            </a:r>
          </a:p>
          <a:p>
            <a:pPr lvl="1"/>
            <a:r>
              <a:rPr lang="en-US" dirty="0"/>
              <a:t>If yes, provide a summary of the findings.</a:t>
            </a:r>
          </a:p>
          <a:p>
            <a:r>
              <a:rPr lang="en-US" dirty="0"/>
              <a:t>Provide usage data.</a:t>
            </a:r>
          </a:p>
          <a:p>
            <a:pPr lvl="1"/>
            <a:r>
              <a:rPr lang="en-US" dirty="0"/>
              <a:t>Annual average daily traffic (AADT)</a:t>
            </a:r>
          </a:p>
          <a:p>
            <a:pPr lvl="1"/>
            <a:r>
              <a:rPr lang="en-US" dirty="0"/>
              <a:t>Foot traffic</a:t>
            </a:r>
          </a:p>
          <a:p>
            <a:r>
              <a:rPr lang="en-US" dirty="0"/>
              <a:t>Describe any efforts to solve the problem in the last 5 years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662792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E78465-4079-436F-9F58-421C776137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Project Specific – Community Infrastructure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EC4525-05CD-44BF-A06D-2181279A21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sng" dirty="0"/>
              <a:t>Sidewalk Projects (Local Roads Only)</a:t>
            </a:r>
          </a:p>
          <a:p>
            <a:r>
              <a:rPr lang="en-US" dirty="0"/>
              <a:t>A standard for rating road or sidewalk condition has not been provided, but using a standard is encouraged</a:t>
            </a:r>
          </a:p>
          <a:p>
            <a:endParaRPr lang="en-US" dirty="0"/>
          </a:p>
          <a:p>
            <a:r>
              <a:rPr lang="en-US" dirty="0"/>
              <a:t>CDBG funds cannot be used for general maintenance</a:t>
            </a:r>
          </a:p>
          <a:p>
            <a:pPr lvl="1"/>
            <a:r>
              <a:rPr lang="en-US" dirty="0"/>
              <a:t>Filling potholes</a:t>
            </a:r>
          </a:p>
          <a:p>
            <a:pPr lvl="1"/>
            <a:r>
              <a:rPr lang="en-US" dirty="0"/>
              <a:t>Patches</a:t>
            </a:r>
          </a:p>
          <a:p>
            <a:pPr lvl="1"/>
            <a:r>
              <a:rPr lang="en-US" dirty="0"/>
              <a:t>Sealing cracks</a:t>
            </a:r>
          </a:p>
          <a:p>
            <a:pPr lvl="1"/>
            <a:endParaRPr lang="en-US" dirty="0"/>
          </a:p>
          <a:p>
            <a:r>
              <a:rPr lang="en-US" dirty="0"/>
              <a:t>Small bridges that do not qualify for the Bridge Repair Program are eligible</a:t>
            </a:r>
          </a:p>
          <a:p>
            <a:pPr marL="0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296330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987A63-704D-4C85-896D-16F770D2A1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Project Specific – Community Revitalization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38F5C9-F353-467B-B676-228D40B0E8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Describe surrounding areas that may also benefit</a:t>
            </a:r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b="1" u="sng" dirty="0"/>
              <a:t>Community Facilities </a:t>
            </a:r>
          </a:p>
          <a:p>
            <a:r>
              <a:rPr lang="en-US" dirty="0"/>
              <a:t>Describe how the facility is an important asset and how the facility will be used once improved.</a:t>
            </a:r>
          </a:p>
          <a:p>
            <a:endParaRPr lang="en-US" dirty="0"/>
          </a:p>
          <a:p>
            <a:r>
              <a:rPr lang="en-US" dirty="0"/>
              <a:t>Is the building historic building? Is it on the National Register? Does this create some challenges or limitations?</a:t>
            </a:r>
          </a:p>
          <a:p>
            <a:endParaRPr lang="en-US" dirty="0"/>
          </a:p>
          <a:p>
            <a:r>
              <a:rPr lang="en-US" dirty="0"/>
              <a:t>Describe any efforts to solve the problem in the last 5 years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859216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987A63-704D-4C85-896D-16F770D2A1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Project Specific – Community Revitalization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38F5C9-F353-467B-B676-228D40B0E8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sng" dirty="0"/>
              <a:t>Local Parks and Recreation</a:t>
            </a:r>
          </a:p>
          <a:p>
            <a:r>
              <a:rPr lang="en-US" dirty="0"/>
              <a:t>Provide any additional detail to the existing problem. How severe is the problem?</a:t>
            </a:r>
          </a:p>
          <a:p>
            <a:r>
              <a:rPr lang="en-US" dirty="0"/>
              <a:t>Describe the existing park system. Reference any active plans that have been developed.</a:t>
            </a:r>
          </a:p>
          <a:p>
            <a:r>
              <a:rPr lang="en-US" dirty="0"/>
              <a:t>Describe any efforts to solve the problem in the last 5 years</a:t>
            </a:r>
          </a:p>
          <a:p>
            <a:r>
              <a:rPr lang="en-US" dirty="0"/>
              <a:t>Are safety hazards being addressed?</a:t>
            </a:r>
          </a:p>
          <a:p>
            <a:r>
              <a:rPr lang="en-US" sz="2400" dirty="0"/>
              <a:t>Describe action by any other agencies</a:t>
            </a:r>
          </a:p>
          <a:p>
            <a:r>
              <a:rPr lang="en-US" dirty="0"/>
              <a:t>Have other funding agencies been notified of the proposed project? If so, what is the response?</a:t>
            </a:r>
          </a:p>
        </p:txBody>
      </p:sp>
    </p:spTree>
    <p:extLst>
      <p:ext uri="{BB962C8B-B14F-4D97-AF65-F5344CB8AC3E}">
        <p14:creationId xmlns:p14="http://schemas.microsoft.com/office/powerpoint/2010/main" val="366577877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987A63-704D-4C85-896D-16F770D2A1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Project Specific – Community Revitalization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38F5C9-F353-467B-B676-228D40B0E8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sng" dirty="0"/>
              <a:t>Local Parks and Recreation</a:t>
            </a:r>
          </a:p>
          <a:p>
            <a:r>
              <a:rPr lang="en-US" dirty="0"/>
              <a:t>Applications for a local parks and recreation improvement must have at least one clearly defined co-benefit</a:t>
            </a:r>
          </a:p>
          <a:p>
            <a:pPr lvl="1"/>
            <a:r>
              <a:rPr lang="en-US" dirty="0"/>
              <a:t>Stormwater/flood mitigation</a:t>
            </a:r>
          </a:p>
          <a:p>
            <a:pPr lvl="1"/>
            <a:r>
              <a:rPr lang="en-US" dirty="0"/>
              <a:t>Community health impacts</a:t>
            </a:r>
          </a:p>
          <a:p>
            <a:pPr lvl="1"/>
            <a:r>
              <a:rPr lang="en-US" dirty="0"/>
              <a:t>ADA accessibility</a:t>
            </a:r>
          </a:p>
          <a:p>
            <a:pPr lvl="1"/>
            <a:r>
              <a:rPr lang="en-US" dirty="0"/>
              <a:t>Economic benefit</a:t>
            </a:r>
          </a:p>
          <a:p>
            <a:pPr lvl="1"/>
            <a:r>
              <a:rPr lang="en-US" dirty="0"/>
              <a:t>Etc.</a:t>
            </a:r>
          </a:p>
          <a:p>
            <a:pPr lvl="1"/>
            <a:endParaRPr lang="en-US" dirty="0"/>
          </a:p>
          <a:p>
            <a:r>
              <a:rPr lang="en-US" dirty="0"/>
              <a:t>Not just a grant to build a playground or splashpad </a:t>
            </a:r>
          </a:p>
        </p:txBody>
      </p:sp>
    </p:spTree>
    <p:extLst>
      <p:ext uri="{BB962C8B-B14F-4D97-AF65-F5344CB8AC3E}">
        <p14:creationId xmlns:p14="http://schemas.microsoft.com/office/powerpoint/2010/main" val="212314633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Project Specific – Public Health and Safety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Describe how the project will impact emergency response</a:t>
            </a:r>
          </a:p>
          <a:p>
            <a:r>
              <a:rPr lang="en-US" dirty="0"/>
              <a:t>Describe emergency call trends over the last 12 months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u="sng" dirty="0"/>
              <a:t>Fire Equipment &amp; Vehicles</a:t>
            </a:r>
          </a:p>
          <a:p>
            <a:r>
              <a:rPr lang="en-US" dirty="0"/>
              <a:t>Describe the existing equipment and why it is insufficient</a:t>
            </a:r>
          </a:p>
          <a:p>
            <a:r>
              <a:rPr lang="en-US" dirty="0"/>
              <a:t>Explain who will hold the title and be responsible for insuring the equipment</a:t>
            </a:r>
          </a:p>
          <a:p>
            <a:r>
              <a:rPr lang="en-US" dirty="0"/>
              <a:t>Describe the existing fire protection system and coverage areas</a:t>
            </a:r>
          </a:p>
          <a:p>
            <a:r>
              <a:rPr lang="en-US" dirty="0"/>
              <a:t>Describe the types and number of fires and the annual loss</a:t>
            </a:r>
          </a:p>
          <a:p>
            <a:pPr lvl="1"/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241114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Project Specific – Public Health and Safety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sng" dirty="0"/>
              <a:t>Fire Equipment &amp; Vehicles</a:t>
            </a:r>
          </a:p>
          <a:p>
            <a:r>
              <a:rPr lang="en-US" dirty="0"/>
              <a:t>Describe the current ISO rating. Will the project impact the rating?</a:t>
            </a:r>
          </a:p>
          <a:p>
            <a:r>
              <a:rPr lang="en-US" dirty="0"/>
              <a:t>Is an automatic agreement in place with neighboring fire departments?</a:t>
            </a:r>
          </a:p>
          <a:p>
            <a:pPr lvl="1"/>
            <a:r>
              <a:rPr lang="en-US" dirty="0"/>
              <a:t>If yes, the agreement must be submitted as an attachment</a:t>
            </a:r>
          </a:p>
          <a:p>
            <a:r>
              <a:rPr lang="en-US" dirty="0"/>
              <a:t>Describe why the problem has not been previously addressed</a:t>
            </a:r>
          </a:p>
          <a:p>
            <a:pPr lvl="1"/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8864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6A6FC1-B3DC-49F3-9B23-EBEC4C2D2F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Recent Changes that Remain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608A1F-0519-4240-92B4-2FFB38ABFF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Water and Sewer System applications limited to 2,500 residential connections and fewer</a:t>
            </a:r>
          </a:p>
          <a:p>
            <a:pPr lvl="1"/>
            <a:r>
              <a:rPr lang="en-US" dirty="0"/>
              <a:t>No large and small population for system applications</a:t>
            </a:r>
          </a:p>
          <a:p>
            <a:pPr lvl="1"/>
            <a:r>
              <a:rPr lang="en-US" dirty="0"/>
              <a:t>This will be the last year</a:t>
            </a:r>
          </a:p>
          <a:p>
            <a:pPr lvl="1"/>
            <a:endParaRPr lang="en-US" dirty="0"/>
          </a:p>
          <a:p>
            <a:r>
              <a:rPr lang="en-US" dirty="0"/>
              <a:t>Adjust scale for max funding for public health and safety</a:t>
            </a:r>
          </a:p>
          <a:p>
            <a:pPr lvl="1"/>
            <a:r>
              <a:rPr lang="en-US" dirty="0"/>
              <a:t>Make construction and non-construction competitive</a:t>
            </a:r>
          </a:p>
          <a:p>
            <a:pPr lvl="1"/>
            <a:r>
              <a:rPr lang="en-US" dirty="0"/>
              <a:t>Adjust non-construction to $1 million scale for scoring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Reintroduce sewer line extensions. </a:t>
            </a:r>
          </a:p>
          <a:p>
            <a:pPr lvl="1"/>
            <a:r>
              <a:rPr lang="en-US" dirty="0"/>
              <a:t>Water lines and sewer lines will compete in the same category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575471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Project Specific – Public Health and Safety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sng" dirty="0"/>
              <a:t>Emergency Equipment &amp; Vehicles</a:t>
            </a:r>
          </a:p>
          <a:p>
            <a:r>
              <a:rPr lang="en-US" dirty="0"/>
              <a:t>Describe the existing equipment and why it is insufficient</a:t>
            </a:r>
          </a:p>
          <a:p>
            <a:endParaRPr lang="en-US" dirty="0"/>
          </a:p>
          <a:p>
            <a:r>
              <a:rPr lang="en-US" dirty="0"/>
              <a:t>Explain who will hold the title and be responsible for insuring the equipment</a:t>
            </a:r>
          </a:p>
          <a:p>
            <a:endParaRPr lang="en-US" dirty="0"/>
          </a:p>
          <a:p>
            <a:r>
              <a:rPr lang="en-US" dirty="0"/>
              <a:t>Describe the distance from the target area to the nearest hospital and how it affects the project</a:t>
            </a:r>
          </a:p>
          <a:p>
            <a:endParaRPr lang="en-US" dirty="0"/>
          </a:p>
          <a:p>
            <a:r>
              <a:rPr lang="en-US" dirty="0"/>
              <a:t>Describe why the problem has not been previously addressed</a:t>
            </a:r>
          </a:p>
          <a:p>
            <a:pPr lvl="1"/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100376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Project Specific – Public Health and Safety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sng" dirty="0"/>
              <a:t>Communications Equipment</a:t>
            </a:r>
          </a:p>
          <a:p>
            <a:r>
              <a:rPr lang="en-US" dirty="0"/>
              <a:t>Describe the existing equipment and why it is insufficient</a:t>
            </a:r>
          </a:p>
          <a:p>
            <a:endParaRPr lang="en-US" dirty="0"/>
          </a:p>
          <a:p>
            <a:r>
              <a:rPr lang="en-US" dirty="0"/>
              <a:t>Describe the existing communications system. Who is the provider? List all departments that use the system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Describe why the problem has not been previously addressed</a:t>
            </a:r>
          </a:p>
          <a:p>
            <a:pPr lvl="1"/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9606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Project Specific – Public Health and Safety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u="sng" dirty="0"/>
              <a:t>Buildings (Fire Stations, EMS, Clinics, etc.)</a:t>
            </a:r>
          </a:p>
          <a:p>
            <a:pPr marL="0" indent="0">
              <a:buNone/>
            </a:pPr>
            <a:endParaRPr lang="en-US" b="1" u="sng" dirty="0"/>
          </a:p>
          <a:p>
            <a:r>
              <a:rPr lang="en-US" dirty="0"/>
              <a:t>Is an automatic agreement in place with neighboring fire departments?</a:t>
            </a:r>
          </a:p>
          <a:p>
            <a:pPr lvl="1"/>
            <a:r>
              <a:rPr lang="en-US" dirty="0"/>
              <a:t>If yes, the agreement must be submitted as an attachment</a:t>
            </a:r>
          </a:p>
          <a:p>
            <a:endParaRPr lang="en-US" dirty="0"/>
          </a:p>
          <a:p>
            <a:r>
              <a:rPr lang="en-US" dirty="0"/>
              <a:t>Where is the closest similar facility? Why is it not suitable to meet the need?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Describe the estimated usage of the proposed facility and how it will primarily benefit LMI populations</a:t>
            </a:r>
          </a:p>
          <a:p>
            <a:endParaRPr lang="en-US" dirty="0"/>
          </a:p>
          <a:p>
            <a:r>
              <a:rPr lang="en-US" dirty="0"/>
              <a:t>Will the proposed facility benefit multiple jurisdictions? </a:t>
            </a:r>
          </a:p>
          <a:p>
            <a:pPr lvl="1"/>
            <a:r>
              <a:rPr lang="en-US" dirty="0"/>
              <a:t>If so, explain how and describe the other areas</a:t>
            </a:r>
          </a:p>
          <a:p>
            <a:pPr lvl="1"/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084946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3C3DE9-22E1-455A-BEA4-1C8202FED9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 Documents and Submission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C502FA-6D0F-4C8D-8314-164294622C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List of additional documents that must be included with the submission of the application</a:t>
            </a:r>
          </a:p>
          <a:p>
            <a:endParaRPr lang="en-US" dirty="0"/>
          </a:p>
          <a:p>
            <a:r>
              <a:rPr lang="en-US" dirty="0"/>
              <a:t>Additional documentation upload</a:t>
            </a:r>
          </a:p>
          <a:p>
            <a:endParaRPr lang="en-US" dirty="0"/>
          </a:p>
          <a:p>
            <a:r>
              <a:rPr lang="en-US" dirty="0"/>
              <a:t>Application “Save” or “Submit”</a:t>
            </a:r>
          </a:p>
        </p:txBody>
      </p:sp>
    </p:spTree>
    <p:extLst>
      <p:ext uri="{BB962C8B-B14F-4D97-AF65-F5344CB8AC3E}">
        <p14:creationId xmlns:p14="http://schemas.microsoft.com/office/powerpoint/2010/main" val="193134549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0D7387-903C-8B8B-70ED-2ADE0925066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Jurisdiction Workbooks</a:t>
            </a:r>
          </a:p>
        </p:txBody>
      </p:sp>
    </p:spTree>
    <p:extLst>
      <p:ext uri="{BB962C8B-B14F-4D97-AF65-F5344CB8AC3E}">
        <p14:creationId xmlns:p14="http://schemas.microsoft.com/office/powerpoint/2010/main" val="57217921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Jurisdiction Workbooks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029200"/>
          </a:xfrm>
        </p:spPr>
        <p:txBody>
          <a:bodyPr>
            <a:normAutofit/>
          </a:bodyPr>
          <a:lstStyle/>
          <a:p>
            <a:r>
              <a:rPr lang="en-US" dirty="0"/>
              <a:t>Six different options</a:t>
            </a:r>
          </a:p>
          <a:p>
            <a:pPr lvl="1"/>
            <a:r>
              <a:rPr lang="en-US" dirty="0"/>
              <a:t>Single Jurisdiction (Direct Beneficiary)</a:t>
            </a:r>
          </a:p>
          <a:p>
            <a:pPr lvl="1"/>
            <a:r>
              <a:rPr lang="en-US" dirty="0"/>
              <a:t>Single Jurisdiction (Indirect Beneficiary)</a:t>
            </a:r>
          </a:p>
          <a:p>
            <a:pPr lvl="1"/>
            <a:r>
              <a:rPr lang="en-US" dirty="0"/>
              <a:t>Multi-jurisdiction, One County (Direct Beneficiary)</a:t>
            </a:r>
          </a:p>
          <a:p>
            <a:pPr lvl="1"/>
            <a:r>
              <a:rPr lang="en-US" dirty="0"/>
              <a:t>Multi-jurisdiction, One County (Indirect Beneficiary)</a:t>
            </a:r>
          </a:p>
          <a:p>
            <a:pPr lvl="1"/>
            <a:r>
              <a:rPr lang="en-US" dirty="0"/>
              <a:t>Multi-jurisdiction, Multiple County (Direct Beneficiary)</a:t>
            </a:r>
          </a:p>
          <a:p>
            <a:pPr lvl="1"/>
            <a:r>
              <a:rPr lang="en-US" dirty="0"/>
              <a:t>Multi-jurisdiction, Multiple County (Indirect Beneficiary)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Read instructions on each sheet</a:t>
            </a:r>
          </a:p>
          <a:p>
            <a:r>
              <a:rPr lang="en-US" dirty="0"/>
              <a:t>Information can only be entered in blue fields</a:t>
            </a:r>
          </a:p>
          <a:p>
            <a:r>
              <a:rPr lang="en-US" dirty="0"/>
              <a:t>Sheets to be completed are in green</a:t>
            </a:r>
          </a:p>
          <a:p>
            <a:r>
              <a:rPr lang="en-US" dirty="0"/>
              <a:t>Reference and informational sheets are in black 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111956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Title Page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General application information</a:t>
            </a:r>
          </a:p>
          <a:p>
            <a:pPr lvl="1"/>
            <a:r>
              <a:rPr lang="en-US" dirty="0"/>
              <a:t>Applicant</a:t>
            </a:r>
          </a:p>
          <a:p>
            <a:pPr lvl="1"/>
            <a:r>
              <a:rPr lang="en-US" dirty="0"/>
              <a:t>Project Title</a:t>
            </a:r>
          </a:p>
          <a:p>
            <a:pPr lvl="1"/>
            <a:r>
              <a:rPr lang="en-US" dirty="0"/>
              <a:t>Project Type</a:t>
            </a:r>
          </a:p>
          <a:p>
            <a:pPr lvl="1"/>
            <a:r>
              <a:rPr lang="en-US" dirty="0"/>
              <a:t>Funding Information</a:t>
            </a:r>
          </a:p>
          <a:p>
            <a:pPr lvl="1"/>
            <a:r>
              <a:rPr lang="en-US" dirty="0"/>
              <a:t>National Objective</a:t>
            </a:r>
          </a:p>
          <a:p>
            <a:endParaRPr lang="en-US" dirty="0"/>
          </a:p>
          <a:p>
            <a:r>
              <a:rPr lang="en-US" dirty="0"/>
              <a:t>ATP is auto-filled based on the first entry on the Beneficiary sheet</a:t>
            </a:r>
          </a:p>
          <a:p>
            <a:endParaRPr lang="en-US" dirty="0"/>
          </a:p>
          <a:p>
            <a:r>
              <a:rPr lang="en-US" dirty="0"/>
              <a:t>Sign and date by application preparer and mayor </a:t>
            </a:r>
          </a:p>
        </p:txBody>
      </p:sp>
    </p:spTree>
    <p:extLst>
      <p:ext uri="{BB962C8B-B14F-4D97-AF65-F5344CB8AC3E}">
        <p14:creationId xmlns:p14="http://schemas.microsoft.com/office/powerpoint/2010/main" val="126745599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00B1B1-42A7-8A33-432B-57B8BE4FCF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2FAA58-20C9-B61A-20BB-481A843CF8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Beneficiary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0CF827-2C01-8090-52F9-64BE6E7067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Census/Survey</a:t>
            </a:r>
          </a:p>
          <a:p>
            <a:pPr lvl="1"/>
            <a:r>
              <a:rPr lang="en-US" dirty="0"/>
              <a:t>Select Census if using a census geography that is 51%+ LMI</a:t>
            </a:r>
          </a:p>
          <a:p>
            <a:pPr lvl="1"/>
            <a:r>
              <a:rPr lang="en-US" dirty="0"/>
              <a:t>Select Survey if using income surveys to meet 51%+ LMI</a:t>
            </a:r>
          </a:p>
          <a:p>
            <a:endParaRPr lang="en-US" dirty="0"/>
          </a:p>
          <a:p>
            <a:r>
              <a:rPr lang="en-US" dirty="0"/>
              <a:t>Geography Type</a:t>
            </a:r>
          </a:p>
          <a:p>
            <a:pPr lvl="1"/>
            <a:r>
              <a:rPr lang="en-US" dirty="0"/>
              <a:t>County</a:t>
            </a:r>
          </a:p>
          <a:p>
            <a:pPr lvl="1"/>
            <a:r>
              <a:rPr lang="en-US" dirty="0"/>
              <a:t>City</a:t>
            </a:r>
          </a:p>
          <a:p>
            <a:pPr lvl="1"/>
            <a:r>
              <a:rPr lang="en-US" dirty="0"/>
              <a:t>Census Tract</a:t>
            </a:r>
          </a:p>
          <a:p>
            <a:pPr lvl="1"/>
            <a:r>
              <a:rPr lang="en-US" dirty="0"/>
              <a:t>Block Group</a:t>
            </a:r>
          </a:p>
          <a:p>
            <a:endParaRPr lang="en-US" dirty="0"/>
          </a:p>
          <a:p>
            <a:r>
              <a:rPr lang="en-US" dirty="0"/>
              <a:t>County (for Block Groups and Census Tracts only)</a:t>
            </a:r>
          </a:p>
          <a:p>
            <a:pPr lvl="1"/>
            <a:r>
              <a:rPr lang="en-US" dirty="0"/>
              <a:t>Only if Census Tract or Block Group is selected for Geography Type</a:t>
            </a:r>
          </a:p>
        </p:txBody>
      </p:sp>
    </p:spTree>
    <p:extLst>
      <p:ext uri="{BB962C8B-B14F-4D97-AF65-F5344CB8AC3E}">
        <p14:creationId xmlns:p14="http://schemas.microsoft.com/office/powerpoint/2010/main" val="4920779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BEF71B-F536-83AC-CB5C-088F5DEA9E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20F224-1AC3-2C56-E587-F7F83A482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Beneficiary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C997D0-1E94-CA61-C978-1F8D33300E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Jurisdiction/Geography</a:t>
            </a:r>
          </a:p>
          <a:p>
            <a:pPr lvl="1"/>
            <a:r>
              <a:rPr lang="en-US" dirty="0"/>
              <a:t>Options are conditional on Geography Type and County (for Block Groups and Census Tracts only)</a:t>
            </a:r>
          </a:p>
          <a:p>
            <a:endParaRPr lang="en-US" dirty="0"/>
          </a:p>
          <a:p>
            <a:r>
              <a:rPr lang="en-US" dirty="0"/>
              <a:t>Number of Households</a:t>
            </a:r>
          </a:p>
          <a:p>
            <a:pPr lvl="1"/>
            <a:r>
              <a:rPr lang="en-US" dirty="0"/>
              <a:t>Number of households in each jurisdiction being served</a:t>
            </a:r>
          </a:p>
          <a:p>
            <a:pPr lvl="1"/>
            <a:r>
              <a:rPr lang="en-US" dirty="0"/>
              <a:t>Determines overall (Census) LMI Percent proportionally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125324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Beneficiary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List the applicant jurisdiction first</a:t>
            </a:r>
          </a:p>
          <a:p>
            <a:endParaRPr lang="en-US" dirty="0"/>
          </a:p>
          <a:p>
            <a:r>
              <a:rPr lang="en-US" dirty="0"/>
              <a:t>Each jurisdiction must qualify through Census or Survey</a:t>
            </a:r>
          </a:p>
          <a:p>
            <a:pPr lvl="1"/>
            <a:r>
              <a:rPr lang="en-US" dirty="0"/>
              <a:t>This will drive PCI calculations</a:t>
            </a:r>
          </a:p>
          <a:p>
            <a:endParaRPr lang="en-US" dirty="0"/>
          </a:p>
          <a:p>
            <a:r>
              <a:rPr lang="en-US" dirty="0"/>
              <a:t>LMI calculations will auto-fill for indirect; must be manually entered for direct</a:t>
            </a:r>
          </a:p>
          <a:p>
            <a:pPr lvl="1"/>
            <a:r>
              <a:rPr lang="en-US" dirty="0"/>
              <a:t>Look for flags if Census is selected and not 51% LMI</a:t>
            </a:r>
          </a:p>
          <a:p>
            <a:pPr lvl="1"/>
            <a:endParaRPr lang="en-US" dirty="0"/>
          </a:p>
          <a:p>
            <a:r>
              <a:rPr lang="en-US" dirty="0"/>
              <a:t>Project Impact calculations will show at the bottom</a:t>
            </a:r>
          </a:p>
          <a:p>
            <a:endParaRPr lang="en-US" dirty="0"/>
          </a:p>
          <a:p>
            <a:r>
              <a:rPr lang="en-US" dirty="0"/>
              <a:t>If MJ do not double count population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4705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Online application in </a:t>
            </a:r>
            <a:r>
              <a:rPr lang="en-US" dirty="0" err="1"/>
              <a:t>SmartSimple</a:t>
            </a:r>
            <a:endParaRPr lang="en-US" dirty="0"/>
          </a:p>
          <a:p>
            <a:r>
              <a:rPr lang="en-US" dirty="0"/>
              <a:t>Working on application now</a:t>
            </a:r>
          </a:p>
          <a:p>
            <a:r>
              <a:rPr lang="en-US" dirty="0"/>
              <a:t>Jurisdiction calculations are in Excel again</a:t>
            </a:r>
          </a:p>
          <a:p>
            <a:r>
              <a:rPr lang="en-US" dirty="0"/>
              <a:t>Use this and the Application Notices (to be published in the coming weeks) as a guide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dirty="0"/>
              <a:t>NOTE: If any information is inconsistent, the information in the Application Notices will supersede.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251888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Beneficiary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Information here will drive more automatic calculations this year.</a:t>
            </a:r>
          </a:p>
          <a:p>
            <a:endParaRPr lang="en-US" dirty="0"/>
          </a:p>
          <a:p>
            <a:r>
              <a:rPr lang="en-US" dirty="0"/>
              <a:t>Absolutely critical that this information is correct with no flags</a:t>
            </a:r>
          </a:p>
          <a:p>
            <a:endParaRPr lang="en-US" dirty="0"/>
          </a:p>
          <a:p>
            <a:r>
              <a:rPr lang="en-US" dirty="0"/>
              <a:t>Triple check the Number of Households for each City or County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184275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PCI Worksheet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PCI and points will auto-calculate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If reusing Target Area Surveys from a previous year, the target area PCI score from that year will be used. </a:t>
            </a:r>
          </a:p>
          <a:p>
            <a:endParaRPr lang="en-US" dirty="0"/>
          </a:p>
          <a:p>
            <a:r>
              <a:rPr lang="en-US" dirty="0"/>
              <a:t>Community Need score will show at bottom</a:t>
            </a:r>
          </a:p>
          <a:p>
            <a:endParaRPr lang="en-US" dirty="0"/>
          </a:p>
          <a:p>
            <a:r>
              <a:rPr lang="en-US" dirty="0"/>
              <a:t>All information will come from 2023 ACS data and the MSF tab</a:t>
            </a:r>
          </a:p>
        </p:txBody>
      </p:sp>
    </p:spTree>
    <p:extLst>
      <p:ext uri="{BB962C8B-B14F-4D97-AF65-F5344CB8AC3E}">
        <p14:creationId xmlns:p14="http://schemas.microsoft.com/office/powerpoint/2010/main" val="359046171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PCI Calculations (MJ only)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 information is entered on this page</a:t>
            </a:r>
          </a:p>
          <a:p>
            <a:pPr lvl="1"/>
            <a:r>
              <a:rPr lang="en-US" dirty="0"/>
              <a:t>Everything auto-calculates</a:t>
            </a:r>
          </a:p>
          <a:p>
            <a:pPr lvl="1"/>
            <a:endParaRPr lang="en-US" dirty="0"/>
          </a:p>
          <a:p>
            <a:r>
              <a:rPr lang="en-US" dirty="0"/>
              <a:t>Information is dependent on Beneficiary sheet</a:t>
            </a:r>
          </a:p>
          <a:p>
            <a:endParaRPr lang="en-US" dirty="0"/>
          </a:p>
          <a:p>
            <a:r>
              <a:rPr lang="en-US" dirty="0"/>
              <a:t>Weights PCI points based on Census or Survey and percentage of beneficiaries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424219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Unemployment Rate (MJ multi-county only)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Similar to PCI Calculations</a:t>
            </a:r>
          </a:p>
          <a:p>
            <a:endParaRPr lang="en-US" dirty="0"/>
          </a:p>
          <a:p>
            <a:r>
              <a:rPr lang="en-US" dirty="0"/>
              <a:t>No information is entered on this page</a:t>
            </a:r>
          </a:p>
          <a:p>
            <a:pPr lvl="1"/>
            <a:r>
              <a:rPr lang="en-US" dirty="0"/>
              <a:t>Everything auto-calculates</a:t>
            </a:r>
          </a:p>
          <a:p>
            <a:pPr lvl="1"/>
            <a:endParaRPr lang="en-US" dirty="0"/>
          </a:p>
          <a:p>
            <a:r>
              <a:rPr lang="en-US" dirty="0"/>
              <a:t>Information is dependent on Beneficiary sheet</a:t>
            </a:r>
          </a:p>
          <a:p>
            <a:endParaRPr lang="en-US" dirty="0"/>
          </a:p>
          <a:p>
            <a:r>
              <a:rPr lang="en-US" dirty="0"/>
              <a:t>Weights UE points based on percentage of beneficiaries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74957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TASS (Target Area Survey Summary)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Adjusted this year for more auto-calculation and completion</a:t>
            </a:r>
          </a:p>
          <a:p>
            <a:endParaRPr lang="en-US" dirty="0"/>
          </a:p>
          <a:p>
            <a:r>
              <a:rPr lang="en-US" dirty="0"/>
              <a:t>Use the Sample Size Calculator to determine the minimum number of households that must be surveyed</a:t>
            </a:r>
          </a:p>
          <a:p>
            <a:endParaRPr lang="en-US" dirty="0"/>
          </a:p>
          <a:p>
            <a:r>
              <a:rPr lang="en-US" dirty="0"/>
              <a:t>Input the total number of households in box AA. The rest of the information will come from the MSF tab</a:t>
            </a:r>
          </a:p>
          <a:p>
            <a:endParaRPr lang="en-US" dirty="0"/>
          </a:p>
          <a:p>
            <a:r>
              <a:rPr lang="en-US" dirty="0"/>
              <a:t>A separate TASS should be completed for each target area</a:t>
            </a:r>
          </a:p>
          <a:p>
            <a:endParaRPr lang="en-US" dirty="0"/>
          </a:p>
          <a:p>
            <a:r>
              <a:rPr lang="en-US" dirty="0"/>
              <a:t>LMI percentage for total persons </a:t>
            </a:r>
            <a:r>
              <a:rPr lang="en-US" u="sng" dirty="0"/>
              <a:t>and</a:t>
            </a:r>
            <a:r>
              <a:rPr lang="en-US" dirty="0"/>
              <a:t> total households must be at least 51% for each TASS</a:t>
            </a: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264917317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Racial Breakdown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Adjusted this year for complete auto-calculation this year</a:t>
            </a:r>
          </a:p>
          <a:p>
            <a:endParaRPr lang="en-US" dirty="0"/>
          </a:p>
          <a:p>
            <a:r>
              <a:rPr lang="en-US" dirty="0"/>
              <a:t>Based on getting the Beneficiary and MSF tabs absolutely correct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865132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LMI Breakdown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Adjusted this year for complete auto-calculation this year</a:t>
            </a:r>
          </a:p>
          <a:p>
            <a:endParaRPr lang="en-US" dirty="0"/>
          </a:p>
          <a:p>
            <a:r>
              <a:rPr lang="en-US" dirty="0"/>
              <a:t>Based on getting the Beneficiary and MSF tabs absolutely correct</a:t>
            </a:r>
          </a:p>
        </p:txBody>
      </p:sp>
    </p:spTree>
    <p:extLst>
      <p:ext uri="{BB962C8B-B14F-4D97-AF65-F5344CB8AC3E}">
        <p14:creationId xmlns:p14="http://schemas.microsoft.com/office/powerpoint/2010/main" val="204779825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Rate Factor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is dependent on the Beneficiary sheet</a:t>
            </a:r>
          </a:p>
          <a:p>
            <a:endParaRPr lang="en-US" dirty="0"/>
          </a:p>
          <a:p>
            <a:r>
              <a:rPr lang="en-US" dirty="0"/>
              <a:t>Rate factor will now be calculated off the Census PCI</a:t>
            </a:r>
          </a:p>
          <a:p>
            <a:endParaRPr lang="en-US" dirty="0"/>
          </a:p>
          <a:p>
            <a:r>
              <a:rPr lang="en-US" dirty="0"/>
              <a:t>Utility rate is all that needs to be entered</a:t>
            </a:r>
          </a:p>
        </p:txBody>
      </p:sp>
    </p:spTree>
    <p:extLst>
      <p:ext uri="{BB962C8B-B14F-4D97-AF65-F5344CB8AC3E}">
        <p14:creationId xmlns:p14="http://schemas.microsoft.com/office/powerpoint/2010/main" val="122572083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Map Survey Form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Totals will auto calculate at top</a:t>
            </a:r>
          </a:p>
          <a:p>
            <a:endParaRPr lang="en-US" dirty="0"/>
          </a:p>
          <a:p>
            <a:r>
              <a:rPr lang="en-US" dirty="0"/>
              <a:t>Use the one form for all target areas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Complete all fields for each line</a:t>
            </a:r>
          </a:p>
          <a:p>
            <a:endParaRPr lang="en-US" dirty="0"/>
          </a:p>
          <a:p>
            <a:r>
              <a:rPr lang="en-US" dirty="0"/>
              <a:t>Much more information collected here resolve inconsistencies on other tabs</a:t>
            </a:r>
          </a:p>
          <a:p>
            <a:endParaRPr lang="en-US" dirty="0"/>
          </a:p>
          <a:p>
            <a:r>
              <a:rPr lang="en-US" dirty="0"/>
              <a:t>Triple check information here. This data is the basis for many calculations throughout the workbook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74215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Map Survey Form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Target Area Number </a:t>
            </a:r>
            <a:r>
              <a:rPr lang="en-US" dirty="0"/>
              <a:t>– corresponds with the surveys collected for each target area</a:t>
            </a:r>
          </a:p>
          <a:p>
            <a:endParaRPr lang="en-US" dirty="0"/>
          </a:p>
          <a:p>
            <a:r>
              <a:rPr lang="en-US" b="1" dirty="0"/>
              <a:t>Survey Number </a:t>
            </a:r>
            <a:r>
              <a:rPr lang="en-US" dirty="0"/>
              <a:t>– corresponds with the survey number of each target area survey conducted. Added to bottom of TAS forms this year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b="1" dirty="0"/>
              <a:t>Total Persons in Household </a:t>
            </a:r>
            <a:r>
              <a:rPr lang="en-US" dirty="0"/>
              <a:t>– total number of all individuals living in the household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b="1" dirty="0"/>
              <a:t>LMI Persons </a:t>
            </a:r>
            <a:r>
              <a:rPr lang="en-US" dirty="0"/>
              <a:t>- total number of all LMI individuals living in the household. Typically all persons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85179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341BA2-E6F1-76C5-6154-9EB6D83613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7F4286-0CFF-055A-52B9-50FA986191A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Project Selection</a:t>
            </a:r>
          </a:p>
        </p:txBody>
      </p:sp>
    </p:spTree>
    <p:extLst>
      <p:ext uri="{BB962C8B-B14F-4D97-AF65-F5344CB8AC3E}">
        <p14:creationId xmlns:p14="http://schemas.microsoft.com/office/powerpoint/2010/main" val="732328358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 anchor="ctr">
            <a:normAutofit/>
          </a:bodyPr>
          <a:lstStyle/>
          <a:p>
            <a:r>
              <a:rPr lang="en-US" dirty="0"/>
              <a:t>Map Survey Form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93804"/>
            <a:ext cx="8839200" cy="4958462"/>
          </a:xfrm>
        </p:spPr>
        <p:txBody>
          <a:bodyPr>
            <a:normAutofit/>
          </a:bodyPr>
          <a:lstStyle/>
          <a:p>
            <a:r>
              <a:rPr lang="en-US" b="1" dirty="0"/>
              <a:t>Racial Breakdown </a:t>
            </a:r>
            <a:r>
              <a:rPr lang="en-US" dirty="0"/>
              <a:t>– corresponds to the number of persons in each racial category in each household surveyed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0A809481-8200-2F61-07FD-BBA6A8E471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3591007"/>
              </p:ext>
            </p:extLst>
          </p:nvPr>
        </p:nvGraphicFramePr>
        <p:xfrm>
          <a:off x="609600" y="2590800"/>
          <a:ext cx="6553200" cy="3185500"/>
        </p:xfrm>
        <a:graphic>
          <a:graphicData uri="http://schemas.openxmlformats.org/drawingml/2006/table">
            <a:tbl>
              <a:tblPr/>
              <a:tblGrid>
                <a:gridCol w="6553200">
                  <a:extLst>
                    <a:ext uri="{9D8B030D-6E8A-4147-A177-3AD203B41FA5}">
                      <a16:colId xmlns:a16="http://schemas.microsoft.com/office/drawing/2014/main" val="2611670371"/>
                    </a:ext>
                  </a:extLst>
                </a:gridCol>
              </a:tblGrid>
              <a:tr h="24127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1. White/Caucasian</a:t>
                      </a:r>
                      <a:endParaRPr lang="en-US" sz="1800" b="0" i="0" u="none" strike="noStrike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6798" marR="16798" marT="167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689991"/>
                  </a:ext>
                </a:extLst>
              </a:tr>
              <a:tr h="24127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2. African-American/Black</a:t>
                      </a:r>
                      <a:endParaRPr lang="en-US" sz="1800" b="0" i="0" u="none" strike="noStrike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6798" marR="16798" marT="167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04223346"/>
                  </a:ext>
                </a:extLst>
              </a:tr>
              <a:tr h="24127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3. Asian</a:t>
                      </a:r>
                      <a:endParaRPr lang="en-US" sz="1800" b="0" i="0" u="none" strike="noStrike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6798" marR="16798" marT="167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92205734"/>
                  </a:ext>
                </a:extLst>
              </a:tr>
              <a:tr h="24127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4. American Indian/Alaskan Native</a:t>
                      </a:r>
                      <a:endParaRPr lang="en-US" sz="1800" b="0" i="0" u="none" strike="noStrike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6798" marR="16798" marT="167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48047878"/>
                  </a:ext>
                </a:extLst>
              </a:tr>
              <a:tr h="24127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5. Native Hawaiian/Other Pacific Islander</a:t>
                      </a:r>
                      <a:endParaRPr lang="en-US" sz="1800" b="0" i="0" u="none" strike="noStrike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6798" marR="16798" marT="167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7495832"/>
                  </a:ext>
                </a:extLst>
              </a:tr>
              <a:tr h="24127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6. American Indian/Alaskan Native &amp; Caucasian</a:t>
                      </a:r>
                      <a:endParaRPr lang="en-US" sz="1800" b="0" i="0" u="none" strike="noStrike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6798" marR="16798" marT="167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8541067"/>
                  </a:ext>
                </a:extLst>
              </a:tr>
              <a:tr h="24127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7. American Indian/Alaskan Native &amp; African American/Black</a:t>
                      </a:r>
                      <a:endParaRPr lang="en-US" sz="1800" b="0" i="0" u="none" strike="noStrike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6798" marR="16798" marT="167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18256725"/>
                  </a:ext>
                </a:extLst>
              </a:tr>
              <a:tr h="24127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8. Asian &amp; White/Caucasian</a:t>
                      </a:r>
                      <a:endParaRPr lang="en-US" sz="1800" b="0" i="0" u="none" strike="noStrike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6798" marR="16798" marT="167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38104557"/>
                  </a:ext>
                </a:extLst>
              </a:tr>
              <a:tr h="24127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9. African American/Black &amp; White/Caucasian</a:t>
                      </a:r>
                      <a:endParaRPr lang="en-US" sz="1800" b="0" i="0" u="none" strike="noStrike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6798" marR="16798" marT="167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72604911"/>
                  </a:ext>
                </a:extLst>
              </a:tr>
              <a:tr h="24127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10. Other Multi-Racial</a:t>
                      </a:r>
                    </a:p>
                    <a:p>
                      <a:pPr algn="l" fontAlgn="b"/>
                      <a:r>
                        <a:rPr lang="en-US" sz="1800" b="0" i="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Hispanic</a:t>
                      </a:r>
                    </a:p>
                  </a:txBody>
                  <a:tcPr marL="16798" marR="16798" marT="167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69934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3874906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Map Survey Form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Female Head of Household </a:t>
            </a:r>
            <a:r>
              <a:rPr lang="en-US" dirty="0"/>
              <a:t>– Yes/No is the head of household is female</a:t>
            </a:r>
          </a:p>
          <a:p>
            <a:endParaRPr lang="en-US" dirty="0"/>
          </a:p>
          <a:p>
            <a:r>
              <a:rPr lang="en-US" b="1" dirty="0"/>
              <a:t>Number of Elderly </a:t>
            </a:r>
            <a:r>
              <a:rPr lang="en-US" dirty="0"/>
              <a:t>– total number of elderly persons (62+) in each household surveyed</a:t>
            </a:r>
          </a:p>
          <a:p>
            <a:endParaRPr lang="en-US" dirty="0"/>
          </a:p>
          <a:p>
            <a:r>
              <a:rPr lang="en-US" b="1" dirty="0"/>
              <a:t>Number of Disabled </a:t>
            </a:r>
            <a:r>
              <a:rPr lang="en-US" dirty="0"/>
              <a:t>– total number of persons with a disability in each household surveyed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553941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Map Survey Form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Income Interval </a:t>
            </a:r>
            <a:r>
              <a:rPr lang="en-US" dirty="0"/>
              <a:t>– corresponds with the income interval checked for each TAS. Cross-reference with PCI Worksheet tab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b="1" dirty="0"/>
              <a:t>LMI Breakdown </a:t>
            </a:r>
            <a:r>
              <a:rPr lang="en-US" dirty="0"/>
              <a:t>– corresponds with each survey and the number of persons that fall into each LMI bracket (30%, 50%, 80%)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4770885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96C795-912B-E808-C335-7C6B818082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Map Survey Form - Flags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7F004B-551F-063F-E960-B2C168733E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Total number of LMI Persons does not equal the total of LMI persons in the LMI Breakdown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Total Persons in Household does not equal the total number of persons in the Racial Breakdown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Number of Elderly Persons exceeds the Total Persons in Household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Number of Disabled Persons exceeds the Total Persons in Household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619933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1280A8-40E9-0D70-788B-0ECC7E48BBC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Additional Application Documents</a:t>
            </a:r>
          </a:p>
        </p:txBody>
      </p:sp>
    </p:spTree>
    <p:extLst>
      <p:ext uri="{BB962C8B-B14F-4D97-AF65-F5344CB8AC3E}">
        <p14:creationId xmlns:p14="http://schemas.microsoft.com/office/powerpoint/2010/main" val="2392004380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Questions – Water and Sewer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Additional questions inform Project Need scoring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If a question does not apply to the project (such as failing septic tanks), an answer does not need to be provided. Scores will not be affected.</a:t>
            </a:r>
          </a:p>
          <a:p>
            <a:endParaRPr lang="en-US" dirty="0"/>
          </a:p>
          <a:p>
            <a:r>
              <a:rPr lang="en-US" dirty="0"/>
              <a:t>Multiple scores may be calculated,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and the highest score will be applied.</a:t>
            </a:r>
          </a:p>
          <a:p>
            <a:endParaRPr lang="en-US" dirty="0"/>
          </a:p>
          <a:p>
            <a:r>
              <a:rPr lang="en-US" dirty="0"/>
              <a:t>Water Loss or I/I projects are not eligible for the Quality and Operations score</a:t>
            </a:r>
          </a:p>
          <a:p>
            <a:endParaRPr lang="en-US" dirty="0"/>
          </a:p>
          <a:p>
            <a:r>
              <a:rPr lang="en-US" dirty="0"/>
              <a:t>Include documentation as verification for points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4102961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Documents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CDBG Anti-displacement Plan is a separate document </a:t>
            </a:r>
          </a:p>
          <a:p>
            <a:endParaRPr lang="en-US" dirty="0"/>
          </a:p>
          <a:p>
            <a:r>
              <a:rPr lang="en-US" dirty="0"/>
              <a:t>2026 Budget Template</a:t>
            </a:r>
          </a:p>
          <a:p>
            <a:pPr lvl="1"/>
            <a:r>
              <a:rPr lang="en-US" dirty="0"/>
              <a:t>Equipment $10,000+ goes in Capital Purchase</a:t>
            </a:r>
          </a:p>
          <a:p>
            <a:pPr lvl="1"/>
            <a:r>
              <a:rPr lang="en-US" dirty="0"/>
              <a:t>Equipment under $10,000 goes in Other Non-Personnel</a:t>
            </a:r>
          </a:p>
          <a:p>
            <a:pPr lvl="1"/>
            <a:r>
              <a:rPr lang="en-US" dirty="0"/>
              <a:t>Permit costs should go in Other Non-Personnel</a:t>
            </a:r>
          </a:p>
          <a:p>
            <a:pPr lvl="1"/>
            <a:r>
              <a:rPr lang="en-US" dirty="0"/>
              <a:t>Remember to include costs on Budget Detail tab</a:t>
            </a:r>
          </a:p>
          <a:p>
            <a:pPr lvl="1"/>
            <a:r>
              <a:rPr lang="en-US" dirty="0"/>
              <a:t>Include Phase 1 ESA cost in Other Professional Fees tab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2437639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Documents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Procurement letters</a:t>
            </a:r>
          </a:p>
          <a:p>
            <a:pPr lvl="1"/>
            <a:r>
              <a:rPr lang="en-US" dirty="0"/>
              <a:t>Use up-to-date letters</a:t>
            </a:r>
          </a:p>
          <a:p>
            <a:pPr lvl="1"/>
            <a:r>
              <a:rPr lang="en-US" dirty="0"/>
              <a:t>Send to firms with a reasonable expectation to do the work</a:t>
            </a:r>
          </a:p>
          <a:p>
            <a:pPr lvl="1"/>
            <a:r>
              <a:rPr lang="en-US" dirty="0"/>
              <a:t>Send to at least 3 firms</a:t>
            </a:r>
          </a:p>
          <a:p>
            <a:pPr lvl="1"/>
            <a:endParaRPr lang="en-US" dirty="0"/>
          </a:p>
          <a:p>
            <a:r>
              <a:rPr lang="en-US" dirty="0"/>
              <a:t>Jurisdiction maps</a:t>
            </a:r>
          </a:p>
          <a:p>
            <a:pPr lvl="1"/>
            <a:r>
              <a:rPr lang="en-US" dirty="0"/>
              <a:t>Must show project location (similar to ERR maps)</a:t>
            </a:r>
          </a:p>
          <a:p>
            <a:pPr lvl="1"/>
            <a:r>
              <a:rPr lang="en-US" dirty="0"/>
              <a:t>Must show target areas</a:t>
            </a:r>
          </a:p>
          <a:p>
            <a:pPr lvl="1"/>
            <a:r>
              <a:rPr lang="en-US" dirty="0"/>
              <a:t>Show jurisdictional boundaries</a:t>
            </a:r>
          </a:p>
          <a:p>
            <a:endParaRPr lang="en-US" dirty="0"/>
          </a:p>
          <a:p>
            <a:r>
              <a:rPr lang="en-US" dirty="0"/>
              <a:t>Minority Concentration maps</a:t>
            </a:r>
          </a:p>
          <a:p>
            <a:pPr lvl="1"/>
            <a:r>
              <a:rPr lang="en-US" dirty="0"/>
              <a:t>Not needed for water/sewer system-wide projects if system generally aligns with jurisdictional boundaries</a:t>
            </a:r>
          </a:p>
          <a:p>
            <a:pPr lvl="1"/>
            <a:r>
              <a:rPr lang="en-US" dirty="0"/>
              <a:t>Show project location</a:t>
            </a:r>
          </a:p>
          <a:p>
            <a:pPr lvl="1"/>
            <a:r>
              <a:rPr lang="en-US" dirty="0"/>
              <a:t>Must include all non-white populations</a:t>
            </a:r>
          </a:p>
        </p:txBody>
      </p:sp>
    </p:spTree>
    <p:extLst>
      <p:ext uri="{BB962C8B-B14F-4D97-AF65-F5344CB8AC3E}">
        <p14:creationId xmlns:p14="http://schemas.microsoft.com/office/powerpoint/2010/main" val="925971035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0801B-2CF0-49DB-9D8B-54971E5BA7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Minority Concentration Map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93E897-93EB-4CC1-9E98-156CBF1E7F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143000"/>
            <a:ext cx="8839200" cy="53340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https://www.policymap.com/newmaps</a:t>
            </a:r>
            <a:r>
              <a:rPr lang="en-US" dirty="0">
                <a:solidFill>
                  <a:srgbClr val="0070C0"/>
                </a:solidFill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A67088-21CA-42D1-A586-7C2D58997E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816097"/>
            <a:ext cx="8546740" cy="4179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311239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B0ED5A-2C27-494B-9734-0A75759871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Minority Concentration Map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6C4D9CE-C101-4E51-B69D-DAD2D40300E5}"/>
              </a:ext>
            </a:extLst>
          </p:cNvPr>
          <p:cNvGrpSpPr/>
          <p:nvPr/>
        </p:nvGrpSpPr>
        <p:grpSpPr>
          <a:xfrm>
            <a:off x="210386" y="1752600"/>
            <a:ext cx="8781214" cy="4292122"/>
            <a:chOff x="206887" y="1371600"/>
            <a:chExt cx="8781214" cy="4292122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4C8285FD-C40E-4F6B-B043-1685E553C5A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06887" y="1371600"/>
              <a:ext cx="8781214" cy="4292122"/>
            </a:xfrm>
            <a:prstGeom prst="rect">
              <a:avLst/>
            </a:prstGeom>
          </p:spPr>
        </p:pic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779A22FC-48DC-4F8F-AF08-C6622BAD0231}"/>
                </a:ext>
              </a:extLst>
            </p:cNvPr>
            <p:cNvSpPr/>
            <p:nvPr/>
          </p:nvSpPr>
          <p:spPr>
            <a:xfrm>
              <a:off x="1143000" y="1752600"/>
              <a:ext cx="762000" cy="381000"/>
            </a:xfrm>
            <a:prstGeom prst="ellipse">
              <a:avLst/>
            </a:prstGeom>
            <a:noFill/>
            <a:ln>
              <a:solidFill>
                <a:srgbClr val="FF0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D106ACD7-14D0-4026-BAAB-AAE1DD7ABBFD}"/>
                </a:ext>
              </a:extLst>
            </p:cNvPr>
            <p:cNvSpPr/>
            <p:nvPr/>
          </p:nvSpPr>
          <p:spPr>
            <a:xfrm>
              <a:off x="206887" y="2222146"/>
              <a:ext cx="1012313" cy="444854"/>
            </a:xfrm>
            <a:prstGeom prst="ellipse">
              <a:avLst/>
            </a:prstGeom>
            <a:noFill/>
            <a:ln>
              <a:solidFill>
                <a:srgbClr val="FF0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C24300AB-E0B4-4970-AAB4-8FC8B88213EA}"/>
                </a:ext>
              </a:extLst>
            </p:cNvPr>
            <p:cNvSpPr/>
            <p:nvPr/>
          </p:nvSpPr>
          <p:spPr>
            <a:xfrm>
              <a:off x="1676400" y="2387364"/>
              <a:ext cx="762000" cy="381000"/>
            </a:xfrm>
            <a:prstGeom prst="ellipse">
              <a:avLst/>
            </a:prstGeom>
            <a:noFill/>
            <a:ln>
              <a:solidFill>
                <a:srgbClr val="FF0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B8D375C9-2A3C-44DA-9443-F0E3F71E2CAE}"/>
                </a:ext>
              </a:extLst>
            </p:cNvPr>
            <p:cNvSpPr/>
            <p:nvPr/>
          </p:nvSpPr>
          <p:spPr>
            <a:xfrm>
              <a:off x="3352800" y="2412646"/>
              <a:ext cx="762000" cy="381000"/>
            </a:xfrm>
            <a:prstGeom prst="ellipse">
              <a:avLst/>
            </a:prstGeom>
            <a:noFill/>
            <a:ln>
              <a:solidFill>
                <a:srgbClr val="FF0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788DAE3-78AA-426A-AF2D-1731ADF4B132}"/>
                </a:ext>
              </a:extLst>
            </p:cNvPr>
            <p:cNvSpPr txBox="1"/>
            <p:nvPr/>
          </p:nvSpPr>
          <p:spPr>
            <a:xfrm>
              <a:off x="1676400" y="1479388"/>
              <a:ext cx="3161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F0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1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64FA0A0-4C2A-4151-B96C-7C3FA400E483}"/>
                </a:ext>
              </a:extLst>
            </p:cNvPr>
            <p:cNvSpPr txBox="1"/>
            <p:nvPr/>
          </p:nvSpPr>
          <p:spPr>
            <a:xfrm>
              <a:off x="984944" y="2564414"/>
              <a:ext cx="3161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F0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2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4271A42-72CA-41E3-8AF7-B40A0D9DC566}"/>
                </a:ext>
              </a:extLst>
            </p:cNvPr>
            <p:cNvSpPr txBox="1"/>
            <p:nvPr/>
          </p:nvSpPr>
          <p:spPr>
            <a:xfrm>
              <a:off x="2280344" y="2648582"/>
              <a:ext cx="3161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F0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3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AFEF4FD-1A11-4E81-925E-92CF522B6681}"/>
                </a:ext>
              </a:extLst>
            </p:cNvPr>
            <p:cNvSpPr txBox="1"/>
            <p:nvPr/>
          </p:nvSpPr>
          <p:spPr>
            <a:xfrm>
              <a:off x="4017573" y="2202698"/>
              <a:ext cx="3161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F0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4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D2C51E03-4A86-490B-A67B-FA5D5F36D2AE}"/>
              </a:ext>
            </a:extLst>
          </p:cNvPr>
          <p:cNvSpPr txBox="1"/>
          <p:nvPr/>
        </p:nvSpPr>
        <p:spPr>
          <a:xfrm>
            <a:off x="152400" y="1114738"/>
            <a:ext cx="74064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Select Non-White population under Demographics</a:t>
            </a:r>
          </a:p>
        </p:txBody>
      </p:sp>
    </p:spTree>
    <p:extLst>
      <p:ext uri="{BB962C8B-B14F-4D97-AF65-F5344CB8AC3E}">
        <p14:creationId xmlns:p14="http://schemas.microsoft.com/office/powerpoint/2010/main" val="35068311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94F31-719A-4C84-B15F-74B8F8591E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Considerations for Project Selection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DA6446-D80E-40E8-A98C-3F21B93702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Environmental Review</a:t>
            </a:r>
          </a:p>
          <a:p>
            <a:pPr lvl="1"/>
            <a:r>
              <a:rPr lang="en-US" dirty="0"/>
              <a:t>All acquisition and construction activities, except non-linear infrastructure require a Phase 1 ESA or Transaction Screen</a:t>
            </a:r>
          </a:p>
          <a:p>
            <a:pPr lvl="1"/>
            <a:r>
              <a:rPr lang="en-US" dirty="0"/>
              <a:t>Review the Flood Maps (</a:t>
            </a:r>
            <a:r>
              <a:rPr lang="en-US" dirty="0">
                <a:solidFill>
                  <a:srgbClr val="0070C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https://msc.fema.gov/portal/home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Take a quick look at </a:t>
            </a:r>
            <a:r>
              <a:rPr lang="en-US" dirty="0" err="1"/>
              <a:t>EnviroFacts</a:t>
            </a:r>
            <a:r>
              <a:rPr lang="en-US" dirty="0"/>
              <a:t> (</a:t>
            </a:r>
            <a:r>
              <a:rPr lang="en-US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https://enviro.epa.gov</a:t>
            </a:r>
            <a:r>
              <a:rPr lang="en-US" dirty="0"/>
              <a:t>) </a:t>
            </a:r>
          </a:p>
          <a:p>
            <a:pPr lvl="1"/>
            <a:endParaRPr lang="en-US" dirty="0"/>
          </a:p>
          <a:p>
            <a:r>
              <a:rPr lang="en-US" dirty="0"/>
              <a:t>Scoring</a:t>
            </a:r>
          </a:p>
          <a:p>
            <a:pPr lvl="1"/>
            <a:r>
              <a:rPr lang="en-US" dirty="0"/>
              <a:t>If an applicant has a low Community Need score is the project strong enough and/or serve enough people to offset?</a:t>
            </a:r>
          </a:p>
          <a:p>
            <a:pPr lvl="1"/>
            <a:endParaRPr lang="en-US" dirty="0"/>
          </a:p>
          <a:p>
            <a:r>
              <a:rPr lang="en-US" dirty="0"/>
              <a:t>Other Funding Included</a:t>
            </a:r>
          </a:p>
          <a:p>
            <a:pPr lvl="1"/>
            <a:r>
              <a:rPr lang="en-US" dirty="0"/>
              <a:t>If other State/Federal funds are included, what are the requirements and timelines?</a:t>
            </a:r>
          </a:p>
        </p:txBody>
      </p:sp>
    </p:spTree>
    <p:extLst>
      <p:ext uri="{BB962C8B-B14F-4D97-AF65-F5344CB8AC3E}">
        <p14:creationId xmlns:p14="http://schemas.microsoft.com/office/powerpoint/2010/main" val="1066381339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A899A0-A13C-4798-9EA6-E36DDFECB7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Minority Concentration Map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6EFC5F-28D4-4A30-B614-0F3C1AA1C4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086427"/>
            <a:ext cx="8839200" cy="8255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Zoom to the appropriate level for the application or use the search bar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05AF6B1-205D-43C9-B6A5-9E98E3C93A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744" y="1905001"/>
            <a:ext cx="8569455" cy="4190999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3E885088-9C77-49EF-BFC5-87D49F1F4AA7}"/>
              </a:ext>
            </a:extLst>
          </p:cNvPr>
          <p:cNvSpPr/>
          <p:nvPr/>
        </p:nvSpPr>
        <p:spPr>
          <a:xfrm>
            <a:off x="2133600" y="1911927"/>
            <a:ext cx="4191000" cy="526473"/>
          </a:xfrm>
          <a:prstGeom prst="ellipse">
            <a:avLst/>
          </a:prstGeom>
          <a:noFill/>
          <a:ln>
            <a:solidFill>
              <a:srgbClr val="FF0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05A2AFE-8893-46EE-AEB9-595F0A7006C1}"/>
              </a:ext>
            </a:extLst>
          </p:cNvPr>
          <p:cNvSpPr/>
          <p:nvPr/>
        </p:nvSpPr>
        <p:spPr>
          <a:xfrm>
            <a:off x="8493256" y="5345543"/>
            <a:ext cx="381000" cy="750457"/>
          </a:xfrm>
          <a:prstGeom prst="ellipse">
            <a:avLst/>
          </a:prstGeom>
          <a:noFill/>
          <a:ln>
            <a:solidFill>
              <a:srgbClr val="FF0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621462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60D8C3-8846-4DF1-A67B-942A1522D2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Minority Concentration Map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DD5299-38E8-457B-B843-66E34AD152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142999"/>
            <a:ext cx="8839200" cy="9746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Select the most granular level of geography </a:t>
            </a:r>
          </a:p>
          <a:p>
            <a:pPr marL="0" indent="0">
              <a:buNone/>
            </a:pPr>
            <a:r>
              <a:rPr lang="en-US" sz="1800" dirty="0"/>
              <a:t>(Block group for SJ or MJ One County)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C8A012B-2665-4A70-9EAB-FCEF6EFA18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981200"/>
            <a:ext cx="8382000" cy="4101365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4EC7AF20-3404-453C-935E-AE79DD9E77D2}"/>
              </a:ext>
            </a:extLst>
          </p:cNvPr>
          <p:cNvSpPr/>
          <p:nvPr/>
        </p:nvSpPr>
        <p:spPr>
          <a:xfrm>
            <a:off x="533400" y="4343401"/>
            <a:ext cx="1066800" cy="304800"/>
          </a:xfrm>
          <a:prstGeom prst="ellipse">
            <a:avLst/>
          </a:prstGeom>
          <a:noFill/>
          <a:ln>
            <a:solidFill>
              <a:srgbClr val="FF0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682632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Documents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Utility Letters</a:t>
            </a:r>
          </a:p>
          <a:p>
            <a:pPr lvl="1"/>
            <a:r>
              <a:rPr lang="en-US" dirty="0"/>
              <a:t>Must be filled out and signed by the Utility Manager</a:t>
            </a:r>
          </a:p>
          <a:p>
            <a:pPr lvl="2"/>
            <a:r>
              <a:rPr lang="en-US" dirty="0"/>
              <a:t>Even if system is owned by the city, the utility manager needs to sign</a:t>
            </a:r>
          </a:p>
          <a:p>
            <a:pPr lvl="1"/>
            <a:r>
              <a:rPr lang="en-US" dirty="0"/>
              <a:t>Still base the rates on 5,000 gallons of water/wastewater</a:t>
            </a:r>
          </a:p>
          <a:p>
            <a:pPr lvl="1"/>
            <a:r>
              <a:rPr lang="en-US" dirty="0"/>
              <a:t>Include taxes and fees where applicable</a:t>
            </a:r>
          </a:p>
          <a:p>
            <a:pPr lvl="1"/>
            <a:endParaRPr lang="en-US" dirty="0"/>
          </a:p>
          <a:p>
            <a:r>
              <a:rPr lang="en-US" dirty="0"/>
              <a:t>Rate structure must be included</a:t>
            </a:r>
          </a:p>
          <a:p>
            <a:pPr lvl="1"/>
            <a:r>
              <a:rPr lang="en-US" dirty="0"/>
              <a:t>Show rate structure in a way we can verify the calculation</a:t>
            </a:r>
          </a:p>
          <a:p>
            <a:pPr lvl="1"/>
            <a:r>
              <a:rPr lang="en-US" dirty="0"/>
              <a:t>Rate structures in audits are usually a good format</a:t>
            </a:r>
          </a:p>
          <a:p>
            <a:pPr lvl="1"/>
            <a:r>
              <a:rPr lang="en-US" dirty="0"/>
              <a:t>Do not use combined rates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Resolutions must be passed prior to submission</a:t>
            </a:r>
          </a:p>
          <a:p>
            <a:pPr lvl="1"/>
            <a:r>
              <a:rPr lang="en-US" dirty="0"/>
              <a:t>Avoid exact match amounts if able</a:t>
            </a:r>
          </a:p>
          <a:p>
            <a:pPr lvl="1"/>
            <a:r>
              <a:rPr lang="en-US" dirty="0"/>
              <a:t>Make sure language is up to date</a:t>
            </a:r>
          </a:p>
          <a:p>
            <a:pPr marL="457200" lvl="1" indent="0">
              <a:buNone/>
            </a:pPr>
            <a:endParaRPr lang="en-US" dirty="0"/>
          </a:p>
          <a:p>
            <a:pPr marL="225425" indent="-225425">
              <a:buNone/>
            </a:pPr>
            <a:r>
              <a:rPr lang="en-US" b="1" dirty="0"/>
              <a:t>* Applications without executed resolutions will not be accepted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2857105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21C408-9F6B-44FC-A911-76168FD518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Rate Structure Sample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97D7517-7A31-4C36-AFA7-D1D6B2E268DB}"/>
              </a:ext>
            </a:extLst>
          </p:cNvPr>
          <p:cNvSpPr/>
          <p:nvPr/>
        </p:nvSpPr>
        <p:spPr>
          <a:xfrm>
            <a:off x="3276600" y="1295400"/>
            <a:ext cx="25908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E51D827-1131-4438-B469-C866DBB9C0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7357" y="1003303"/>
            <a:ext cx="7389285" cy="5826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050478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F330CD-83AE-8F89-8B0F-F49FF97BB82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Additional Information</a:t>
            </a:r>
          </a:p>
        </p:txBody>
      </p:sp>
    </p:spTree>
    <p:extLst>
      <p:ext uri="{BB962C8B-B14F-4D97-AF65-F5344CB8AC3E}">
        <p14:creationId xmlns:p14="http://schemas.microsoft.com/office/powerpoint/2010/main" val="2448646853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A61A6E-D819-9095-375D-B893ADD17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 Process Flow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D6D2117-82E1-6CC8-DC6D-A7FCB92E5A3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52400" y="1143000"/>
          <a:ext cx="8839200" cy="556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D2DDAFF7-9E19-436D-8023-7FD331BC8458}"/>
              </a:ext>
            </a:extLst>
          </p:cNvPr>
          <p:cNvSpPr/>
          <p:nvPr/>
        </p:nvSpPr>
        <p:spPr>
          <a:xfrm>
            <a:off x="3962400" y="2133600"/>
            <a:ext cx="457200" cy="457200"/>
          </a:xfrm>
          <a:prstGeom prst="flowChartConnector">
            <a:avLst/>
          </a:prstGeom>
          <a:solidFill>
            <a:schemeClr val="tx2"/>
          </a:solidFill>
          <a:ln>
            <a:solidFill>
              <a:srgbClr val="FF0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</a:p>
        </p:txBody>
      </p:sp>
      <p:sp>
        <p:nvSpPr>
          <p:cNvPr id="6" name="Flowchart: Connector 5">
            <a:extLst>
              <a:ext uri="{FF2B5EF4-FFF2-40B4-BE49-F238E27FC236}">
                <a16:creationId xmlns:a16="http://schemas.microsoft.com/office/drawing/2014/main" id="{98C5597F-1078-E244-47C1-00B18DE70B1C}"/>
              </a:ext>
            </a:extLst>
          </p:cNvPr>
          <p:cNvSpPr/>
          <p:nvPr/>
        </p:nvSpPr>
        <p:spPr>
          <a:xfrm>
            <a:off x="5257800" y="3276600"/>
            <a:ext cx="457200" cy="457200"/>
          </a:xfrm>
          <a:prstGeom prst="flowChartConnector">
            <a:avLst/>
          </a:prstGeom>
          <a:solidFill>
            <a:schemeClr val="tx2"/>
          </a:solidFill>
          <a:ln>
            <a:solidFill>
              <a:srgbClr val="FF0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</a:t>
            </a:r>
          </a:p>
        </p:txBody>
      </p:sp>
      <p:sp>
        <p:nvSpPr>
          <p:cNvPr id="7" name="Flowchart: Connector 6">
            <a:extLst>
              <a:ext uri="{FF2B5EF4-FFF2-40B4-BE49-F238E27FC236}">
                <a16:creationId xmlns:a16="http://schemas.microsoft.com/office/drawing/2014/main" id="{F2AAC47C-6881-E5D6-7221-EFAC7BD2373F}"/>
              </a:ext>
            </a:extLst>
          </p:cNvPr>
          <p:cNvSpPr/>
          <p:nvPr/>
        </p:nvSpPr>
        <p:spPr>
          <a:xfrm>
            <a:off x="7772400" y="5486400"/>
            <a:ext cx="457200" cy="457200"/>
          </a:xfrm>
          <a:prstGeom prst="flowChartConnector">
            <a:avLst/>
          </a:prstGeom>
          <a:solidFill>
            <a:schemeClr val="tx2"/>
          </a:solidFill>
          <a:ln>
            <a:solidFill>
              <a:srgbClr val="FF0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</a:t>
            </a:r>
          </a:p>
        </p:txBody>
      </p:sp>
      <p:sp>
        <p:nvSpPr>
          <p:cNvPr id="8" name="Flowchart: Connector 7">
            <a:extLst>
              <a:ext uri="{FF2B5EF4-FFF2-40B4-BE49-F238E27FC236}">
                <a16:creationId xmlns:a16="http://schemas.microsoft.com/office/drawing/2014/main" id="{E6E9921D-1267-589B-2474-5C4BB38A8508}"/>
              </a:ext>
            </a:extLst>
          </p:cNvPr>
          <p:cNvSpPr/>
          <p:nvPr/>
        </p:nvSpPr>
        <p:spPr>
          <a:xfrm>
            <a:off x="6553200" y="4343400"/>
            <a:ext cx="457200" cy="457200"/>
          </a:xfrm>
          <a:prstGeom prst="flowChartConnector">
            <a:avLst/>
          </a:prstGeom>
          <a:solidFill>
            <a:schemeClr val="tx2"/>
          </a:solidFill>
          <a:ln>
            <a:solidFill>
              <a:srgbClr val="FF0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</a:t>
            </a:r>
          </a:p>
        </p:txBody>
      </p:sp>
      <p:sp>
        <p:nvSpPr>
          <p:cNvPr id="9" name="Flowchart: Connector 8">
            <a:extLst>
              <a:ext uri="{FF2B5EF4-FFF2-40B4-BE49-F238E27FC236}">
                <a16:creationId xmlns:a16="http://schemas.microsoft.com/office/drawing/2014/main" id="{2E980588-C566-66CF-25BE-FBD61248672D}"/>
              </a:ext>
            </a:extLst>
          </p:cNvPr>
          <p:cNvSpPr/>
          <p:nvPr/>
        </p:nvSpPr>
        <p:spPr>
          <a:xfrm>
            <a:off x="2667000" y="1003303"/>
            <a:ext cx="457200" cy="457200"/>
          </a:xfrm>
          <a:prstGeom prst="flowChartConnector">
            <a:avLst/>
          </a:prstGeom>
          <a:solidFill>
            <a:schemeClr val="tx2"/>
          </a:solidFill>
          <a:ln>
            <a:solidFill>
              <a:srgbClr val="FF0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45029936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A2EB91-02CF-49F7-8D72-077B6830D3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Ability to Pay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BBDAAD-85B7-45AA-8A51-84EFF57078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Updated annually</a:t>
            </a:r>
          </a:p>
          <a:p>
            <a:endParaRPr lang="en-US" dirty="0"/>
          </a:p>
          <a:p>
            <a:r>
              <a:rPr lang="en-US" dirty="0"/>
              <a:t>Match rates still 5-25%; </a:t>
            </a:r>
          </a:p>
          <a:p>
            <a:endParaRPr lang="en-US" dirty="0"/>
          </a:p>
          <a:p>
            <a:r>
              <a:rPr lang="en-US" dirty="0"/>
              <a:t>Data factors:</a:t>
            </a:r>
          </a:p>
          <a:p>
            <a:pPr lvl="1"/>
            <a:r>
              <a:rPr lang="en-US" dirty="0"/>
              <a:t>Median household income</a:t>
            </a:r>
          </a:p>
          <a:p>
            <a:pPr lvl="1"/>
            <a:r>
              <a:rPr lang="en-US" dirty="0"/>
              <a:t>Poverty rate </a:t>
            </a:r>
          </a:p>
          <a:p>
            <a:pPr lvl="1"/>
            <a:r>
              <a:rPr lang="en-US" dirty="0"/>
              <a:t>Food stamp dependence</a:t>
            </a:r>
          </a:p>
          <a:p>
            <a:pPr lvl="1"/>
            <a:r>
              <a:rPr lang="en-US" dirty="0"/>
              <a:t>Unemployment rate</a:t>
            </a:r>
          </a:p>
        </p:txBody>
      </p:sp>
    </p:spTree>
    <p:extLst>
      <p:ext uri="{BB962C8B-B14F-4D97-AF65-F5344CB8AC3E}">
        <p14:creationId xmlns:p14="http://schemas.microsoft.com/office/powerpoint/2010/main" val="2851347456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Information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B03C95A-4C23-4E9A-9699-D03EB977D6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0" y="1193797"/>
            <a:ext cx="8610600" cy="5486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sng" dirty="0"/>
              <a:t>Water and Sewer Systems</a:t>
            </a:r>
          </a:p>
          <a:p>
            <a:r>
              <a:rPr lang="en-US" dirty="0"/>
              <a:t>Water and Sewer System projects are only eligible for systems with 2,500 or fewer residential connections</a:t>
            </a:r>
          </a:p>
          <a:p>
            <a:endParaRPr lang="en-US" dirty="0"/>
          </a:p>
          <a:p>
            <a:r>
              <a:rPr lang="en-US" dirty="0"/>
              <a:t>Still no large systems</a:t>
            </a:r>
          </a:p>
          <a:p>
            <a:endParaRPr lang="en-US" dirty="0"/>
          </a:p>
          <a:p>
            <a:r>
              <a:rPr lang="en-US" dirty="0"/>
              <a:t>Number of connections will be collected in online applications and additional questions</a:t>
            </a:r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234316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Additional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b="1" u="sng" dirty="0"/>
              <a:t>Public Health and Safety</a:t>
            </a:r>
            <a:endParaRPr lang="en-US" b="1" u="sng" dirty="0"/>
          </a:p>
          <a:p>
            <a:r>
              <a:rPr lang="en-US" dirty="0"/>
              <a:t>No loose equipment (kitchen sink projects)</a:t>
            </a:r>
          </a:p>
          <a:p>
            <a:pPr lvl="1"/>
            <a:r>
              <a:rPr lang="en-US" dirty="0"/>
              <a:t>Including radios</a:t>
            </a:r>
          </a:p>
          <a:p>
            <a:endParaRPr lang="en-US" dirty="0"/>
          </a:p>
          <a:p>
            <a:r>
              <a:rPr lang="en-US" dirty="0"/>
              <a:t>Applications with smaller equipment must be concise and compelling</a:t>
            </a:r>
          </a:p>
          <a:p>
            <a:pPr lvl="1"/>
            <a:r>
              <a:rPr lang="en-US" dirty="0"/>
              <a:t>SCBA system replacement</a:t>
            </a:r>
          </a:p>
          <a:p>
            <a:pPr lvl="1"/>
            <a:r>
              <a:rPr lang="en-US" dirty="0"/>
              <a:t>Complete turnout gear replacement</a:t>
            </a:r>
          </a:p>
          <a:p>
            <a:pPr lvl="1"/>
            <a:r>
              <a:rPr lang="en-US" dirty="0" err="1"/>
              <a:t>Etc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No backup or reserve equipment</a:t>
            </a:r>
          </a:p>
          <a:p>
            <a:endParaRPr lang="en-US" dirty="0"/>
          </a:p>
          <a:p>
            <a:r>
              <a:rPr lang="en-US" dirty="0"/>
              <a:t>We will prioritize large non-construction purchases like fire trucks and ambulances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022339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686800" cy="5486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u="sng" dirty="0"/>
              <a:t>Public Health and Safety</a:t>
            </a:r>
            <a:endParaRPr lang="en-US" dirty="0"/>
          </a:p>
          <a:p>
            <a:r>
              <a:rPr lang="en-US" dirty="0"/>
              <a:t>Use numbers whenever possible </a:t>
            </a:r>
          </a:p>
          <a:p>
            <a:r>
              <a:rPr lang="en-US" dirty="0"/>
              <a:t>Use 2-3 years of calls and amount of loss</a:t>
            </a:r>
          </a:p>
          <a:p>
            <a:r>
              <a:rPr lang="en-US" dirty="0"/>
              <a:t>Provide detail to separate an application from the pack </a:t>
            </a:r>
          </a:p>
          <a:p>
            <a:pPr lvl="1"/>
            <a:r>
              <a:rPr lang="en-US" dirty="0"/>
              <a:t>Number of calls, </a:t>
            </a:r>
          </a:p>
          <a:p>
            <a:pPr lvl="1"/>
            <a:r>
              <a:rPr lang="en-US" dirty="0"/>
              <a:t>Property loss, </a:t>
            </a:r>
          </a:p>
          <a:p>
            <a:pPr lvl="1"/>
            <a:r>
              <a:rPr lang="en-US" dirty="0"/>
              <a:t>ISO improvement, </a:t>
            </a:r>
          </a:p>
          <a:p>
            <a:pPr lvl="1"/>
            <a:r>
              <a:rPr lang="en-US" dirty="0"/>
              <a:t>Age of truck</a:t>
            </a:r>
          </a:p>
          <a:p>
            <a:pPr lvl="1"/>
            <a:r>
              <a:rPr lang="en-US" dirty="0"/>
              <a:t>Maintenance records (not regularly scheduled)</a:t>
            </a:r>
          </a:p>
          <a:p>
            <a:pPr lvl="1"/>
            <a:r>
              <a:rPr lang="en-US" dirty="0"/>
              <a:t>Photographs showing condition</a:t>
            </a:r>
          </a:p>
          <a:p>
            <a:pPr lvl="1"/>
            <a:r>
              <a:rPr lang="en-US" dirty="0"/>
              <a:t>DON’T ASSUME WE KNOW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10120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7CB6DF-46FC-4CFE-8A9A-57A9F5AA5D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Considerations for Project Selection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374C04-ECBD-4E86-BE52-37C675815B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Other Funding Available</a:t>
            </a:r>
          </a:p>
          <a:p>
            <a:pPr lvl="1"/>
            <a:r>
              <a:rPr lang="en-US" dirty="0"/>
              <a:t>Is this the best project for this funding? What else is available?</a:t>
            </a:r>
          </a:p>
          <a:p>
            <a:pPr lvl="1"/>
            <a:endParaRPr lang="en-US" dirty="0"/>
          </a:p>
          <a:p>
            <a:r>
              <a:rPr lang="en-US" dirty="0"/>
              <a:t>Timeline</a:t>
            </a:r>
          </a:p>
          <a:p>
            <a:pPr lvl="1"/>
            <a:r>
              <a:rPr lang="en-US" dirty="0"/>
              <a:t>What is the construction forecast? How will this impact eligibility if funded?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Build America Buy America (BABA)</a:t>
            </a:r>
          </a:p>
          <a:p>
            <a:pPr lvl="1"/>
            <a:r>
              <a:rPr lang="en-US" dirty="0"/>
              <a:t>Will be expanding beyond iron and steel to other construction materials</a:t>
            </a:r>
          </a:p>
          <a:p>
            <a:pPr lvl="1"/>
            <a:r>
              <a:rPr lang="en-US" dirty="0"/>
              <a:t>More guidance to come</a:t>
            </a:r>
          </a:p>
        </p:txBody>
      </p:sp>
    </p:spTree>
    <p:extLst>
      <p:ext uri="{BB962C8B-B14F-4D97-AF65-F5344CB8AC3E}">
        <p14:creationId xmlns:p14="http://schemas.microsoft.com/office/powerpoint/2010/main" val="4192196339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E5273F-0B6A-498C-B4FB-71C2B1424A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177803"/>
            <a:ext cx="8991600" cy="825500"/>
          </a:xfrm>
        </p:spPr>
        <p:txBody>
          <a:bodyPr/>
          <a:lstStyle/>
          <a:p>
            <a:r>
              <a:rPr lang="en-US" sz="3200" dirty="0"/>
              <a:t>Additional Information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FFD9FB-8200-4229-845F-D7CB38AB15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b="1" u="sng" dirty="0"/>
              <a:t>Community Infrastructure</a:t>
            </a:r>
            <a:endParaRPr lang="en-US" b="1" u="sng" dirty="0"/>
          </a:p>
          <a:p>
            <a:r>
              <a:rPr lang="en-US" dirty="0"/>
              <a:t>Use numbers and data whenever possible </a:t>
            </a:r>
          </a:p>
          <a:p>
            <a:endParaRPr lang="en-US" dirty="0"/>
          </a:p>
          <a:p>
            <a:r>
              <a:rPr lang="en-US" dirty="0"/>
              <a:t>Think and plan. What has been the traditional approach? Is there a better way?</a:t>
            </a:r>
          </a:p>
          <a:p>
            <a:endParaRPr lang="en-US" dirty="0"/>
          </a:p>
          <a:p>
            <a:r>
              <a:rPr lang="en-US" dirty="0"/>
              <a:t>Does project make the community more resilient or safer?</a:t>
            </a:r>
          </a:p>
          <a:p>
            <a:endParaRPr lang="en-US" dirty="0"/>
          </a:p>
          <a:p>
            <a:r>
              <a:rPr lang="en-US" dirty="0"/>
              <a:t>How will the improvement be sustained and maintained?</a:t>
            </a:r>
          </a:p>
          <a:p>
            <a:endParaRPr lang="en-US" dirty="0"/>
          </a:p>
          <a:p>
            <a:r>
              <a:rPr lang="en-US" dirty="0"/>
              <a:t>Documentation is necessary to support your narrative</a:t>
            </a:r>
          </a:p>
        </p:txBody>
      </p:sp>
    </p:spTree>
    <p:extLst>
      <p:ext uri="{BB962C8B-B14F-4D97-AF65-F5344CB8AC3E}">
        <p14:creationId xmlns:p14="http://schemas.microsoft.com/office/powerpoint/2010/main" val="1431663447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Additional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2999"/>
            <a:ext cx="8839200" cy="55371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sng" dirty="0"/>
              <a:t>Water Line Extensions</a:t>
            </a:r>
          </a:p>
          <a:p>
            <a:r>
              <a:rPr lang="en-US" dirty="0"/>
              <a:t>Scored as a percentage of contaminated water sources</a:t>
            </a:r>
          </a:p>
          <a:p>
            <a:r>
              <a:rPr lang="en-US" dirty="0"/>
              <a:t>Need a list of samples that is legible</a:t>
            </a:r>
          </a:p>
          <a:p>
            <a:r>
              <a:rPr lang="en-US" dirty="0"/>
              <a:t>Double check the letter from the sampler to make sure all information is included</a:t>
            </a:r>
          </a:p>
          <a:p>
            <a:r>
              <a:rPr lang="en-US" dirty="0"/>
              <a:t>Need to be able to match the map to the MSF</a:t>
            </a:r>
          </a:p>
          <a:p>
            <a:r>
              <a:rPr lang="en-US" dirty="0"/>
              <a:t>Test 35% for the best score</a:t>
            </a:r>
          </a:p>
          <a:p>
            <a:r>
              <a:rPr lang="en-US" dirty="0"/>
              <a:t>Have to test at least one HH in each target area and at least 10% in each target area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332958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Additional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334000"/>
          </a:xfrm>
        </p:spPr>
        <p:txBody>
          <a:bodyPr>
            <a:normAutofit/>
          </a:bodyPr>
          <a:lstStyle/>
          <a:p>
            <a:r>
              <a:rPr lang="en-US" dirty="0"/>
              <a:t>Formatting</a:t>
            </a:r>
          </a:p>
          <a:p>
            <a:pPr lvl="1"/>
            <a:r>
              <a:rPr lang="en-US" dirty="0"/>
              <a:t>Use the Attachment Naming Standards on the website</a:t>
            </a:r>
          </a:p>
          <a:p>
            <a:pPr lvl="1"/>
            <a:r>
              <a:rPr lang="en-US" dirty="0"/>
              <a:t>Applications will not be reviewed until attachments are submitted using these naming standards</a:t>
            </a:r>
          </a:p>
          <a:p>
            <a:endParaRPr lang="en-US" dirty="0"/>
          </a:p>
          <a:p>
            <a:r>
              <a:rPr lang="en-US" dirty="0"/>
              <a:t>Reapplying</a:t>
            </a:r>
          </a:p>
          <a:p>
            <a:pPr lvl="1"/>
            <a:r>
              <a:rPr lang="en-US" dirty="0"/>
              <a:t>Procurement is good for 2 years</a:t>
            </a:r>
          </a:p>
          <a:p>
            <a:pPr lvl="1"/>
            <a:r>
              <a:rPr lang="en-US" dirty="0"/>
              <a:t>Direct beneficiary surveys need to be done every year</a:t>
            </a:r>
          </a:p>
          <a:p>
            <a:pPr lvl="1"/>
            <a:r>
              <a:rPr lang="en-US" dirty="0"/>
              <a:t>Public meetings and resolutions need to be done every year</a:t>
            </a:r>
          </a:p>
        </p:txBody>
      </p:sp>
    </p:spTree>
    <p:extLst>
      <p:ext uri="{BB962C8B-B14F-4D97-AF65-F5344CB8AC3E}">
        <p14:creationId xmlns:p14="http://schemas.microsoft.com/office/powerpoint/2010/main" val="3499605795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Need Scoring - Water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Tentative (Updates in process)</a:t>
            </a:r>
          </a:p>
          <a:p>
            <a:r>
              <a:rPr lang="en-US" dirty="0"/>
              <a:t>100 points total</a:t>
            </a:r>
          </a:p>
          <a:p>
            <a:pPr lvl="1"/>
            <a:r>
              <a:rPr lang="en-US" dirty="0"/>
              <a:t>Format (1)</a:t>
            </a:r>
          </a:p>
          <a:p>
            <a:pPr lvl="1"/>
            <a:r>
              <a:rPr lang="en-US" dirty="0"/>
              <a:t>Measurement (2 points)</a:t>
            </a:r>
          </a:p>
          <a:p>
            <a:pPr lvl="1"/>
            <a:r>
              <a:rPr lang="en-US" dirty="0"/>
              <a:t>Mapping (4 points)</a:t>
            </a:r>
          </a:p>
          <a:p>
            <a:pPr lvl="1"/>
            <a:r>
              <a:rPr lang="en-US" dirty="0"/>
              <a:t>Planning/Repair (3 points)</a:t>
            </a:r>
          </a:p>
          <a:p>
            <a:pPr lvl="1"/>
            <a:r>
              <a:rPr lang="en-US" dirty="0"/>
              <a:t>Project Need (90 Points)</a:t>
            </a:r>
          </a:p>
          <a:p>
            <a:pPr lvl="2">
              <a:tabLst>
                <a:tab pos="3657600" algn="l"/>
              </a:tabLst>
            </a:pPr>
            <a:r>
              <a:rPr lang="en-US" dirty="0"/>
              <a:t>Source Capacity 		(50% – 90% or greater)</a:t>
            </a:r>
          </a:p>
          <a:p>
            <a:pPr lvl="2">
              <a:tabLst>
                <a:tab pos="3657600" algn="l"/>
              </a:tabLst>
            </a:pPr>
            <a:r>
              <a:rPr lang="en-US" dirty="0"/>
              <a:t>Treatment Plant Capacity	(50% – 90% or greater)</a:t>
            </a:r>
          </a:p>
          <a:p>
            <a:pPr lvl="2">
              <a:tabLst>
                <a:tab pos="3657600" algn="l"/>
              </a:tabLst>
            </a:pPr>
            <a:r>
              <a:rPr lang="en-US" dirty="0"/>
              <a:t>Storage Capacity		(150% – 59% or greater)</a:t>
            </a:r>
          </a:p>
          <a:p>
            <a:pPr lvl="2">
              <a:tabLst>
                <a:tab pos="3657600" algn="l"/>
              </a:tabLst>
            </a:pPr>
            <a:r>
              <a:rPr lang="en-US" dirty="0"/>
              <a:t>Water loss (Leakage)		(20% – 60% or greater)</a:t>
            </a:r>
          </a:p>
          <a:p>
            <a:pPr lvl="2">
              <a:tabLst>
                <a:tab pos="3657600" algn="l"/>
              </a:tabLst>
            </a:pPr>
            <a:r>
              <a:rPr lang="en-US" dirty="0"/>
              <a:t>Pressure ≤20 psi		(20% – 50% or greater, customers)</a:t>
            </a:r>
          </a:p>
          <a:p>
            <a:pPr lvl="2">
              <a:tabLst>
                <a:tab pos="3657600" algn="l"/>
              </a:tabLst>
            </a:pPr>
            <a:r>
              <a:rPr lang="en-US" dirty="0"/>
              <a:t>Quality and Operational Issues</a:t>
            </a:r>
          </a:p>
          <a:p>
            <a:pPr lvl="2">
              <a:tabLst>
                <a:tab pos="3657600" algn="l"/>
              </a:tabLst>
            </a:pPr>
            <a:r>
              <a:rPr lang="en-US" dirty="0"/>
              <a:t>Aging Equipment 		(50% - 120% or greater)</a:t>
            </a:r>
          </a:p>
          <a:p>
            <a:pPr marL="914400" lvl="2" indent="0">
              <a:buNone/>
              <a:tabLst>
                <a:tab pos="1144588" algn="l"/>
                <a:tab pos="3657600" algn="l"/>
              </a:tabLst>
            </a:pPr>
            <a:r>
              <a:rPr lang="en-US" dirty="0"/>
              <a:t>	(Age / Life Expectancy)</a:t>
            </a:r>
          </a:p>
        </p:txBody>
      </p:sp>
    </p:spTree>
    <p:extLst>
      <p:ext uri="{BB962C8B-B14F-4D97-AF65-F5344CB8AC3E}">
        <p14:creationId xmlns:p14="http://schemas.microsoft.com/office/powerpoint/2010/main" val="2803788067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Need Scoring - Sewer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Tentative (Updates in process)</a:t>
            </a:r>
          </a:p>
          <a:p>
            <a:r>
              <a:rPr lang="en-US" dirty="0"/>
              <a:t>100 points total</a:t>
            </a:r>
          </a:p>
          <a:p>
            <a:pPr lvl="1"/>
            <a:r>
              <a:rPr lang="en-US" dirty="0"/>
              <a:t>Format (1)</a:t>
            </a:r>
          </a:p>
          <a:p>
            <a:pPr lvl="1"/>
            <a:r>
              <a:rPr lang="en-US" dirty="0"/>
              <a:t>Measurement (3 points)</a:t>
            </a:r>
          </a:p>
          <a:p>
            <a:pPr lvl="1"/>
            <a:r>
              <a:rPr lang="en-US" dirty="0"/>
              <a:t>Mapping (3 points)</a:t>
            </a:r>
          </a:p>
          <a:p>
            <a:pPr lvl="1"/>
            <a:r>
              <a:rPr lang="en-US" dirty="0"/>
              <a:t>Planning/Repair (3 points)</a:t>
            </a:r>
          </a:p>
          <a:p>
            <a:pPr lvl="1"/>
            <a:r>
              <a:rPr lang="en-US" dirty="0"/>
              <a:t>Project Need (90 points)</a:t>
            </a:r>
          </a:p>
          <a:p>
            <a:pPr lvl="2">
              <a:tabLst>
                <a:tab pos="3657600" algn="l"/>
              </a:tabLst>
            </a:pPr>
            <a:r>
              <a:rPr lang="en-US" dirty="0"/>
              <a:t>Treatment Plant Capacity 	(50% – 90% or greater)</a:t>
            </a:r>
          </a:p>
          <a:p>
            <a:pPr lvl="2">
              <a:tabLst>
                <a:tab pos="3657600" algn="l"/>
              </a:tabLst>
            </a:pPr>
            <a:r>
              <a:rPr lang="en-US" dirty="0"/>
              <a:t>Infiltration/Inflow 		(20% – 60% or greater)</a:t>
            </a:r>
            <a:endParaRPr lang="en-US" sz="1400" i="1" dirty="0"/>
          </a:p>
          <a:p>
            <a:pPr lvl="2">
              <a:tabLst>
                <a:tab pos="3657600" algn="l"/>
              </a:tabLst>
            </a:pPr>
            <a:r>
              <a:rPr lang="en-US" dirty="0"/>
              <a:t>Lift Station Capacity		(450 – 800 min or greater)</a:t>
            </a:r>
          </a:p>
          <a:p>
            <a:pPr marL="1144588" lvl="2" indent="0">
              <a:buNone/>
              <a:tabLst>
                <a:tab pos="3657600" algn="l"/>
              </a:tabLst>
            </a:pPr>
            <a:r>
              <a:rPr lang="en-US" dirty="0"/>
              <a:t>(Avg run time / day)		</a:t>
            </a:r>
          </a:p>
          <a:p>
            <a:pPr marL="1200150" lvl="2" indent="-285750">
              <a:tabLst>
                <a:tab pos="3657600" algn="l"/>
              </a:tabLst>
            </a:pPr>
            <a:r>
              <a:rPr lang="en-US" dirty="0"/>
              <a:t>Failing Septic Tanks		(10% – 100%)</a:t>
            </a:r>
          </a:p>
          <a:p>
            <a:pPr lvl="2">
              <a:tabLst>
                <a:tab pos="3657600" algn="l"/>
              </a:tabLst>
            </a:pPr>
            <a:r>
              <a:rPr lang="en-US" dirty="0"/>
              <a:t>Quality and Operational Issues</a:t>
            </a:r>
          </a:p>
          <a:p>
            <a:pPr lvl="2">
              <a:tabLst>
                <a:tab pos="3657600" algn="l"/>
              </a:tabLst>
            </a:pPr>
            <a:r>
              <a:rPr lang="en-US" dirty="0"/>
              <a:t>Aging Equipment 		(50% - 120% or greater)</a:t>
            </a:r>
          </a:p>
          <a:p>
            <a:pPr marL="914400" lvl="2" indent="0">
              <a:buNone/>
              <a:tabLst>
                <a:tab pos="1144588" algn="l"/>
                <a:tab pos="3657600" algn="l"/>
              </a:tabLst>
            </a:pPr>
            <a:r>
              <a:rPr lang="en-US" dirty="0"/>
              <a:t>	(Age / Life Expectancy)</a:t>
            </a:r>
          </a:p>
          <a:p>
            <a:pPr marL="914400" lvl="2" indent="0">
              <a:buNone/>
              <a:tabLst>
                <a:tab pos="3657600" algn="l"/>
              </a:tabLst>
            </a:pPr>
            <a:endParaRPr lang="en-US" dirty="0"/>
          </a:p>
          <a:p>
            <a:pPr lvl="3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6711239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43200" y="3962400"/>
            <a:ext cx="5455019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PermianSlabSerifTypeface" pitchFamily="50" charset="0"/>
              </a:rPr>
              <a:t>Kent Archer</a:t>
            </a:r>
          </a:p>
          <a:p>
            <a:r>
              <a:rPr lang="en-US" sz="4400" dirty="0">
                <a:solidFill>
                  <a:schemeClr val="bg1"/>
                </a:solidFill>
                <a:latin typeface="PermianSlabSerifTypeface" pitchFamily="50" charset="0"/>
              </a:rPr>
              <a:t>(615) 354-3591</a:t>
            </a:r>
          </a:p>
          <a:p>
            <a:r>
              <a:rPr lang="en-US" sz="4400" dirty="0">
                <a:solidFill>
                  <a:schemeClr val="accent5">
                    <a:lumMod val="60000"/>
                    <a:lumOff val="40000"/>
                  </a:schemeClr>
                </a:solidFill>
                <a:latin typeface="PermianSlabSerifTypeface" pitchFamily="50" charset="0"/>
              </a:rPr>
              <a:t>kent.archer@tn.gov</a:t>
            </a:r>
          </a:p>
          <a:p>
            <a:endParaRPr lang="en-US" sz="4400" dirty="0">
              <a:solidFill>
                <a:schemeClr val="bg1"/>
              </a:solidFill>
              <a:latin typeface="PermianSlabSerifTypeface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6542139"/>
      </p:ext>
    </p:extLst>
  </p:cSld>
  <p:clrMapOvr>
    <a:masterClrMapping/>
  </p:clrMapOvr>
</p:sld>
</file>

<file path=ppt/theme/theme1.xml><?xml version="1.0" encoding="utf-8"?>
<a:theme xmlns:a="http://schemas.openxmlformats.org/drawingml/2006/main" name="PowerPoint B">
  <a:themeElements>
    <a:clrScheme name="Brand Colors">
      <a:dk1>
        <a:sysClr val="windowText" lastClr="000000"/>
      </a:dk1>
      <a:lt1>
        <a:sysClr val="window" lastClr="FFFFFF"/>
      </a:lt1>
      <a:dk2>
        <a:srgbClr val="1B365D"/>
      </a:dk2>
      <a:lt2>
        <a:srgbClr val="FF0F00"/>
      </a:lt2>
      <a:accent1>
        <a:srgbClr val="2DCCD3"/>
      </a:accent1>
      <a:accent2>
        <a:srgbClr val="D2D755"/>
      </a:accent2>
      <a:accent3>
        <a:srgbClr val="E87722"/>
      </a:accent3>
      <a:accent4>
        <a:srgbClr val="7C2529"/>
      </a:accent4>
      <a:accent5>
        <a:srgbClr val="666666"/>
      </a:accent5>
      <a:accent6>
        <a:srgbClr val="E6D395"/>
      </a:accent6>
      <a:hlink>
        <a:srgbClr val="131E29"/>
      </a:hlink>
      <a:folHlink>
        <a:srgbClr val="CBC4B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4b3a83c-4f34-4f50-abc3-7fe89b2e4686" xsi:nil="true"/>
    <lcf76f155ced4ddcb4097134ff3c332f xmlns="11427f26-8e58-4bb4-96ba-40db22b400af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508CCD1698C16499EEF2C3DCC117BD1" ma:contentTypeVersion="15" ma:contentTypeDescription="Create a new document." ma:contentTypeScope="" ma:versionID="579e87ac03bc810ff2a1432f6c0fb7f3">
  <xsd:schema xmlns:xsd="http://www.w3.org/2001/XMLSchema" xmlns:xs="http://www.w3.org/2001/XMLSchema" xmlns:p="http://schemas.microsoft.com/office/2006/metadata/properties" xmlns:ns2="11427f26-8e58-4bb4-96ba-40db22b400af" xmlns:ns3="d4b3a83c-4f34-4f50-abc3-7fe89b2e4686" xmlns:ns4="7a5faf6d-d004-4bac-98d9-0cc18b68eb85" targetNamespace="http://schemas.microsoft.com/office/2006/metadata/properties" ma:root="true" ma:fieldsID="749331fa11789636a7688bbc07be653b" ns2:_="" ns3:_="" ns4:_="">
    <xsd:import namespace="11427f26-8e58-4bb4-96ba-40db22b400af"/>
    <xsd:import namespace="d4b3a83c-4f34-4f50-abc3-7fe89b2e4686"/>
    <xsd:import namespace="7a5faf6d-d004-4bac-98d9-0cc18b68eb8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4:SharedWithUsers" minOccurs="0"/>
                <xsd:element ref="ns4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427f26-8e58-4bb4-96ba-40db22b400a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0ec6819c-d561-498f-ad6b-029f1b52bec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4b3a83c-4f34-4f50-abc3-7fe89b2e4686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a11b5789-7443-4245-9d78-d5a9961e8787}" ma:internalName="TaxCatchAll" ma:showField="CatchAllData" ma:web="d4b3a83c-4f34-4f50-abc3-7fe89b2e468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5faf6d-d004-4bac-98d9-0cc18b68eb85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00FDE7E-9978-4F03-B3A0-0B4C94D4FBC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5EB2005-2FD2-44C1-8CB2-5467871E7DC8}">
  <ds:schemaRefs>
    <ds:schemaRef ds:uri="http://schemas.microsoft.com/office/infopath/2007/PartnerControls"/>
    <ds:schemaRef ds:uri="http://purl.org/dc/elements/1.1/"/>
    <ds:schemaRef ds:uri="11427f26-8e58-4bb4-96ba-40db22b400af"/>
    <ds:schemaRef ds:uri="http://schemas.microsoft.com/office/2006/documentManagement/types"/>
    <ds:schemaRef ds:uri="d4b3a83c-4f34-4f50-abc3-7fe89b2e4686"/>
    <ds:schemaRef ds:uri="7a5faf6d-d004-4bac-98d9-0cc18b68eb85"/>
    <ds:schemaRef ds:uri="http://purl.org/dc/dcmitype/"/>
    <ds:schemaRef ds:uri="http://www.w3.org/XML/1998/namespace"/>
    <ds:schemaRef ds:uri="http://schemas.openxmlformats.org/package/2006/metadata/core-properties"/>
    <ds:schemaRef ds:uri="http://schemas.microsoft.com/office/2006/metadata/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C46CA8C0-0B29-493F-AA0B-BCE956BBF37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1427f26-8e58-4bb4-96ba-40db22b400af"/>
    <ds:schemaRef ds:uri="d4b3a83c-4f34-4f50-abc3-7fe89b2e4686"/>
    <ds:schemaRef ds:uri="7a5faf6d-d004-4bac-98d9-0cc18b68eb8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f345bebf-0d71-4337-9281-24b941616c36}" enabled="0" method="" siteId="{f345bebf-0d71-4337-9281-24b941616c36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19502</TotalTime>
  <Words>4771</Words>
  <Application>Microsoft Office PowerPoint</Application>
  <PresentationFormat>On-screen Show (4:3)</PresentationFormat>
  <Paragraphs>811</Paragraphs>
  <Slides>95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95</vt:i4>
      </vt:variant>
    </vt:vector>
  </HeadingPairs>
  <TitlesOfParts>
    <vt:vector size="96" baseType="lpstr">
      <vt:lpstr>PowerPoint B</vt:lpstr>
      <vt:lpstr>CDBG Application Workshop for Application Preparers</vt:lpstr>
      <vt:lpstr>Program Staff</vt:lpstr>
      <vt:lpstr>Schedule</vt:lpstr>
      <vt:lpstr>Changes for 2026</vt:lpstr>
      <vt:lpstr>Recent Changes that Remain</vt:lpstr>
      <vt:lpstr>Process</vt:lpstr>
      <vt:lpstr>Project Selection</vt:lpstr>
      <vt:lpstr>Considerations for Project Selection</vt:lpstr>
      <vt:lpstr>Considerations for Project Selection</vt:lpstr>
      <vt:lpstr>Public Meetings</vt:lpstr>
      <vt:lpstr>Public Meetings</vt:lpstr>
      <vt:lpstr>Public Meetings</vt:lpstr>
      <vt:lpstr>Public Meetings</vt:lpstr>
      <vt:lpstr>Professional Procurement</vt:lpstr>
      <vt:lpstr>Proposals</vt:lpstr>
      <vt:lpstr>Proposals</vt:lpstr>
      <vt:lpstr>Considerations for Admin Services</vt:lpstr>
      <vt:lpstr>Considerations for A/E Services</vt:lpstr>
      <vt:lpstr>Income Surveying</vt:lpstr>
      <vt:lpstr>Income Surveys</vt:lpstr>
      <vt:lpstr>Income Surveys – TAS Forms</vt:lpstr>
      <vt:lpstr>Income Surveys – TAS Forms</vt:lpstr>
      <vt:lpstr>Income Surveys – TAS Forms</vt:lpstr>
      <vt:lpstr>Income Surveys</vt:lpstr>
      <vt:lpstr>Income Surveys – Common Issues</vt:lpstr>
      <vt:lpstr>SmartSimple Application</vt:lpstr>
      <vt:lpstr>General Application Information</vt:lpstr>
      <vt:lpstr>General Application Information</vt:lpstr>
      <vt:lpstr>General Application Information</vt:lpstr>
      <vt:lpstr>General Application Information</vt:lpstr>
      <vt:lpstr>General Application Information</vt:lpstr>
      <vt:lpstr>Project Information</vt:lpstr>
      <vt:lpstr>Project Information</vt:lpstr>
      <vt:lpstr>Project Information</vt:lpstr>
      <vt:lpstr>Project Information</vt:lpstr>
      <vt:lpstr>Project Information</vt:lpstr>
      <vt:lpstr>Project Information</vt:lpstr>
      <vt:lpstr>Performance Measures</vt:lpstr>
      <vt:lpstr>SmartSimple Application Project Specific Questions</vt:lpstr>
      <vt:lpstr>General Project Information</vt:lpstr>
      <vt:lpstr>General Project Information</vt:lpstr>
      <vt:lpstr>Project Specific– Community Infrastructure</vt:lpstr>
      <vt:lpstr>Project Specific– Community Infrastructure</vt:lpstr>
      <vt:lpstr>Project Specific – Community Infrastructure</vt:lpstr>
      <vt:lpstr>Project Specific – Community Revitalization</vt:lpstr>
      <vt:lpstr>Project Specific – Community Revitalization</vt:lpstr>
      <vt:lpstr>Project Specific – Community Revitalization</vt:lpstr>
      <vt:lpstr>Project Specific – Public Health and Safety</vt:lpstr>
      <vt:lpstr>Project Specific – Public Health and Safety</vt:lpstr>
      <vt:lpstr>Project Specific – Public Health and Safety</vt:lpstr>
      <vt:lpstr>Project Specific – Public Health and Safety</vt:lpstr>
      <vt:lpstr>Project Specific – Public Health and Safety</vt:lpstr>
      <vt:lpstr>App Documents and Submission</vt:lpstr>
      <vt:lpstr>Jurisdiction Workbooks</vt:lpstr>
      <vt:lpstr>Jurisdiction Workbooks</vt:lpstr>
      <vt:lpstr>Title Page</vt:lpstr>
      <vt:lpstr>Beneficiary Information</vt:lpstr>
      <vt:lpstr>Beneficiary Information</vt:lpstr>
      <vt:lpstr>Beneficiary Information</vt:lpstr>
      <vt:lpstr>Beneficiary Information</vt:lpstr>
      <vt:lpstr>PCI Worksheet</vt:lpstr>
      <vt:lpstr>PCI Calculations (MJ only)</vt:lpstr>
      <vt:lpstr>Unemployment Rate (MJ multi-county only)</vt:lpstr>
      <vt:lpstr>TASS (Target Area Survey Summary)</vt:lpstr>
      <vt:lpstr>Racial Breakdown</vt:lpstr>
      <vt:lpstr>LMI Breakdown</vt:lpstr>
      <vt:lpstr>Rate Factor</vt:lpstr>
      <vt:lpstr>Map Survey Form</vt:lpstr>
      <vt:lpstr>Map Survey Form</vt:lpstr>
      <vt:lpstr>Map Survey Form</vt:lpstr>
      <vt:lpstr>Map Survey Form</vt:lpstr>
      <vt:lpstr>Map Survey Form</vt:lpstr>
      <vt:lpstr>Map Survey Form - Flags</vt:lpstr>
      <vt:lpstr>Additional Application Documents</vt:lpstr>
      <vt:lpstr>Additional Questions – Water and Sewer</vt:lpstr>
      <vt:lpstr>Additional Documents</vt:lpstr>
      <vt:lpstr>Additional Documents</vt:lpstr>
      <vt:lpstr>Minority Concentration Map</vt:lpstr>
      <vt:lpstr>Minority Concentration Map</vt:lpstr>
      <vt:lpstr>Minority Concentration Map</vt:lpstr>
      <vt:lpstr>Minority Concentration Map</vt:lpstr>
      <vt:lpstr>Additional Documents</vt:lpstr>
      <vt:lpstr>Rate Structure Sample</vt:lpstr>
      <vt:lpstr>Additional Information</vt:lpstr>
      <vt:lpstr>Application Process Flow</vt:lpstr>
      <vt:lpstr>Ability to Pay</vt:lpstr>
      <vt:lpstr>Additional Information</vt:lpstr>
      <vt:lpstr>Additional Information</vt:lpstr>
      <vt:lpstr>Additional Information</vt:lpstr>
      <vt:lpstr>Additional Information</vt:lpstr>
      <vt:lpstr>Additional Information</vt:lpstr>
      <vt:lpstr>Additional Information</vt:lpstr>
      <vt:lpstr>Project Need Scoring - Water System</vt:lpstr>
      <vt:lpstr>Project Need Scoring - Sewer System</vt:lpstr>
      <vt:lpstr>PowerPoint Presentation</vt:lpstr>
    </vt:vector>
  </TitlesOfParts>
  <Company>State of Tennessee: Finance &amp; Administration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Molly Wehlage</dc:creator>
  <cp:lastModifiedBy>Kent Archer</cp:lastModifiedBy>
  <cp:revision>127</cp:revision>
  <dcterms:created xsi:type="dcterms:W3CDTF">2015-04-23T14:05:52Z</dcterms:created>
  <dcterms:modified xsi:type="dcterms:W3CDTF">2025-12-16T16:32:16Z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0x010100C508CCD1698C16499EEF2C3DCC117BD1</vt:lpwstr>
  </property>
  <property fmtid="{D5CDD505-2E9C-101B-9397-08002B2CF9AE}" pid="3" name="MediaServiceImageTags">
    <vt:lpwstr/>
  </property>
</Properties>
</file>