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7"/>
  </p:notesMasterIdLst>
  <p:sldIdLst>
    <p:sldId id="256" r:id="rId5"/>
    <p:sldId id="314" r:id="rId6"/>
    <p:sldId id="296" r:id="rId7"/>
    <p:sldId id="357" r:id="rId8"/>
    <p:sldId id="305" r:id="rId9"/>
    <p:sldId id="262" r:id="rId10"/>
    <p:sldId id="290" r:id="rId11"/>
    <p:sldId id="286" r:id="rId12"/>
    <p:sldId id="288" r:id="rId13"/>
    <p:sldId id="315" r:id="rId14"/>
    <p:sldId id="326" r:id="rId15"/>
    <p:sldId id="283" r:id="rId16"/>
    <p:sldId id="327" r:id="rId17"/>
    <p:sldId id="328" r:id="rId18"/>
    <p:sldId id="329" r:id="rId19"/>
    <p:sldId id="330" r:id="rId20"/>
    <p:sldId id="331" r:id="rId21"/>
    <p:sldId id="332" r:id="rId22"/>
    <p:sldId id="333" r:id="rId23"/>
    <p:sldId id="334" r:id="rId24"/>
    <p:sldId id="335" r:id="rId25"/>
    <p:sldId id="336" r:id="rId26"/>
    <p:sldId id="337" r:id="rId27"/>
    <p:sldId id="338" r:id="rId28"/>
    <p:sldId id="284" r:id="rId29"/>
    <p:sldId id="339" r:id="rId30"/>
    <p:sldId id="340" r:id="rId31"/>
    <p:sldId id="341" r:id="rId32"/>
    <p:sldId id="342" r:id="rId33"/>
    <p:sldId id="343" r:id="rId34"/>
    <p:sldId id="344" r:id="rId35"/>
    <p:sldId id="345" r:id="rId36"/>
    <p:sldId id="346" r:id="rId37"/>
    <p:sldId id="347" r:id="rId38"/>
    <p:sldId id="348" r:id="rId39"/>
    <p:sldId id="349" r:id="rId40"/>
    <p:sldId id="350" r:id="rId41"/>
    <p:sldId id="351" r:id="rId42"/>
    <p:sldId id="352" r:id="rId43"/>
    <p:sldId id="353" r:id="rId44"/>
    <p:sldId id="354" r:id="rId45"/>
    <p:sldId id="355" r:id="rId46"/>
    <p:sldId id="325" r:id="rId47"/>
    <p:sldId id="359" r:id="rId48"/>
    <p:sldId id="360" r:id="rId49"/>
    <p:sldId id="362" r:id="rId50"/>
    <p:sldId id="363" r:id="rId51"/>
    <p:sldId id="316" r:id="rId52"/>
    <p:sldId id="364" r:id="rId53"/>
    <p:sldId id="365" r:id="rId54"/>
    <p:sldId id="366" r:id="rId55"/>
    <p:sldId id="367" r:id="rId56"/>
    <p:sldId id="287" r:id="rId57"/>
    <p:sldId id="299" r:id="rId58"/>
    <p:sldId id="300" r:id="rId59"/>
    <p:sldId id="292" r:id="rId60"/>
    <p:sldId id="319" r:id="rId61"/>
    <p:sldId id="309" r:id="rId62"/>
    <p:sldId id="310" r:id="rId63"/>
    <p:sldId id="408" r:id="rId64"/>
    <p:sldId id="410" r:id="rId65"/>
    <p:sldId id="409" r:id="rId66"/>
    <p:sldId id="311" r:id="rId67"/>
    <p:sldId id="312" r:id="rId68"/>
    <p:sldId id="370" r:id="rId69"/>
    <p:sldId id="317" r:id="rId70"/>
    <p:sldId id="371" r:id="rId71"/>
    <p:sldId id="372" r:id="rId72"/>
    <p:sldId id="301" r:id="rId73"/>
    <p:sldId id="307" r:id="rId74"/>
    <p:sldId id="373" r:id="rId75"/>
    <p:sldId id="374" r:id="rId76"/>
    <p:sldId id="375" r:id="rId77"/>
    <p:sldId id="376" r:id="rId78"/>
    <p:sldId id="377" r:id="rId79"/>
    <p:sldId id="378" r:id="rId80"/>
    <p:sldId id="379" r:id="rId81"/>
    <p:sldId id="285" r:id="rId82"/>
    <p:sldId id="293" r:id="rId83"/>
    <p:sldId id="361" r:id="rId84"/>
    <p:sldId id="368" r:id="rId85"/>
    <p:sldId id="404" r:id="rId86"/>
    <p:sldId id="318" r:id="rId87"/>
    <p:sldId id="302" r:id="rId88"/>
    <p:sldId id="380" r:id="rId89"/>
    <p:sldId id="294" r:id="rId90"/>
    <p:sldId id="271" r:id="rId91"/>
    <p:sldId id="303" r:id="rId92"/>
    <p:sldId id="265" r:id="rId93"/>
    <p:sldId id="272" r:id="rId94"/>
    <p:sldId id="306" r:id="rId95"/>
    <p:sldId id="278" r:id="rId96"/>
    <p:sldId id="320" r:id="rId97"/>
    <p:sldId id="270" r:id="rId98"/>
    <p:sldId id="381" r:id="rId99"/>
    <p:sldId id="382" r:id="rId100"/>
    <p:sldId id="383" r:id="rId101"/>
    <p:sldId id="390" r:id="rId102"/>
    <p:sldId id="384" r:id="rId103"/>
    <p:sldId id="385" r:id="rId104"/>
    <p:sldId id="386" r:id="rId105"/>
    <p:sldId id="387" r:id="rId106"/>
    <p:sldId id="388" r:id="rId107"/>
    <p:sldId id="389" r:id="rId108"/>
    <p:sldId id="391" r:id="rId109"/>
    <p:sldId id="392" r:id="rId110"/>
    <p:sldId id="321" r:id="rId111"/>
    <p:sldId id="297" r:id="rId112"/>
    <p:sldId id="393" r:id="rId113"/>
    <p:sldId id="394" r:id="rId114"/>
    <p:sldId id="395" r:id="rId115"/>
    <p:sldId id="396" r:id="rId116"/>
    <p:sldId id="397" r:id="rId117"/>
    <p:sldId id="398" r:id="rId118"/>
    <p:sldId id="399" r:id="rId119"/>
    <p:sldId id="400" r:id="rId120"/>
    <p:sldId id="298" r:id="rId121"/>
    <p:sldId id="401" r:id="rId122"/>
    <p:sldId id="322" r:id="rId123"/>
    <p:sldId id="273" r:id="rId124"/>
    <p:sldId id="295" r:id="rId125"/>
    <p:sldId id="406" r:id="rId126"/>
    <p:sldId id="407" r:id="rId127"/>
    <p:sldId id="323" r:id="rId128"/>
    <p:sldId id="274" r:id="rId129"/>
    <p:sldId id="402" r:id="rId130"/>
    <p:sldId id="324" r:id="rId131"/>
    <p:sldId id="304" r:id="rId132"/>
    <p:sldId id="279" r:id="rId133"/>
    <p:sldId id="405" r:id="rId134"/>
    <p:sldId id="358" r:id="rId135"/>
    <p:sldId id="281" r:id="rId1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1CB04A-1605-41BE-A7EF-A1F6424DF322}">
          <p14:sldIdLst>
            <p14:sldId id="256"/>
            <p14:sldId id="314"/>
            <p14:sldId id="296"/>
            <p14:sldId id="357"/>
            <p14:sldId id="305"/>
            <p14:sldId id="262"/>
            <p14:sldId id="290"/>
            <p14:sldId id="286"/>
            <p14:sldId id="288"/>
          </p14:sldIdLst>
        </p14:section>
        <p14:section name="Environmental Review" id="{58656429-DC80-471A-955C-1F7076EE143A}">
          <p14:sldIdLst>
            <p14:sldId id="315"/>
            <p14:sldId id="326"/>
            <p14:sldId id="283"/>
            <p14:sldId id="327"/>
            <p14:sldId id="328"/>
            <p14:sldId id="329"/>
            <p14:sldId id="330"/>
            <p14:sldId id="331"/>
            <p14:sldId id="332"/>
            <p14:sldId id="333"/>
            <p14:sldId id="334"/>
            <p14:sldId id="335"/>
            <p14:sldId id="336"/>
            <p14:sldId id="337"/>
            <p14:sldId id="338"/>
            <p14:sldId id="284"/>
            <p14:sldId id="339"/>
            <p14:sldId id="340"/>
            <p14:sldId id="341"/>
            <p14:sldId id="342"/>
            <p14:sldId id="343"/>
            <p14:sldId id="344"/>
            <p14:sldId id="345"/>
            <p14:sldId id="346"/>
            <p14:sldId id="347"/>
            <p14:sldId id="348"/>
            <p14:sldId id="349"/>
            <p14:sldId id="350"/>
            <p14:sldId id="351"/>
            <p14:sldId id="352"/>
            <p14:sldId id="353"/>
            <p14:sldId id="354"/>
            <p14:sldId id="355"/>
          </p14:sldIdLst>
        </p14:section>
        <p14:section name="Acquisition" id="{598304A7-E912-43C1-990F-B230C4EC6AFE}">
          <p14:sldIdLst>
            <p14:sldId id="325"/>
            <p14:sldId id="359"/>
            <p14:sldId id="360"/>
            <p14:sldId id="362"/>
            <p14:sldId id="363"/>
          </p14:sldIdLst>
        </p14:section>
        <p14:section name="Plans and Specifications" id="{F47EA75D-29DB-4669-AF0A-58E6951F0695}">
          <p14:sldIdLst>
            <p14:sldId id="316"/>
            <p14:sldId id="364"/>
            <p14:sldId id="365"/>
            <p14:sldId id="366"/>
            <p14:sldId id="367"/>
            <p14:sldId id="287"/>
            <p14:sldId id="299"/>
            <p14:sldId id="300"/>
            <p14:sldId id="292"/>
          </p14:sldIdLst>
        </p14:section>
        <p14:section name="Build America, Buy America (BABA)" id="{985A93B7-F5EA-4848-8850-76D2034D9110}">
          <p14:sldIdLst>
            <p14:sldId id="319"/>
            <p14:sldId id="309"/>
            <p14:sldId id="310"/>
            <p14:sldId id="408"/>
            <p14:sldId id="410"/>
            <p14:sldId id="409"/>
            <p14:sldId id="311"/>
            <p14:sldId id="312"/>
            <p14:sldId id="370"/>
          </p14:sldIdLst>
        </p14:section>
        <p14:section name="Bidding and Procurement" id="{821435F7-009F-430F-94BA-A1F827ADC0A8}">
          <p14:sldIdLst>
            <p14:sldId id="317"/>
            <p14:sldId id="371"/>
            <p14:sldId id="372"/>
            <p14:sldId id="301"/>
            <p14:sldId id="307"/>
            <p14:sldId id="373"/>
            <p14:sldId id="374"/>
            <p14:sldId id="375"/>
            <p14:sldId id="376"/>
            <p14:sldId id="377"/>
            <p14:sldId id="378"/>
            <p14:sldId id="379"/>
            <p14:sldId id="285"/>
            <p14:sldId id="293"/>
            <p14:sldId id="361"/>
            <p14:sldId id="368"/>
            <p14:sldId id="404"/>
          </p14:sldIdLst>
        </p14:section>
        <p14:section name="Construction and Labor" id="{0C637BFB-3EDF-4ED2-ACF6-F6B96D316A5B}">
          <p14:sldIdLst>
            <p14:sldId id="318"/>
            <p14:sldId id="302"/>
            <p14:sldId id="380"/>
            <p14:sldId id="294"/>
            <p14:sldId id="271"/>
            <p14:sldId id="303"/>
            <p14:sldId id="265"/>
            <p14:sldId id="272"/>
            <p14:sldId id="306"/>
            <p14:sldId id="278"/>
          </p14:sldIdLst>
        </p14:section>
        <p14:section name="Section 3" id="{6A61AB85-23BE-49D5-8B79-C47701624256}">
          <p14:sldIdLst>
            <p14:sldId id="320"/>
            <p14:sldId id="270"/>
            <p14:sldId id="381"/>
            <p14:sldId id="382"/>
            <p14:sldId id="383"/>
            <p14:sldId id="390"/>
            <p14:sldId id="384"/>
            <p14:sldId id="385"/>
            <p14:sldId id="386"/>
            <p14:sldId id="387"/>
            <p14:sldId id="388"/>
            <p14:sldId id="389"/>
            <p14:sldId id="391"/>
            <p14:sldId id="392"/>
          </p14:sldIdLst>
        </p14:section>
        <p14:section name="Financial Management" id="{136CF14A-0A0E-4030-8CAD-D383062A6184}">
          <p14:sldIdLst>
            <p14:sldId id="321"/>
            <p14:sldId id="297"/>
            <p14:sldId id="393"/>
            <p14:sldId id="394"/>
            <p14:sldId id="395"/>
            <p14:sldId id="396"/>
            <p14:sldId id="397"/>
            <p14:sldId id="398"/>
            <p14:sldId id="399"/>
            <p14:sldId id="400"/>
            <p14:sldId id="298"/>
            <p14:sldId id="401"/>
          </p14:sldIdLst>
        </p14:section>
        <p14:section name="Grant Monitoring" id="{2F9E6A53-EC23-49BA-8638-B3C0440724CE}">
          <p14:sldIdLst>
            <p14:sldId id="322"/>
            <p14:sldId id="273"/>
            <p14:sldId id="295"/>
            <p14:sldId id="406"/>
            <p14:sldId id="407"/>
          </p14:sldIdLst>
        </p14:section>
        <p14:section name="Grant Closeout" id="{330219E8-4A15-472F-928B-81E2152174D2}">
          <p14:sldIdLst>
            <p14:sldId id="323"/>
            <p14:sldId id="274"/>
            <p14:sldId id="402"/>
          </p14:sldIdLst>
        </p14:section>
        <p14:section name="Additional Grant Administration" id="{C8CE6779-5149-4F6D-9661-A6AEA312F916}">
          <p14:sldIdLst>
            <p14:sldId id="324"/>
            <p14:sldId id="304"/>
            <p14:sldId id="279"/>
            <p14:sldId id="405"/>
            <p14:sldId id="358"/>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F00"/>
    <a:srgbClr val="1B365D"/>
    <a:srgbClr val="487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03EA28-061D-4C6E-BED1-BC064BD552BD}" v="1" dt="2025-02-20T15:33:37.0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94"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presProps" Target="presProp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viewProps" Target="viewProp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microsoft.com/office/2016/11/relationships/changesInfo" Target="changesInfos/changesInfo1.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6"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t Archer" userId="36f75c64-3c21-4819-8572-a1b2222780cd" providerId="ADAL" clId="{1643DC0D-6080-4F26-B02E-A7563A3F0CAB}"/>
    <pc:docChg chg="undo redo custSel addSld delSld modSld sldOrd modSection">
      <pc:chgData name="Kent Archer" userId="36f75c64-3c21-4819-8572-a1b2222780cd" providerId="ADAL" clId="{1643DC0D-6080-4F26-B02E-A7563A3F0CAB}" dt="2025-02-10T16:23:51.725" v="15716" actId="20577"/>
      <pc:docMkLst>
        <pc:docMk/>
      </pc:docMkLst>
      <pc:sldChg chg="modSp mod">
        <pc:chgData name="Kent Archer" userId="36f75c64-3c21-4819-8572-a1b2222780cd" providerId="ADAL" clId="{1643DC0D-6080-4F26-B02E-A7563A3F0CAB}" dt="2025-01-24T15:04:49.220" v="1405" actId="27636"/>
        <pc:sldMkLst>
          <pc:docMk/>
          <pc:sldMk cId="3142903864" sldId="262"/>
        </pc:sldMkLst>
        <pc:spChg chg="mod">
          <ac:chgData name="Kent Archer" userId="36f75c64-3c21-4819-8572-a1b2222780cd" providerId="ADAL" clId="{1643DC0D-6080-4F26-B02E-A7563A3F0CAB}" dt="2025-01-24T15:04:49.220" v="1405" actId="27636"/>
          <ac:spMkLst>
            <pc:docMk/>
            <pc:sldMk cId="3142903864" sldId="262"/>
            <ac:spMk id="3" creationId="{00000000-0000-0000-0000-000000000000}"/>
          </ac:spMkLst>
        </pc:spChg>
      </pc:sldChg>
      <pc:sldChg chg="modSp mod">
        <pc:chgData name="Kent Archer" userId="36f75c64-3c21-4819-8572-a1b2222780cd" providerId="ADAL" clId="{1643DC0D-6080-4F26-B02E-A7563A3F0CAB}" dt="2025-01-27T16:08:35.618" v="10204" actId="20577"/>
        <pc:sldMkLst>
          <pc:docMk/>
          <pc:sldMk cId="666755437" sldId="270"/>
        </pc:sldMkLst>
        <pc:spChg chg="mod">
          <ac:chgData name="Kent Archer" userId="36f75c64-3c21-4819-8572-a1b2222780cd" providerId="ADAL" clId="{1643DC0D-6080-4F26-B02E-A7563A3F0CAB}" dt="2025-01-27T15:43:49.155" v="10158" actId="20577"/>
          <ac:spMkLst>
            <pc:docMk/>
            <pc:sldMk cId="666755437" sldId="270"/>
            <ac:spMk id="2" creationId="{00000000-0000-0000-0000-000000000000}"/>
          </ac:spMkLst>
        </pc:spChg>
        <pc:spChg chg="mod">
          <ac:chgData name="Kent Archer" userId="36f75c64-3c21-4819-8572-a1b2222780cd" providerId="ADAL" clId="{1643DC0D-6080-4F26-B02E-A7563A3F0CAB}" dt="2025-01-27T16:08:35.618" v="10204" actId="20577"/>
          <ac:spMkLst>
            <pc:docMk/>
            <pc:sldMk cId="666755437" sldId="270"/>
            <ac:spMk id="3" creationId="{00000000-0000-0000-0000-000000000000}"/>
          </ac:spMkLst>
        </pc:spChg>
      </pc:sldChg>
      <pc:sldChg chg="modSp mod">
        <pc:chgData name="Kent Archer" userId="36f75c64-3c21-4819-8572-a1b2222780cd" providerId="ADAL" clId="{1643DC0D-6080-4F26-B02E-A7563A3F0CAB}" dt="2025-01-27T08:40:45.376" v="9941" actId="20577"/>
        <pc:sldMkLst>
          <pc:docMk/>
          <pc:sldMk cId="900518311" sldId="271"/>
        </pc:sldMkLst>
        <pc:spChg chg="mod">
          <ac:chgData name="Kent Archer" userId="36f75c64-3c21-4819-8572-a1b2222780cd" providerId="ADAL" clId="{1643DC0D-6080-4F26-B02E-A7563A3F0CAB}" dt="2025-01-27T08:40:45.376" v="9941" actId="20577"/>
          <ac:spMkLst>
            <pc:docMk/>
            <pc:sldMk cId="900518311" sldId="271"/>
            <ac:spMk id="3" creationId="{00000000-0000-0000-0000-000000000000}"/>
          </ac:spMkLst>
        </pc:spChg>
      </pc:sldChg>
      <pc:sldChg chg="modSp mod">
        <pc:chgData name="Kent Archer" userId="36f75c64-3c21-4819-8572-a1b2222780cd" providerId="ADAL" clId="{1643DC0D-6080-4F26-B02E-A7563A3F0CAB}" dt="2025-01-27T20:38:35.639" v="13644" actId="20577"/>
        <pc:sldMkLst>
          <pc:docMk/>
          <pc:sldMk cId="2170423318" sldId="273"/>
        </pc:sldMkLst>
        <pc:spChg chg="mod">
          <ac:chgData name="Kent Archer" userId="36f75c64-3c21-4819-8572-a1b2222780cd" providerId="ADAL" clId="{1643DC0D-6080-4F26-B02E-A7563A3F0CAB}" dt="2025-01-27T20:38:35.639" v="13644" actId="20577"/>
          <ac:spMkLst>
            <pc:docMk/>
            <pc:sldMk cId="2170423318" sldId="273"/>
            <ac:spMk id="3" creationId="{00000000-0000-0000-0000-000000000000}"/>
          </ac:spMkLst>
        </pc:spChg>
      </pc:sldChg>
      <pc:sldChg chg="modSp mod">
        <pc:chgData name="Kent Archer" userId="36f75c64-3c21-4819-8572-a1b2222780cd" providerId="ADAL" clId="{1643DC0D-6080-4F26-B02E-A7563A3F0CAB}" dt="2025-01-27T21:00:53.805" v="14857" actId="20577"/>
        <pc:sldMkLst>
          <pc:docMk/>
          <pc:sldMk cId="3780229643" sldId="274"/>
        </pc:sldMkLst>
        <pc:spChg chg="mod">
          <ac:chgData name="Kent Archer" userId="36f75c64-3c21-4819-8572-a1b2222780cd" providerId="ADAL" clId="{1643DC0D-6080-4F26-B02E-A7563A3F0CAB}" dt="2025-01-27T20:52:28.565" v="14382" actId="20577"/>
          <ac:spMkLst>
            <pc:docMk/>
            <pc:sldMk cId="3780229643" sldId="274"/>
            <ac:spMk id="2" creationId="{00000000-0000-0000-0000-000000000000}"/>
          </ac:spMkLst>
        </pc:spChg>
        <pc:spChg chg="mod">
          <ac:chgData name="Kent Archer" userId="36f75c64-3c21-4819-8572-a1b2222780cd" providerId="ADAL" clId="{1643DC0D-6080-4F26-B02E-A7563A3F0CAB}" dt="2025-01-27T21:00:53.805" v="14857" actId="20577"/>
          <ac:spMkLst>
            <pc:docMk/>
            <pc:sldMk cId="3780229643" sldId="274"/>
            <ac:spMk id="3" creationId="{00000000-0000-0000-0000-000000000000}"/>
          </ac:spMkLst>
        </pc:spChg>
      </pc:sldChg>
      <pc:sldChg chg="modSp mod">
        <pc:chgData name="Kent Archer" userId="36f75c64-3c21-4819-8572-a1b2222780cd" providerId="ADAL" clId="{1643DC0D-6080-4F26-B02E-A7563A3F0CAB}" dt="2025-01-27T08:43:51.598" v="10138" actId="20577"/>
        <pc:sldMkLst>
          <pc:docMk/>
          <pc:sldMk cId="2649040537" sldId="278"/>
        </pc:sldMkLst>
        <pc:spChg chg="mod">
          <ac:chgData name="Kent Archer" userId="36f75c64-3c21-4819-8572-a1b2222780cd" providerId="ADAL" clId="{1643DC0D-6080-4F26-B02E-A7563A3F0CAB}" dt="2025-01-27T08:43:51.598" v="10138" actId="20577"/>
          <ac:spMkLst>
            <pc:docMk/>
            <pc:sldMk cId="2649040537" sldId="278"/>
            <ac:spMk id="3" creationId="{00000000-0000-0000-0000-000000000000}"/>
          </ac:spMkLst>
        </pc:spChg>
      </pc:sldChg>
      <pc:sldChg chg="modSp mod">
        <pc:chgData name="Kent Archer" userId="36f75c64-3c21-4819-8572-a1b2222780cd" providerId="ADAL" clId="{1643DC0D-6080-4F26-B02E-A7563A3F0CAB}" dt="2025-01-27T21:59:07.478" v="15037" actId="20577"/>
        <pc:sldMkLst>
          <pc:docMk/>
          <pc:sldMk cId="2151920666" sldId="279"/>
        </pc:sldMkLst>
        <pc:spChg chg="mod">
          <ac:chgData name="Kent Archer" userId="36f75c64-3c21-4819-8572-a1b2222780cd" providerId="ADAL" clId="{1643DC0D-6080-4F26-B02E-A7563A3F0CAB}" dt="2025-01-27T21:59:07.478" v="15037" actId="20577"/>
          <ac:spMkLst>
            <pc:docMk/>
            <pc:sldMk cId="2151920666" sldId="279"/>
            <ac:spMk id="3" creationId="{00000000-0000-0000-0000-000000000000}"/>
          </ac:spMkLst>
        </pc:spChg>
      </pc:sldChg>
      <pc:sldChg chg="modSp mod">
        <pc:chgData name="Kent Archer" userId="36f75c64-3c21-4819-8572-a1b2222780cd" providerId="ADAL" clId="{1643DC0D-6080-4F26-B02E-A7563A3F0CAB}" dt="2025-01-24T15:51:12.301" v="1531" actId="20577"/>
        <pc:sldMkLst>
          <pc:docMk/>
          <pc:sldMk cId="3404214691" sldId="286"/>
        </pc:sldMkLst>
        <pc:spChg chg="mod">
          <ac:chgData name="Kent Archer" userId="36f75c64-3c21-4819-8572-a1b2222780cd" providerId="ADAL" clId="{1643DC0D-6080-4F26-B02E-A7563A3F0CAB}" dt="2025-01-24T15:51:12.301" v="1531" actId="20577"/>
          <ac:spMkLst>
            <pc:docMk/>
            <pc:sldMk cId="3404214691" sldId="286"/>
            <ac:spMk id="3" creationId="{5BE0F2F5-288F-4798-BB63-0A68FD2C4399}"/>
          </ac:spMkLst>
        </pc:spChg>
      </pc:sldChg>
      <pc:sldChg chg="modSp mod">
        <pc:chgData name="Kent Archer" userId="36f75c64-3c21-4819-8572-a1b2222780cd" providerId="ADAL" clId="{1643DC0D-6080-4F26-B02E-A7563A3F0CAB}" dt="2025-01-27T05:58:35.522" v="4753" actId="20577"/>
        <pc:sldMkLst>
          <pc:docMk/>
          <pc:sldMk cId="3770833666" sldId="287"/>
        </pc:sldMkLst>
        <pc:spChg chg="mod">
          <ac:chgData name="Kent Archer" userId="36f75c64-3c21-4819-8572-a1b2222780cd" providerId="ADAL" clId="{1643DC0D-6080-4F26-B02E-A7563A3F0CAB}" dt="2025-01-27T05:58:35.522" v="4753" actId="20577"/>
          <ac:spMkLst>
            <pc:docMk/>
            <pc:sldMk cId="3770833666" sldId="287"/>
            <ac:spMk id="3" creationId="{56F6CDAA-4AF6-4E03-BDC8-A92AEB9CDD95}"/>
          </ac:spMkLst>
        </pc:spChg>
      </pc:sldChg>
      <pc:sldChg chg="modSp mod">
        <pc:chgData name="Kent Archer" userId="36f75c64-3c21-4819-8572-a1b2222780cd" providerId="ADAL" clId="{1643DC0D-6080-4F26-B02E-A7563A3F0CAB}" dt="2025-01-24T15:06:18.620" v="1474" actId="20577"/>
        <pc:sldMkLst>
          <pc:docMk/>
          <pc:sldMk cId="1011442733" sldId="290"/>
        </pc:sldMkLst>
        <pc:spChg chg="mod">
          <ac:chgData name="Kent Archer" userId="36f75c64-3c21-4819-8572-a1b2222780cd" providerId="ADAL" clId="{1643DC0D-6080-4F26-B02E-A7563A3F0CAB}" dt="2025-01-24T15:06:18.620" v="1474" actId="20577"/>
          <ac:spMkLst>
            <pc:docMk/>
            <pc:sldMk cId="1011442733" sldId="290"/>
            <ac:spMk id="3" creationId="{28102FB2-61DF-4A45-94E0-0139634FAB3E}"/>
          </ac:spMkLst>
        </pc:spChg>
      </pc:sldChg>
      <pc:sldChg chg="modSp mod">
        <pc:chgData name="Kent Archer" userId="36f75c64-3c21-4819-8572-a1b2222780cd" providerId="ADAL" clId="{1643DC0D-6080-4F26-B02E-A7563A3F0CAB}" dt="2025-01-27T08:30:52.439" v="9357" actId="179"/>
        <pc:sldMkLst>
          <pc:docMk/>
          <pc:sldMk cId="3978551945" sldId="293"/>
        </pc:sldMkLst>
        <pc:spChg chg="mod">
          <ac:chgData name="Kent Archer" userId="36f75c64-3c21-4819-8572-a1b2222780cd" providerId="ADAL" clId="{1643DC0D-6080-4F26-B02E-A7563A3F0CAB}" dt="2025-01-27T08:30:52.439" v="9357" actId="179"/>
          <ac:spMkLst>
            <pc:docMk/>
            <pc:sldMk cId="3978551945" sldId="293"/>
            <ac:spMk id="3" creationId="{3669D45D-A211-4E61-8C1B-1E598B114AA7}"/>
          </ac:spMkLst>
        </pc:spChg>
      </pc:sldChg>
      <pc:sldChg chg="modSp mod">
        <pc:chgData name="Kent Archer" userId="36f75c64-3c21-4819-8572-a1b2222780cd" providerId="ADAL" clId="{1643DC0D-6080-4F26-B02E-A7563A3F0CAB}" dt="2025-01-31T20:24:03.799" v="15523" actId="20577"/>
        <pc:sldMkLst>
          <pc:docMk/>
          <pc:sldMk cId="3295807566" sldId="295"/>
        </pc:sldMkLst>
        <pc:spChg chg="mod">
          <ac:chgData name="Kent Archer" userId="36f75c64-3c21-4819-8572-a1b2222780cd" providerId="ADAL" clId="{1643DC0D-6080-4F26-B02E-A7563A3F0CAB}" dt="2025-01-31T20:24:03.799" v="15523" actId="20577"/>
          <ac:spMkLst>
            <pc:docMk/>
            <pc:sldMk cId="3295807566" sldId="295"/>
            <ac:spMk id="3" creationId="{34758EAC-9626-4E57-9C6A-200E4C45D412}"/>
          </ac:spMkLst>
        </pc:spChg>
      </pc:sldChg>
      <pc:sldChg chg="modSp mod">
        <pc:chgData name="Kent Archer" userId="36f75c64-3c21-4819-8572-a1b2222780cd" providerId="ADAL" clId="{1643DC0D-6080-4F26-B02E-A7563A3F0CAB}" dt="2025-01-24T14:44:44.779" v="613" actId="20577"/>
        <pc:sldMkLst>
          <pc:docMk/>
          <pc:sldMk cId="1929986304" sldId="296"/>
        </pc:sldMkLst>
        <pc:spChg chg="mod">
          <ac:chgData name="Kent Archer" userId="36f75c64-3c21-4819-8572-a1b2222780cd" providerId="ADAL" clId="{1643DC0D-6080-4F26-B02E-A7563A3F0CAB}" dt="2025-01-24T14:44:44.779" v="613" actId="20577"/>
          <ac:spMkLst>
            <pc:docMk/>
            <pc:sldMk cId="1929986304" sldId="296"/>
            <ac:spMk id="3" creationId="{6E5D88B5-A084-41D6-8CD0-C00C3DE800EF}"/>
          </ac:spMkLst>
        </pc:spChg>
      </pc:sldChg>
      <pc:sldChg chg="modSp mod">
        <pc:chgData name="Kent Archer" userId="36f75c64-3c21-4819-8572-a1b2222780cd" providerId="ADAL" clId="{1643DC0D-6080-4F26-B02E-A7563A3F0CAB}" dt="2025-01-27T16:31:10.955" v="10510" actId="5793"/>
        <pc:sldMkLst>
          <pc:docMk/>
          <pc:sldMk cId="3258279995" sldId="297"/>
        </pc:sldMkLst>
        <pc:spChg chg="mod">
          <ac:chgData name="Kent Archer" userId="36f75c64-3c21-4819-8572-a1b2222780cd" providerId="ADAL" clId="{1643DC0D-6080-4F26-B02E-A7563A3F0CAB}" dt="2025-01-27T16:31:10.955" v="10510" actId="5793"/>
          <ac:spMkLst>
            <pc:docMk/>
            <pc:sldMk cId="3258279995" sldId="297"/>
            <ac:spMk id="3" creationId="{9AF45EB9-0272-494A-890A-177ECE3CDA8E}"/>
          </ac:spMkLst>
        </pc:spChg>
      </pc:sldChg>
      <pc:sldChg chg="modSp mod">
        <pc:chgData name="Kent Archer" userId="36f75c64-3c21-4819-8572-a1b2222780cd" providerId="ADAL" clId="{1643DC0D-6080-4F26-B02E-A7563A3F0CAB}" dt="2025-01-31T20:23:30.600" v="15515" actId="20577"/>
        <pc:sldMkLst>
          <pc:docMk/>
          <pc:sldMk cId="2412708299" sldId="298"/>
        </pc:sldMkLst>
        <pc:spChg chg="mod">
          <ac:chgData name="Kent Archer" userId="36f75c64-3c21-4819-8572-a1b2222780cd" providerId="ADAL" clId="{1643DC0D-6080-4F26-B02E-A7563A3F0CAB}" dt="2025-01-31T20:23:30.600" v="15515" actId="20577"/>
          <ac:spMkLst>
            <pc:docMk/>
            <pc:sldMk cId="2412708299" sldId="298"/>
            <ac:spMk id="3" creationId="{082987A7-830F-4832-A105-5AF516213965}"/>
          </ac:spMkLst>
        </pc:spChg>
      </pc:sldChg>
      <pc:sldChg chg="modSp mod">
        <pc:chgData name="Kent Archer" userId="36f75c64-3c21-4819-8572-a1b2222780cd" providerId="ADAL" clId="{1643DC0D-6080-4F26-B02E-A7563A3F0CAB}" dt="2025-01-27T06:39:05.306" v="6729"/>
        <pc:sldMkLst>
          <pc:docMk/>
          <pc:sldMk cId="3366030782" sldId="299"/>
        </pc:sldMkLst>
        <pc:spChg chg="mod">
          <ac:chgData name="Kent Archer" userId="36f75c64-3c21-4819-8572-a1b2222780cd" providerId="ADAL" clId="{1643DC0D-6080-4F26-B02E-A7563A3F0CAB}" dt="2025-01-27T06:39:05.306" v="6729"/>
          <ac:spMkLst>
            <pc:docMk/>
            <pc:sldMk cId="3366030782" sldId="299"/>
            <ac:spMk id="3" creationId="{122785E6-2B1B-4A90-A6FB-D2511170B5B8}"/>
          </ac:spMkLst>
        </pc:spChg>
      </pc:sldChg>
      <pc:sldChg chg="modSp mod">
        <pc:chgData name="Kent Archer" userId="36f75c64-3c21-4819-8572-a1b2222780cd" providerId="ADAL" clId="{1643DC0D-6080-4F26-B02E-A7563A3F0CAB}" dt="2025-01-27T06:37:59.649" v="6724" actId="20577"/>
        <pc:sldMkLst>
          <pc:docMk/>
          <pc:sldMk cId="528250717" sldId="301"/>
        </pc:sldMkLst>
        <pc:spChg chg="mod">
          <ac:chgData name="Kent Archer" userId="36f75c64-3c21-4819-8572-a1b2222780cd" providerId="ADAL" clId="{1643DC0D-6080-4F26-B02E-A7563A3F0CAB}" dt="2025-01-27T06:33:14.472" v="6508"/>
          <ac:spMkLst>
            <pc:docMk/>
            <pc:sldMk cId="528250717" sldId="301"/>
            <ac:spMk id="2" creationId="{6E327CAE-B3EE-4D7B-969D-F103C30859D0}"/>
          </ac:spMkLst>
        </pc:spChg>
        <pc:spChg chg="mod">
          <ac:chgData name="Kent Archer" userId="36f75c64-3c21-4819-8572-a1b2222780cd" providerId="ADAL" clId="{1643DC0D-6080-4F26-B02E-A7563A3F0CAB}" dt="2025-01-27T06:37:59.649" v="6724" actId="20577"/>
          <ac:spMkLst>
            <pc:docMk/>
            <pc:sldMk cId="528250717" sldId="301"/>
            <ac:spMk id="3" creationId="{AE13888F-6953-4C7D-8E3A-0D1347DF68CA}"/>
          </ac:spMkLst>
        </pc:spChg>
      </pc:sldChg>
      <pc:sldChg chg="modSp mod">
        <pc:chgData name="Kent Archer" userId="36f75c64-3c21-4819-8572-a1b2222780cd" providerId="ADAL" clId="{1643DC0D-6080-4F26-B02E-A7563A3F0CAB}" dt="2025-01-27T21:37:25.588" v="14862" actId="6549"/>
        <pc:sldMkLst>
          <pc:docMk/>
          <pc:sldMk cId="132785206" sldId="302"/>
        </pc:sldMkLst>
        <pc:spChg chg="mod">
          <ac:chgData name="Kent Archer" userId="36f75c64-3c21-4819-8572-a1b2222780cd" providerId="ADAL" clId="{1643DC0D-6080-4F26-B02E-A7563A3F0CAB}" dt="2025-01-27T21:37:25.588" v="14862" actId="6549"/>
          <ac:spMkLst>
            <pc:docMk/>
            <pc:sldMk cId="132785206" sldId="302"/>
            <ac:spMk id="3" creationId="{6E06356F-701A-40FA-B134-BFB12DDB63AF}"/>
          </ac:spMkLst>
        </pc:spChg>
      </pc:sldChg>
      <pc:sldChg chg="modSp mod">
        <pc:chgData name="Kent Archer" userId="36f75c64-3c21-4819-8572-a1b2222780cd" providerId="ADAL" clId="{1643DC0D-6080-4F26-B02E-A7563A3F0CAB}" dt="2025-01-27T21:02:05.188" v="14861" actId="20577"/>
        <pc:sldMkLst>
          <pc:docMk/>
          <pc:sldMk cId="4095639818" sldId="304"/>
        </pc:sldMkLst>
        <pc:spChg chg="mod">
          <ac:chgData name="Kent Archer" userId="36f75c64-3c21-4819-8572-a1b2222780cd" providerId="ADAL" clId="{1643DC0D-6080-4F26-B02E-A7563A3F0CAB}" dt="2025-01-27T21:02:05.188" v="14861" actId="20577"/>
          <ac:spMkLst>
            <pc:docMk/>
            <pc:sldMk cId="4095639818" sldId="304"/>
            <ac:spMk id="3" creationId="{A106E9D6-AC4A-419D-8284-F3D2B5F86A00}"/>
          </ac:spMkLst>
        </pc:spChg>
      </pc:sldChg>
      <pc:sldChg chg="modSp mod">
        <pc:chgData name="Kent Archer" userId="36f75c64-3c21-4819-8572-a1b2222780cd" providerId="ADAL" clId="{1643DC0D-6080-4F26-B02E-A7563A3F0CAB}" dt="2025-01-24T14:59:14.201" v="1022" actId="20577"/>
        <pc:sldMkLst>
          <pc:docMk/>
          <pc:sldMk cId="2492865141" sldId="305"/>
        </pc:sldMkLst>
        <pc:spChg chg="mod">
          <ac:chgData name="Kent Archer" userId="36f75c64-3c21-4819-8572-a1b2222780cd" providerId="ADAL" clId="{1643DC0D-6080-4F26-B02E-A7563A3F0CAB}" dt="2025-01-24T14:59:14.201" v="1022" actId="20577"/>
          <ac:spMkLst>
            <pc:docMk/>
            <pc:sldMk cId="2492865141" sldId="305"/>
            <ac:spMk id="3" creationId="{8D8CCE87-DE96-47B3-B3D4-806670FABBE4}"/>
          </ac:spMkLst>
        </pc:spChg>
      </pc:sldChg>
      <pc:sldChg chg="modSp mod">
        <pc:chgData name="Kent Archer" userId="36f75c64-3c21-4819-8572-a1b2222780cd" providerId="ADAL" clId="{1643DC0D-6080-4F26-B02E-A7563A3F0CAB}" dt="2025-01-27T16:28:16.544" v="10385" actId="255"/>
        <pc:sldMkLst>
          <pc:docMk/>
          <pc:sldMk cId="3630443892" sldId="306"/>
        </pc:sldMkLst>
        <pc:spChg chg="mod">
          <ac:chgData name="Kent Archer" userId="36f75c64-3c21-4819-8572-a1b2222780cd" providerId="ADAL" clId="{1643DC0D-6080-4F26-B02E-A7563A3F0CAB}" dt="2025-01-27T16:28:16.544" v="10385" actId="255"/>
          <ac:spMkLst>
            <pc:docMk/>
            <pc:sldMk cId="3630443892" sldId="306"/>
            <ac:spMk id="3" creationId="{00000000-0000-0000-0000-000000000000}"/>
          </ac:spMkLst>
        </pc:spChg>
      </pc:sldChg>
      <pc:sldChg chg="modSp del mod">
        <pc:chgData name="Kent Archer" userId="36f75c64-3c21-4819-8572-a1b2222780cd" providerId="ADAL" clId="{1643DC0D-6080-4F26-B02E-A7563A3F0CAB}" dt="2025-01-27T06:39:08.856" v="6730" actId="2696"/>
        <pc:sldMkLst>
          <pc:docMk/>
          <pc:sldMk cId="1096332773" sldId="307"/>
        </pc:sldMkLst>
        <pc:spChg chg="mod">
          <ac:chgData name="Kent Archer" userId="36f75c64-3c21-4819-8572-a1b2222780cd" providerId="ADAL" clId="{1643DC0D-6080-4F26-B02E-A7563A3F0CAB}" dt="2025-01-27T06:39:01.650" v="6728" actId="21"/>
          <ac:spMkLst>
            <pc:docMk/>
            <pc:sldMk cId="1096332773" sldId="307"/>
            <ac:spMk id="3" creationId="{122785E6-2B1B-4A90-A6FB-D2511170B5B8}"/>
          </ac:spMkLst>
        </pc:spChg>
      </pc:sldChg>
      <pc:sldChg chg="modSp add mod">
        <pc:chgData name="Kent Archer" userId="36f75c64-3c21-4819-8572-a1b2222780cd" providerId="ADAL" clId="{1643DC0D-6080-4F26-B02E-A7563A3F0CAB}" dt="2025-01-27T06:43:13.581" v="7020" actId="20577"/>
        <pc:sldMkLst>
          <pc:docMk/>
          <pc:sldMk cId="4050639482" sldId="307"/>
        </pc:sldMkLst>
        <pc:spChg chg="mod">
          <ac:chgData name="Kent Archer" userId="36f75c64-3c21-4819-8572-a1b2222780cd" providerId="ADAL" clId="{1643DC0D-6080-4F26-B02E-A7563A3F0CAB}" dt="2025-01-27T06:43:13.581" v="7020" actId="20577"/>
          <ac:spMkLst>
            <pc:docMk/>
            <pc:sldMk cId="4050639482" sldId="307"/>
            <ac:spMk id="2" creationId="{9E3DEB2E-F7E9-478C-8927-15F5612EFB4A}"/>
          </ac:spMkLst>
        </pc:spChg>
        <pc:spChg chg="mod">
          <ac:chgData name="Kent Archer" userId="36f75c64-3c21-4819-8572-a1b2222780cd" providerId="ADAL" clId="{1643DC0D-6080-4F26-B02E-A7563A3F0CAB}" dt="2025-01-27T06:42:39.124" v="7003" actId="20577"/>
          <ac:spMkLst>
            <pc:docMk/>
            <pc:sldMk cId="4050639482" sldId="307"/>
            <ac:spMk id="3" creationId="{122785E6-2B1B-4A90-A6FB-D2511170B5B8}"/>
          </ac:spMkLst>
        </pc:spChg>
      </pc:sldChg>
      <pc:sldChg chg="del">
        <pc:chgData name="Kent Archer" userId="36f75c64-3c21-4819-8572-a1b2222780cd" providerId="ADAL" clId="{1643DC0D-6080-4F26-B02E-A7563A3F0CAB}" dt="2025-01-27T16:28:45.192" v="10387" actId="47"/>
        <pc:sldMkLst>
          <pc:docMk/>
          <pc:sldMk cId="3017205126" sldId="308"/>
        </pc:sldMkLst>
      </pc:sldChg>
      <pc:sldChg chg="addSp modSp mod">
        <pc:chgData name="Kent Archer" userId="36f75c64-3c21-4819-8572-a1b2222780cd" providerId="ADAL" clId="{1643DC0D-6080-4F26-B02E-A7563A3F0CAB}" dt="2025-02-06T18:41:13.038" v="15632" actId="20577"/>
        <pc:sldMkLst>
          <pc:docMk/>
          <pc:sldMk cId="193728675" sldId="310"/>
        </pc:sldMkLst>
        <pc:spChg chg="mod">
          <ac:chgData name="Kent Archer" userId="36f75c64-3c21-4819-8572-a1b2222780cd" providerId="ADAL" clId="{1643DC0D-6080-4F26-B02E-A7563A3F0CAB}" dt="2025-01-27T06:19:37.793" v="5834" actId="20577"/>
          <ac:spMkLst>
            <pc:docMk/>
            <pc:sldMk cId="193728675" sldId="310"/>
            <ac:spMk id="2" creationId="{0039551F-E068-6043-5AB7-D6A39ED119CF}"/>
          </ac:spMkLst>
        </pc:spChg>
        <pc:spChg chg="mod">
          <ac:chgData name="Kent Archer" userId="36f75c64-3c21-4819-8572-a1b2222780cd" providerId="ADAL" clId="{1643DC0D-6080-4F26-B02E-A7563A3F0CAB}" dt="2025-02-06T18:41:13.038" v="15632" actId="20577"/>
          <ac:spMkLst>
            <pc:docMk/>
            <pc:sldMk cId="193728675" sldId="310"/>
            <ac:spMk id="3" creationId="{8D1F3021-3973-FD4C-73B0-5AF084B61938}"/>
          </ac:spMkLst>
        </pc:spChg>
        <pc:graphicFrameChg chg="add mod modGraphic">
          <ac:chgData name="Kent Archer" userId="36f75c64-3c21-4819-8572-a1b2222780cd" providerId="ADAL" clId="{1643DC0D-6080-4F26-B02E-A7563A3F0CAB}" dt="2025-01-27T06:09:48.938" v="5297" actId="255"/>
          <ac:graphicFrameMkLst>
            <pc:docMk/>
            <pc:sldMk cId="193728675" sldId="310"/>
            <ac:graphicFrameMk id="4" creationId="{A1B9E24B-F004-E017-54CB-265F36F0E5D9}"/>
          </ac:graphicFrameMkLst>
        </pc:graphicFrameChg>
      </pc:sldChg>
      <pc:sldChg chg="modSp mod">
        <pc:chgData name="Kent Archer" userId="36f75c64-3c21-4819-8572-a1b2222780cd" providerId="ADAL" clId="{1643DC0D-6080-4F26-B02E-A7563A3F0CAB}" dt="2025-01-27T06:19:17.511" v="5787" actId="20577"/>
        <pc:sldMkLst>
          <pc:docMk/>
          <pc:sldMk cId="3581921476" sldId="311"/>
        </pc:sldMkLst>
        <pc:spChg chg="mod">
          <ac:chgData name="Kent Archer" userId="36f75c64-3c21-4819-8572-a1b2222780cd" providerId="ADAL" clId="{1643DC0D-6080-4F26-B02E-A7563A3F0CAB}" dt="2025-01-27T06:19:17.511" v="5787" actId="20577"/>
          <ac:spMkLst>
            <pc:docMk/>
            <pc:sldMk cId="3581921476" sldId="311"/>
            <ac:spMk id="2" creationId="{18DFB5F3-8C0A-A1F0-0C4F-B78AA71A4E2C}"/>
          </ac:spMkLst>
        </pc:spChg>
      </pc:sldChg>
      <pc:sldChg chg="modSp mod">
        <pc:chgData name="Kent Archer" userId="36f75c64-3c21-4819-8572-a1b2222780cd" providerId="ADAL" clId="{1643DC0D-6080-4F26-B02E-A7563A3F0CAB}" dt="2025-01-27T06:18:58.878" v="5751" actId="20577"/>
        <pc:sldMkLst>
          <pc:docMk/>
          <pc:sldMk cId="4115646873" sldId="312"/>
        </pc:sldMkLst>
        <pc:spChg chg="mod">
          <ac:chgData name="Kent Archer" userId="36f75c64-3c21-4819-8572-a1b2222780cd" providerId="ADAL" clId="{1643DC0D-6080-4F26-B02E-A7563A3F0CAB}" dt="2025-01-27T06:18:58.878" v="5751" actId="20577"/>
          <ac:spMkLst>
            <pc:docMk/>
            <pc:sldMk cId="4115646873" sldId="312"/>
            <ac:spMk id="2" creationId="{539A8B86-7B3E-3EE6-0847-38A91B555429}"/>
          </ac:spMkLst>
        </pc:spChg>
        <pc:spChg chg="mod">
          <ac:chgData name="Kent Archer" userId="36f75c64-3c21-4819-8572-a1b2222780cd" providerId="ADAL" clId="{1643DC0D-6080-4F26-B02E-A7563A3F0CAB}" dt="2025-01-27T06:18:35.146" v="5709" actId="20577"/>
          <ac:spMkLst>
            <pc:docMk/>
            <pc:sldMk cId="4115646873" sldId="312"/>
            <ac:spMk id="3" creationId="{4CF8128F-CF0D-2333-DBCF-6DC650C5E6F4}"/>
          </ac:spMkLst>
        </pc:spChg>
      </pc:sldChg>
      <pc:sldChg chg="del">
        <pc:chgData name="Kent Archer" userId="36f75c64-3c21-4819-8572-a1b2222780cd" providerId="ADAL" clId="{1643DC0D-6080-4F26-B02E-A7563A3F0CAB}" dt="2025-01-27T21:01:55.719" v="14859" actId="2696"/>
        <pc:sldMkLst>
          <pc:docMk/>
          <pc:sldMk cId="1088992632" sldId="313"/>
        </pc:sldMkLst>
      </pc:sldChg>
      <pc:sldChg chg="del">
        <pc:chgData name="Kent Archer" userId="36f75c64-3c21-4819-8572-a1b2222780cd" providerId="ADAL" clId="{1643DC0D-6080-4F26-B02E-A7563A3F0CAB}" dt="2025-01-24T16:01:11.848" v="1850" actId="47"/>
        <pc:sldMkLst>
          <pc:docMk/>
          <pc:sldMk cId="4201982761" sldId="356"/>
        </pc:sldMkLst>
      </pc:sldChg>
      <pc:sldChg chg="modSp new mod">
        <pc:chgData name="Kent Archer" userId="36f75c64-3c21-4819-8572-a1b2222780cd" providerId="ADAL" clId="{1643DC0D-6080-4F26-B02E-A7563A3F0CAB}" dt="2025-01-24T14:48:09.273" v="936" actId="20577"/>
        <pc:sldMkLst>
          <pc:docMk/>
          <pc:sldMk cId="3240195832" sldId="357"/>
        </pc:sldMkLst>
        <pc:spChg chg="mod">
          <ac:chgData name="Kent Archer" userId="36f75c64-3c21-4819-8572-a1b2222780cd" providerId="ADAL" clId="{1643DC0D-6080-4F26-B02E-A7563A3F0CAB}" dt="2025-01-24T14:43:30.411" v="482" actId="20577"/>
          <ac:spMkLst>
            <pc:docMk/>
            <pc:sldMk cId="3240195832" sldId="357"/>
            <ac:spMk id="2" creationId="{0824D7FB-AA25-1B2D-89E0-732130FD41BB}"/>
          </ac:spMkLst>
        </pc:spChg>
        <pc:spChg chg="mod">
          <ac:chgData name="Kent Archer" userId="36f75c64-3c21-4819-8572-a1b2222780cd" providerId="ADAL" clId="{1643DC0D-6080-4F26-B02E-A7563A3F0CAB}" dt="2025-01-24T14:48:09.273" v="936" actId="20577"/>
          <ac:spMkLst>
            <pc:docMk/>
            <pc:sldMk cId="3240195832" sldId="357"/>
            <ac:spMk id="3" creationId="{E5CD00CF-2FC5-6E1E-E5B6-73AD12B714B2}"/>
          </ac:spMkLst>
        </pc:spChg>
      </pc:sldChg>
      <pc:sldChg chg="modSp new mod">
        <pc:chgData name="Kent Archer" userId="36f75c64-3c21-4819-8572-a1b2222780cd" providerId="ADAL" clId="{1643DC0D-6080-4F26-B02E-A7563A3F0CAB}" dt="2025-01-24T16:00:13.576" v="1849" actId="207"/>
        <pc:sldMkLst>
          <pc:docMk/>
          <pc:sldMk cId="2160121139" sldId="358"/>
        </pc:sldMkLst>
        <pc:spChg chg="mod">
          <ac:chgData name="Kent Archer" userId="36f75c64-3c21-4819-8572-a1b2222780cd" providerId="ADAL" clId="{1643DC0D-6080-4F26-B02E-A7563A3F0CAB}" dt="2025-01-24T15:52:53.693" v="1551" actId="20577"/>
          <ac:spMkLst>
            <pc:docMk/>
            <pc:sldMk cId="2160121139" sldId="358"/>
            <ac:spMk id="2" creationId="{0CECCEEA-C2CF-66FA-ACE2-39888ACA599C}"/>
          </ac:spMkLst>
        </pc:spChg>
        <pc:spChg chg="mod">
          <ac:chgData name="Kent Archer" userId="36f75c64-3c21-4819-8572-a1b2222780cd" providerId="ADAL" clId="{1643DC0D-6080-4F26-B02E-A7563A3F0CAB}" dt="2025-01-24T16:00:13.576" v="1849" actId="207"/>
          <ac:spMkLst>
            <pc:docMk/>
            <pc:sldMk cId="2160121139" sldId="358"/>
            <ac:spMk id="3" creationId="{F3628F59-7314-6A27-B7DC-D271925EAEAE}"/>
          </ac:spMkLst>
        </pc:spChg>
      </pc:sldChg>
      <pc:sldChg chg="modSp new mod">
        <pc:chgData name="Kent Archer" userId="36f75c64-3c21-4819-8572-a1b2222780cd" providerId="ADAL" clId="{1643DC0D-6080-4F26-B02E-A7563A3F0CAB}" dt="2025-01-24T19:47:08.312" v="2277" actId="20577"/>
        <pc:sldMkLst>
          <pc:docMk/>
          <pc:sldMk cId="2560207301" sldId="359"/>
        </pc:sldMkLst>
        <pc:spChg chg="mod">
          <ac:chgData name="Kent Archer" userId="36f75c64-3c21-4819-8572-a1b2222780cd" providerId="ADAL" clId="{1643DC0D-6080-4F26-B02E-A7563A3F0CAB}" dt="2025-01-24T18:56:39.976" v="1994" actId="20577"/>
          <ac:spMkLst>
            <pc:docMk/>
            <pc:sldMk cId="2560207301" sldId="359"/>
            <ac:spMk id="2" creationId="{834AC7B1-E808-44B3-D107-8FD4F35C69AB}"/>
          </ac:spMkLst>
        </pc:spChg>
        <pc:spChg chg="mod">
          <ac:chgData name="Kent Archer" userId="36f75c64-3c21-4819-8572-a1b2222780cd" providerId="ADAL" clId="{1643DC0D-6080-4F26-B02E-A7563A3F0CAB}" dt="2025-01-24T19:47:08.312" v="2277" actId="20577"/>
          <ac:spMkLst>
            <pc:docMk/>
            <pc:sldMk cId="2560207301" sldId="359"/>
            <ac:spMk id="3" creationId="{31C0808F-13CB-218F-9EF3-46B21D821562}"/>
          </ac:spMkLst>
        </pc:spChg>
      </pc:sldChg>
      <pc:sldChg chg="new del">
        <pc:chgData name="Kent Archer" userId="36f75c64-3c21-4819-8572-a1b2222780cd" providerId="ADAL" clId="{1643DC0D-6080-4F26-B02E-A7563A3F0CAB}" dt="2025-01-24T16:20:28.814" v="1852" actId="680"/>
        <pc:sldMkLst>
          <pc:docMk/>
          <pc:sldMk cId="3877131792" sldId="359"/>
        </pc:sldMkLst>
      </pc:sldChg>
      <pc:sldChg chg="modSp new mod">
        <pc:chgData name="Kent Archer" userId="36f75c64-3c21-4819-8572-a1b2222780cd" providerId="ADAL" clId="{1643DC0D-6080-4F26-B02E-A7563A3F0CAB}" dt="2025-01-24T20:00:23.100" v="2598" actId="20577"/>
        <pc:sldMkLst>
          <pc:docMk/>
          <pc:sldMk cId="2568119455" sldId="360"/>
        </pc:sldMkLst>
        <pc:spChg chg="mod">
          <ac:chgData name="Kent Archer" userId="36f75c64-3c21-4819-8572-a1b2222780cd" providerId="ADAL" clId="{1643DC0D-6080-4F26-B02E-A7563A3F0CAB}" dt="2025-01-24T19:46:27.501" v="2224" actId="20577"/>
          <ac:spMkLst>
            <pc:docMk/>
            <pc:sldMk cId="2568119455" sldId="360"/>
            <ac:spMk id="2" creationId="{DB5F4BB0-1384-1CC6-9D79-ADF05FBD5198}"/>
          </ac:spMkLst>
        </pc:spChg>
        <pc:spChg chg="mod">
          <ac:chgData name="Kent Archer" userId="36f75c64-3c21-4819-8572-a1b2222780cd" providerId="ADAL" clId="{1643DC0D-6080-4F26-B02E-A7563A3F0CAB}" dt="2025-01-24T20:00:23.100" v="2598" actId="20577"/>
          <ac:spMkLst>
            <pc:docMk/>
            <pc:sldMk cId="2568119455" sldId="360"/>
            <ac:spMk id="3" creationId="{F6C1224D-AB1D-AB32-A1F7-FF9123C94BFD}"/>
          </ac:spMkLst>
        </pc:spChg>
      </pc:sldChg>
      <pc:sldChg chg="modSp new mod">
        <pc:chgData name="Kent Archer" userId="36f75c64-3c21-4819-8572-a1b2222780cd" providerId="ADAL" clId="{1643DC0D-6080-4F26-B02E-A7563A3F0CAB}" dt="2025-01-24T16:40:47.902" v="1956" actId="20577"/>
        <pc:sldMkLst>
          <pc:docMk/>
          <pc:sldMk cId="3811976597" sldId="360"/>
        </pc:sldMkLst>
        <pc:spChg chg="mod">
          <ac:chgData name="Kent Archer" userId="36f75c64-3c21-4819-8572-a1b2222780cd" providerId="ADAL" clId="{1643DC0D-6080-4F26-B02E-A7563A3F0CAB}" dt="2025-01-24T16:40:47.902" v="1956" actId="20577"/>
          <ac:spMkLst>
            <pc:docMk/>
            <pc:sldMk cId="3811976597" sldId="360"/>
            <ac:spMk id="3" creationId="{C507CF88-0031-688A-A727-18196CB78AC8}"/>
          </ac:spMkLst>
        </pc:spChg>
      </pc:sldChg>
      <pc:sldChg chg="modSp mod">
        <pc:chgData name="Kent Archer" userId="36f75c64-3c21-4819-8572-a1b2222780cd" providerId="ADAL" clId="{1643DC0D-6080-4F26-B02E-A7563A3F0CAB}" dt="2025-01-27T08:32:20.920" v="9380" actId="20577"/>
        <pc:sldMkLst>
          <pc:docMk/>
          <pc:sldMk cId="3775083063" sldId="361"/>
        </pc:sldMkLst>
        <pc:spChg chg="mod">
          <ac:chgData name="Kent Archer" userId="36f75c64-3c21-4819-8572-a1b2222780cd" providerId="ADAL" clId="{1643DC0D-6080-4F26-B02E-A7563A3F0CAB}" dt="2025-01-27T08:32:20.920" v="9380" actId="20577"/>
          <ac:spMkLst>
            <pc:docMk/>
            <pc:sldMk cId="3775083063" sldId="361"/>
            <ac:spMk id="3" creationId="{40DD6F21-39B9-C980-7CDE-97F30442E610}"/>
          </ac:spMkLst>
        </pc:spChg>
      </pc:sldChg>
      <pc:sldChg chg="modSp new mod">
        <pc:chgData name="Kent Archer" userId="36f75c64-3c21-4819-8572-a1b2222780cd" providerId="ADAL" clId="{1643DC0D-6080-4F26-B02E-A7563A3F0CAB}" dt="2025-01-24T20:10:31.197" v="3367" actId="20577"/>
        <pc:sldMkLst>
          <pc:docMk/>
          <pc:sldMk cId="911864959" sldId="362"/>
        </pc:sldMkLst>
        <pc:spChg chg="mod">
          <ac:chgData name="Kent Archer" userId="36f75c64-3c21-4819-8572-a1b2222780cd" providerId="ADAL" clId="{1643DC0D-6080-4F26-B02E-A7563A3F0CAB}" dt="2025-01-24T20:00:48.902" v="2600"/>
          <ac:spMkLst>
            <pc:docMk/>
            <pc:sldMk cId="911864959" sldId="362"/>
            <ac:spMk id="2" creationId="{EE4DFC63-FD09-596F-5687-71CCFDE8D6E2}"/>
          </ac:spMkLst>
        </pc:spChg>
        <pc:spChg chg="mod">
          <ac:chgData name="Kent Archer" userId="36f75c64-3c21-4819-8572-a1b2222780cd" providerId="ADAL" clId="{1643DC0D-6080-4F26-B02E-A7563A3F0CAB}" dt="2025-01-24T20:10:31.197" v="3367" actId="20577"/>
          <ac:spMkLst>
            <pc:docMk/>
            <pc:sldMk cId="911864959" sldId="362"/>
            <ac:spMk id="3" creationId="{401675AE-64BB-EC2D-DC32-7B698A31CD41}"/>
          </ac:spMkLst>
        </pc:spChg>
      </pc:sldChg>
      <pc:sldChg chg="modSp new mod">
        <pc:chgData name="Kent Archer" userId="36f75c64-3c21-4819-8572-a1b2222780cd" providerId="ADAL" clId="{1643DC0D-6080-4F26-B02E-A7563A3F0CAB}" dt="2025-01-24T21:02:42.594" v="3640" actId="20577"/>
        <pc:sldMkLst>
          <pc:docMk/>
          <pc:sldMk cId="255845449" sldId="363"/>
        </pc:sldMkLst>
        <pc:spChg chg="mod">
          <ac:chgData name="Kent Archer" userId="36f75c64-3c21-4819-8572-a1b2222780cd" providerId="ADAL" clId="{1643DC0D-6080-4F26-B02E-A7563A3F0CAB}" dt="2025-01-24T20:45:34.097" v="3369"/>
          <ac:spMkLst>
            <pc:docMk/>
            <pc:sldMk cId="255845449" sldId="363"/>
            <ac:spMk id="2" creationId="{FAF6BAA7-218F-6CF8-59F3-EA97C571BFEE}"/>
          </ac:spMkLst>
        </pc:spChg>
        <pc:spChg chg="mod">
          <ac:chgData name="Kent Archer" userId="36f75c64-3c21-4819-8572-a1b2222780cd" providerId="ADAL" clId="{1643DC0D-6080-4F26-B02E-A7563A3F0CAB}" dt="2025-01-24T21:02:42.594" v="3640" actId="20577"/>
          <ac:spMkLst>
            <pc:docMk/>
            <pc:sldMk cId="255845449" sldId="363"/>
            <ac:spMk id="3" creationId="{AC519CBE-EF43-953E-2BED-E48C0A7698C5}"/>
          </ac:spMkLst>
        </pc:spChg>
      </pc:sldChg>
      <pc:sldChg chg="modSp new mod ord">
        <pc:chgData name="Kent Archer" userId="36f75c64-3c21-4819-8572-a1b2222780cd" providerId="ADAL" clId="{1643DC0D-6080-4F26-B02E-A7563A3F0CAB}" dt="2025-01-24T21:31:37.329" v="3905" actId="20577"/>
        <pc:sldMkLst>
          <pc:docMk/>
          <pc:sldMk cId="1508500585" sldId="364"/>
        </pc:sldMkLst>
        <pc:spChg chg="mod">
          <ac:chgData name="Kent Archer" userId="36f75c64-3c21-4819-8572-a1b2222780cd" providerId="ADAL" clId="{1643DC0D-6080-4F26-B02E-A7563A3F0CAB}" dt="2025-01-24T21:18:10.181" v="3644"/>
          <ac:spMkLst>
            <pc:docMk/>
            <pc:sldMk cId="1508500585" sldId="364"/>
            <ac:spMk id="2" creationId="{7E5ECB3F-8A40-76AE-11CC-EEC00AFC66E9}"/>
          </ac:spMkLst>
        </pc:spChg>
        <pc:spChg chg="mod">
          <ac:chgData name="Kent Archer" userId="36f75c64-3c21-4819-8572-a1b2222780cd" providerId="ADAL" clId="{1643DC0D-6080-4F26-B02E-A7563A3F0CAB}" dt="2025-01-24T21:31:37.329" v="3905" actId="20577"/>
          <ac:spMkLst>
            <pc:docMk/>
            <pc:sldMk cId="1508500585" sldId="364"/>
            <ac:spMk id="3" creationId="{81F43D4F-2B75-B3A6-93D3-3D68EA9EE769}"/>
          </ac:spMkLst>
        </pc:spChg>
      </pc:sldChg>
      <pc:sldChg chg="modSp new mod">
        <pc:chgData name="Kent Archer" userId="36f75c64-3c21-4819-8572-a1b2222780cd" providerId="ADAL" clId="{1643DC0D-6080-4F26-B02E-A7563A3F0CAB}" dt="2025-01-24T22:31:11.935" v="4129" actId="20577"/>
        <pc:sldMkLst>
          <pc:docMk/>
          <pc:sldMk cId="4000233611" sldId="365"/>
        </pc:sldMkLst>
        <pc:spChg chg="mod">
          <ac:chgData name="Kent Archer" userId="36f75c64-3c21-4819-8572-a1b2222780cd" providerId="ADAL" clId="{1643DC0D-6080-4F26-B02E-A7563A3F0CAB}" dt="2025-01-24T22:13:49.660" v="3946" actId="20577"/>
          <ac:spMkLst>
            <pc:docMk/>
            <pc:sldMk cId="4000233611" sldId="365"/>
            <ac:spMk id="2" creationId="{5E54764E-9D59-3A73-3320-A998D54DCF2A}"/>
          </ac:spMkLst>
        </pc:spChg>
        <pc:spChg chg="mod">
          <ac:chgData name="Kent Archer" userId="36f75c64-3c21-4819-8572-a1b2222780cd" providerId="ADAL" clId="{1643DC0D-6080-4F26-B02E-A7563A3F0CAB}" dt="2025-01-24T22:31:11.935" v="4129" actId="20577"/>
          <ac:spMkLst>
            <pc:docMk/>
            <pc:sldMk cId="4000233611" sldId="365"/>
            <ac:spMk id="3" creationId="{2B5849F8-96E5-AB63-3CD3-1DE932C34E7E}"/>
          </ac:spMkLst>
        </pc:spChg>
      </pc:sldChg>
      <pc:sldChg chg="modSp new mod">
        <pc:chgData name="Kent Archer" userId="36f75c64-3c21-4819-8572-a1b2222780cd" providerId="ADAL" clId="{1643DC0D-6080-4F26-B02E-A7563A3F0CAB}" dt="2025-01-24T23:11:13.255" v="4746" actId="255"/>
        <pc:sldMkLst>
          <pc:docMk/>
          <pc:sldMk cId="2269518976" sldId="366"/>
        </pc:sldMkLst>
        <pc:spChg chg="mod">
          <ac:chgData name="Kent Archer" userId="36f75c64-3c21-4819-8572-a1b2222780cd" providerId="ADAL" clId="{1643DC0D-6080-4F26-B02E-A7563A3F0CAB}" dt="2025-01-24T22:38:34.861" v="4146" actId="20577"/>
          <ac:spMkLst>
            <pc:docMk/>
            <pc:sldMk cId="2269518976" sldId="366"/>
            <ac:spMk id="2" creationId="{21B347E0-A943-655E-4895-B71384F7D22D}"/>
          </ac:spMkLst>
        </pc:spChg>
        <pc:spChg chg="mod">
          <ac:chgData name="Kent Archer" userId="36f75c64-3c21-4819-8572-a1b2222780cd" providerId="ADAL" clId="{1643DC0D-6080-4F26-B02E-A7563A3F0CAB}" dt="2025-01-24T23:11:13.255" v="4746" actId="255"/>
          <ac:spMkLst>
            <pc:docMk/>
            <pc:sldMk cId="2269518976" sldId="366"/>
            <ac:spMk id="3" creationId="{D0FFDC17-DB67-0F56-F66E-BE3DBDA7EA66}"/>
          </ac:spMkLst>
        </pc:spChg>
      </pc:sldChg>
      <pc:sldChg chg="modSp new mod">
        <pc:chgData name="Kent Archer" userId="36f75c64-3c21-4819-8572-a1b2222780cd" providerId="ADAL" clId="{1643DC0D-6080-4F26-B02E-A7563A3F0CAB}" dt="2025-01-24T23:10:20.699" v="4743" actId="20577"/>
        <pc:sldMkLst>
          <pc:docMk/>
          <pc:sldMk cId="1643668313" sldId="367"/>
        </pc:sldMkLst>
        <pc:spChg chg="mod">
          <ac:chgData name="Kent Archer" userId="36f75c64-3c21-4819-8572-a1b2222780cd" providerId="ADAL" clId="{1643DC0D-6080-4F26-B02E-A7563A3F0CAB}" dt="2025-01-24T22:47:45.970" v="4263" actId="20577"/>
          <ac:spMkLst>
            <pc:docMk/>
            <pc:sldMk cId="1643668313" sldId="367"/>
            <ac:spMk id="2" creationId="{462AA1F6-4C78-5C50-4E36-FE82681AC461}"/>
          </ac:spMkLst>
        </pc:spChg>
        <pc:spChg chg="mod">
          <ac:chgData name="Kent Archer" userId="36f75c64-3c21-4819-8572-a1b2222780cd" providerId="ADAL" clId="{1643DC0D-6080-4F26-B02E-A7563A3F0CAB}" dt="2025-01-24T23:10:20.699" v="4743" actId="20577"/>
          <ac:spMkLst>
            <pc:docMk/>
            <pc:sldMk cId="1643668313" sldId="367"/>
            <ac:spMk id="3" creationId="{33CF5DBC-3A92-BA2D-5CFB-70D1066083D8}"/>
          </ac:spMkLst>
        </pc:spChg>
      </pc:sldChg>
      <pc:sldChg chg="modSp new mod">
        <pc:chgData name="Kent Archer" userId="36f75c64-3c21-4819-8572-a1b2222780cd" providerId="ADAL" clId="{1643DC0D-6080-4F26-B02E-A7563A3F0CAB}" dt="2025-01-27T06:23:23.164" v="5988" actId="20577"/>
        <pc:sldMkLst>
          <pc:docMk/>
          <pc:sldMk cId="1695044776" sldId="370"/>
        </pc:sldMkLst>
        <pc:spChg chg="mod">
          <ac:chgData name="Kent Archer" userId="36f75c64-3c21-4819-8572-a1b2222780cd" providerId="ADAL" clId="{1643DC0D-6080-4F26-B02E-A7563A3F0CAB}" dt="2025-01-27T06:19:56.910" v="5863" actId="20577"/>
          <ac:spMkLst>
            <pc:docMk/>
            <pc:sldMk cId="1695044776" sldId="370"/>
            <ac:spMk id="2" creationId="{6C05181D-A877-B00F-E383-6DC47935B6B0}"/>
          </ac:spMkLst>
        </pc:spChg>
        <pc:spChg chg="mod">
          <ac:chgData name="Kent Archer" userId="36f75c64-3c21-4819-8572-a1b2222780cd" providerId="ADAL" clId="{1643DC0D-6080-4F26-B02E-A7563A3F0CAB}" dt="2025-01-27T06:23:23.164" v="5988" actId="20577"/>
          <ac:spMkLst>
            <pc:docMk/>
            <pc:sldMk cId="1695044776" sldId="370"/>
            <ac:spMk id="3" creationId="{BB066B4F-3A78-011E-DA62-3271B31E3070}"/>
          </ac:spMkLst>
        </pc:spChg>
      </pc:sldChg>
      <pc:sldChg chg="modSp new mod ord">
        <pc:chgData name="Kent Archer" userId="36f75c64-3c21-4819-8572-a1b2222780cd" providerId="ADAL" clId="{1643DC0D-6080-4F26-B02E-A7563A3F0CAB}" dt="2025-01-27T06:28:06.603" v="6184" actId="20577"/>
        <pc:sldMkLst>
          <pc:docMk/>
          <pc:sldMk cId="175462229" sldId="371"/>
        </pc:sldMkLst>
        <pc:spChg chg="mod">
          <ac:chgData name="Kent Archer" userId="36f75c64-3c21-4819-8572-a1b2222780cd" providerId="ADAL" clId="{1643DC0D-6080-4F26-B02E-A7563A3F0CAB}" dt="2025-01-27T06:24:57.718" v="6035" actId="20577"/>
          <ac:spMkLst>
            <pc:docMk/>
            <pc:sldMk cId="175462229" sldId="371"/>
            <ac:spMk id="2" creationId="{47D004CB-95A4-31B9-41BA-CEEC2D2521A6}"/>
          </ac:spMkLst>
        </pc:spChg>
        <pc:spChg chg="mod">
          <ac:chgData name="Kent Archer" userId="36f75c64-3c21-4819-8572-a1b2222780cd" providerId="ADAL" clId="{1643DC0D-6080-4F26-B02E-A7563A3F0CAB}" dt="2025-01-27T06:28:06.603" v="6184" actId="20577"/>
          <ac:spMkLst>
            <pc:docMk/>
            <pc:sldMk cId="175462229" sldId="371"/>
            <ac:spMk id="3" creationId="{7731EF4F-E871-B21F-6449-8D2990603B25}"/>
          </ac:spMkLst>
        </pc:spChg>
      </pc:sldChg>
      <pc:sldChg chg="modSp new mod">
        <pc:chgData name="Kent Archer" userId="36f75c64-3c21-4819-8572-a1b2222780cd" providerId="ADAL" clId="{1643DC0D-6080-4F26-B02E-A7563A3F0CAB}" dt="2025-01-27T06:32:54.303" v="6507"/>
        <pc:sldMkLst>
          <pc:docMk/>
          <pc:sldMk cId="479106695" sldId="372"/>
        </pc:sldMkLst>
        <pc:spChg chg="mod">
          <ac:chgData name="Kent Archer" userId="36f75c64-3c21-4819-8572-a1b2222780cd" providerId="ADAL" clId="{1643DC0D-6080-4F26-B02E-A7563A3F0CAB}" dt="2025-01-27T06:28:47.591" v="6209" actId="20577"/>
          <ac:spMkLst>
            <pc:docMk/>
            <pc:sldMk cId="479106695" sldId="372"/>
            <ac:spMk id="2" creationId="{7AFC3C4D-948F-5215-81E4-2398E5EDD5B4}"/>
          </ac:spMkLst>
        </pc:spChg>
        <pc:spChg chg="mod">
          <ac:chgData name="Kent Archer" userId="36f75c64-3c21-4819-8572-a1b2222780cd" providerId="ADAL" clId="{1643DC0D-6080-4F26-B02E-A7563A3F0CAB}" dt="2025-01-27T06:32:54.303" v="6507"/>
          <ac:spMkLst>
            <pc:docMk/>
            <pc:sldMk cId="479106695" sldId="372"/>
            <ac:spMk id="3" creationId="{28C5BFD9-084C-15E6-9779-D2EA024A1E33}"/>
          </ac:spMkLst>
        </pc:spChg>
      </pc:sldChg>
      <pc:sldChg chg="modSp new del mod">
        <pc:chgData name="Kent Archer" userId="36f75c64-3c21-4819-8572-a1b2222780cd" providerId="ADAL" clId="{1643DC0D-6080-4F26-B02E-A7563A3F0CAB}" dt="2025-01-27T06:33:16.416" v="6509" actId="47"/>
        <pc:sldMkLst>
          <pc:docMk/>
          <pc:sldMk cId="1484464145" sldId="373"/>
        </pc:sldMkLst>
        <pc:spChg chg="mod">
          <ac:chgData name="Kent Archer" userId="36f75c64-3c21-4819-8572-a1b2222780cd" providerId="ADAL" clId="{1643DC0D-6080-4F26-B02E-A7563A3F0CAB}" dt="2025-01-27T06:31:40.270" v="6504" actId="20577"/>
          <ac:spMkLst>
            <pc:docMk/>
            <pc:sldMk cId="1484464145" sldId="373"/>
            <ac:spMk id="2" creationId="{3AC4077A-D655-FF0F-B3B9-2DD3A6B1BD23}"/>
          </ac:spMkLst>
        </pc:spChg>
      </pc:sldChg>
      <pc:sldChg chg="modSp new mod">
        <pc:chgData name="Kent Archer" userId="36f75c64-3c21-4819-8572-a1b2222780cd" providerId="ADAL" clId="{1643DC0D-6080-4F26-B02E-A7563A3F0CAB}" dt="2025-01-31T20:02:24.506" v="15430" actId="20577"/>
        <pc:sldMkLst>
          <pc:docMk/>
          <pc:sldMk cId="2846980257" sldId="373"/>
        </pc:sldMkLst>
        <pc:spChg chg="mod">
          <ac:chgData name="Kent Archer" userId="36f75c64-3c21-4819-8572-a1b2222780cd" providerId="ADAL" clId="{1643DC0D-6080-4F26-B02E-A7563A3F0CAB}" dt="2025-01-27T06:43:21.501" v="7031" actId="20577"/>
          <ac:spMkLst>
            <pc:docMk/>
            <pc:sldMk cId="2846980257" sldId="373"/>
            <ac:spMk id="2" creationId="{F352A459-E2D1-5A7A-752A-D37E846F3652}"/>
          </ac:spMkLst>
        </pc:spChg>
        <pc:spChg chg="mod">
          <ac:chgData name="Kent Archer" userId="36f75c64-3c21-4819-8572-a1b2222780cd" providerId="ADAL" clId="{1643DC0D-6080-4F26-B02E-A7563A3F0CAB}" dt="2025-01-31T20:02:24.506" v="15430" actId="20577"/>
          <ac:spMkLst>
            <pc:docMk/>
            <pc:sldMk cId="2846980257" sldId="373"/>
            <ac:spMk id="3" creationId="{5AA9F541-A9F5-BD89-05E3-6E0A911666F4}"/>
          </ac:spMkLst>
        </pc:spChg>
      </pc:sldChg>
      <pc:sldChg chg="modSp new mod">
        <pc:chgData name="Kent Archer" userId="36f75c64-3c21-4819-8572-a1b2222780cd" providerId="ADAL" clId="{1643DC0D-6080-4F26-B02E-A7563A3F0CAB}" dt="2025-01-27T06:55:55.536" v="8276" actId="20577"/>
        <pc:sldMkLst>
          <pc:docMk/>
          <pc:sldMk cId="911481428" sldId="374"/>
        </pc:sldMkLst>
        <pc:spChg chg="mod">
          <ac:chgData name="Kent Archer" userId="36f75c64-3c21-4819-8572-a1b2222780cd" providerId="ADAL" clId="{1643DC0D-6080-4F26-B02E-A7563A3F0CAB}" dt="2025-01-27T06:48:31.061" v="7565" actId="20577"/>
          <ac:spMkLst>
            <pc:docMk/>
            <pc:sldMk cId="911481428" sldId="374"/>
            <ac:spMk id="2" creationId="{6E7E456F-C757-27C9-1364-DE4ED77D8272}"/>
          </ac:spMkLst>
        </pc:spChg>
        <pc:spChg chg="mod">
          <ac:chgData name="Kent Archer" userId="36f75c64-3c21-4819-8572-a1b2222780cd" providerId="ADAL" clId="{1643DC0D-6080-4F26-B02E-A7563A3F0CAB}" dt="2025-01-27T06:55:55.536" v="8276" actId="20577"/>
          <ac:spMkLst>
            <pc:docMk/>
            <pc:sldMk cId="911481428" sldId="374"/>
            <ac:spMk id="3" creationId="{68F6813B-1FA4-EF9E-8D24-1D0D685C08A3}"/>
          </ac:spMkLst>
        </pc:spChg>
      </pc:sldChg>
      <pc:sldChg chg="modSp new mod">
        <pc:chgData name="Kent Archer" userId="36f75c64-3c21-4819-8572-a1b2222780cd" providerId="ADAL" clId="{1643DC0D-6080-4F26-B02E-A7563A3F0CAB}" dt="2025-01-27T06:55:50.101" v="8275" actId="20577"/>
        <pc:sldMkLst>
          <pc:docMk/>
          <pc:sldMk cId="4053378993" sldId="375"/>
        </pc:sldMkLst>
        <pc:spChg chg="mod">
          <ac:chgData name="Kent Archer" userId="36f75c64-3c21-4819-8572-a1b2222780cd" providerId="ADAL" clId="{1643DC0D-6080-4F26-B02E-A7563A3F0CAB}" dt="2025-01-27T06:52:35.968" v="8044" actId="20577"/>
          <ac:spMkLst>
            <pc:docMk/>
            <pc:sldMk cId="4053378993" sldId="375"/>
            <ac:spMk id="2" creationId="{22540936-71C8-9734-950F-04A3745B1BDE}"/>
          </ac:spMkLst>
        </pc:spChg>
        <pc:spChg chg="mod">
          <ac:chgData name="Kent Archer" userId="36f75c64-3c21-4819-8572-a1b2222780cd" providerId="ADAL" clId="{1643DC0D-6080-4F26-B02E-A7563A3F0CAB}" dt="2025-01-27T06:55:50.101" v="8275" actId="20577"/>
          <ac:spMkLst>
            <pc:docMk/>
            <pc:sldMk cId="4053378993" sldId="375"/>
            <ac:spMk id="3" creationId="{6270B2DC-F08A-880E-30B8-5B4F2FF91A95}"/>
          </ac:spMkLst>
        </pc:spChg>
      </pc:sldChg>
      <pc:sldChg chg="modSp new mod">
        <pc:chgData name="Kent Archer" userId="36f75c64-3c21-4819-8572-a1b2222780cd" providerId="ADAL" clId="{1643DC0D-6080-4F26-B02E-A7563A3F0CAB}" dt="2025-01-27T07:04:02.207" v="8657"/>
        <pc:sldMkLst>
          <pc:docMk/>
          <pc:sldMk cId="4265693853" sldId="376"/>
        </pc:sldMkLst>
        <pc:spChg chg="mod">
          <ac:chgData name="Kent Archer" userId="36f75c64-3c21-4819-8572-a1b2222780cd" providerId="ADAL" clId="{1643DC0D-6080-4F26-B02E-A7563A3F0CAB}" dt="2025-01-27T06:57:56.650" v="8315" actId="20577"/>
          <ac:spMkLst>
            <pc:docMk/>
            <pc:sldMk cId="4265693853" sldId="376"/>
            <ac:spMk id="2" creationId="{5785C375-C166-90DD-C8C4-7747585B7D72}"/>
          </ac:spMkLst>
        </pc:spChg>
        <pc:spChg chg="mod">
          <ac:chgData name="Kent Archer" userId="36f75c64-3c21-4819-8572-a1b2222780cd" providerId="ADAL" clId="{1643DC0D-6080-4F26-B02E-A7563A3F0CAB}" dt="2025-01-27T07:04:02.207" v="8657"/>
          <ac:spMkLst>
            <pc:docMk/>
            <pc:sldMk cId="4265693853" sldId="376"/>
            <ac:spMk id="3" creationId="{56423216-D9E9-94E8-2C78-9D7BC9815748}"/>
          </ac:spMkLst>
        </pc:spChg>
      </pc:sldChg>
      <pc:sldChg chg="modSp new mod">
        <pc:chgData name="Kent Archer" userId="36f75c64-3c21-4819-8572-a1b2222780cd" providerId="ADAL" clId="{1643DC0D-6080-4F26-B02E-A7563A3F0CAB}" dt="2025-01-27T08:23:27.320" v="8913" actId="20577"/>
        <pc:sldMkLst>
          <pc:docMk/>
          <pc:sldMk cId="923397372" sldId="377"/>
        </pc:sldMkLst>
        <pc:spChg chg="mod">
          <ac:chgData name="Kent Archer" userId="36f75c64-3c21-4819-8572-a1b2222780cd" providerId="ADAL" clId="{1643DC0D-6080-4F26-B02E-A7563A3F0CAB}" dt="2025-01-27T08:15:42.830" v="8678" actId="20577"/>
          <ac:spMkLst>
            <pc:docMk/>
            <pc:sldMk cId="923397372" sldId="377"/>
            <ac:spMk id="2" creationId="{4152E235-FEB9-1A6A-005F-B7CABDAFD815}"/>
          </ac:spMkLst>
        </pc:spChg>
        <pc:spChg chg="mod">
          <ac:chgData name="Kent Archer" userId="36f75c64-3c21-4819-8572-a1b2222780cd" providerId="ADAL" clId="{1643DC0D-6080-4F26-B02E-A7563A3F0CAB}" dt="2025-01-27T08:23:27.320" v="8913" actId="20577"/>
          <ac:spMkLst>
            <pc:docMk/>
            <pc:sldMk cId="923397372" sldId="377"/>
            <ac:spMk id="3" creationId="{64FF8273-95B5-F1E4-8320-6A7229C37502}"/>
          </ac:spMkLst>
        </pc:spChg>
      </pc:sldChg>
      <pc:sldChg chg="modSp new mod">
        <pc:chgData name="Kent Archer" userId="36f75c64-3c21-4819-8572-a1b2222780cd" providerId="ADAL" clId="{1643DC0D-6080-4F26-B02E-A7563A3F0CAB}" dt="2025-01-27T08:26:07.497" v="9052" actId="20577"/>
        <pc:sldMkLst>
          <pc:docMk/>
          <pc:sldMk cId="2223031099" sldId="378"/>
        </pc:sldMkLst>
        <pc:spChg chg="mod">
          <ac:chgData name="Kent Archer" userId="36f75c64-3c21-4819-8572-a1b2222780cd" providerId="ADAL" clId="{1643DC0D-6080-4F26-B02E-A7563A3F0CAB}" dt="2025-01-27T08:23:45.881" v="8937" actId="20577"/>
          <ac:spMkLst>
            <pc:docMk/>
            <pc:sldMk cId="2223031099" sldId="378"/>
            <ac:spMk id="2" creationId="{048CE841-8039-1333-9E70-C1DB4CE70FCD}"/>
          </ac:spMkLst>
        </pc:spChg>
        <pc:spChg chg="mod">
          <ac:chgData name="Kent Archer" userId="36f75c64-3c21-4819-8572-a1b2222780cd" providerId="ADAL" clId="{1643DC0D-6080-4F26-B02E-A7563A3F0CAB}" dt="2025-01-27T08:26:07.497" v="9052" actId="20577"/>
          <ac:spMkLst>
            <pc:docMk/>
            <pc:sldMk cId="2223031099" sldId="378"/>
            <ac:spMk id="3" creationId="{C1C9FCF1-F2DB-6B3A-5677-16F519603958}"/>
          </ac:spMkLst>
        </pc:spChg>
      </pc:sldChg>
      <pc:sldChg chg="modSp new mod">
        <pc:chgData name="Kent Archer" userId="36f75c64-3c21-4819-8572-a1b2222780cd" providerId="ADAL" clId="{1643DC0D-6080-4F26-B02E-A7563A3F0CAB}" dt="2025-01-27T08:28:46.058" v="9305"/>
        <pc:sldMkLst>
          <pc:docMk/>
          <pc:sldMk cId="2932906689" sldId="379"/>
        </pc:sldMkLst>
        <pc:spChg chg="mod">
          <ac:chgData name="Kent Archer" userId="36f75c64-3c21-4819-8572-a1b2222780cd" providerId="ADAL" clId="{1643DC0D-6080-4F26-B02E-A7563A3F0CAB}" dt="2025-01-27T08:26:37.673" v="9080" actId="20577"/>
          <ac:spMkLst>
            <pc:docMk/>
            <pc:sldMk cId="2932906689" sldId="379"/>
            <ac:spMk id="2" creationId="{760D1541-0329-49BB-CBB9-F89DBD136A32}"/>
          </ac:spMkLst>
        </pc:spChg>
        <pc:spChg chg="mod">
          <ac:chgData name="Kent Archer" userId="36f75c64-3c21-4819-8572-a1b2222780cd" providerId="ADAL" clId="{1643DC0D-6080-4F26-B02E-A7563A3F0CAB}" dt="2025-01-27T08:28:46.058" v="9305"/>
          <ac:spMkLst>
            <pc:docMk/>
            <pc:sldMk cId="2932906689" sldId="379"/>
            <ac:spMk id="3" creationId="{C359F86E-80A0-800D-5761-81209564F419}"/>
          </ac:spMkLst>
        </pc:spChg>
      </pc:sldChg>
      <pc:sldChg chg="modSp new mod">
        <pc:chgData name="Kent Archer" userId="36f75c64-3c21-4819-8572-a1b2222780cd" providerId="ADAL" clId="{1643DC0D-6080-4F26-B02E-A7563A3F0CAB}" dt="2025-01-27T21:39:25.415" v="14922" actId="20577"/>
        <pc:sldMkLst>
          <pc:docMk/>
          <pc:sldMk cId="1521896235" sldId="380"/>
        </pc:sldMkLst>
        <pc:spChg chg="mod">
          <ac:chgData name="Kent Archer" userId="36f75c64-3c21-4819-8572-a1b2222780cd" providerId="ADAL" clId="{1643DC0D-6080-4F26-B02E-A7563A3F0CAB}" dt="2025-01-27T08:36:54.630" v="9661" actId="20577"/>
          <ac:spMkLst>
            <pc:docMk/>
            <pc:sldMk cId="1521896235" sldId="380"/>
            <ac:spMk id="2" creationId="{F998ED20-CE1F-1466-9430-ABF262320ACF}"/>
          </ac:spMkLst>
        </pc:spChg>
        <pc:spChg chg="mod">
          <ac:chgData name="Kent Archer" userId="36f75c64-3c21-4819-8572-a1b2222780cd" providerId="ADAL" clId="{1643DC0D-6080-4F26-B02E-A7563A3F0CAB}" dt="2025-01-27T21:39:25.415" v="14922" actId="20577"/>
          <ac:spMkLst>
            <pc:docMk/>
            <pc:sldMk cId="1521896235" sldId="380"/>
            <ac:spMk id="3" creationId="{3673AFE9-706C-202E-372D-5466A632FC99}"/>
          </ac:spMkLst>
        </pc:spChg>
      </pc:sldChg>
      <pc:sldChg chg="modSp new mod">
        <pc:chgData name="Kent Archer" userId="36f75c64-3c21-4819-8572-a1b2222780cd" providerId="ADAL" clId="{1643DC0D-6080-4F26-B02E-A7563A3F0CAB}" dt="2025-01-27T16:14:48.802" v="10240" actId="20577"/>
        <pc:sldMkLst>
          <pc:docMk/>
          <pc:sldMk cId="387667467" sldId="381"/>
        </pc:sldMkLst>
        <pc:spChg chg="mod">
          <ac:chgData name="Kent Archer" userId="36f75c64-3c21-4819-8572-a1b2222780cd" providerId="ADAL" clId="{1643DC0D-6080-4F26-B02E-A7563A3F0CAB}" dt="2025-01-27T16:13:06.624" v="10221" actId="20577"/>
          <ac:spMkLst>
            <pc:docMk/>
            <pc:sldMk cId="387667467" sldId="381"/>
            <ac:spMk id="2" creationId="{97ED4855-B7A5-0C76-A893-CCCFD611CD32}"/>
          </ac:spMkLst>
        </pc:spChg>
        <pc:spChg chg="mod">
          <ac:chgData name="Kent Archer" userId="36f75c64-3c21-4819-8572-a1b2222780cd" providerId="ADAL" clId="{1643DC0D-6080-4F26-B02E-A7563A3F0CAB}" dt="2025-01-27T16:14:48.802" v="10240" actId="20577"/>
          <ac:spMkLst>
            <pc:docMk/>
            <pc:sldMk cId="387667467" sldId="381"/>
            <ac:spMk id="3" creationId="{FCA0066E-FAA8-31ED-3CF4-2D64193DAB40}"/>
          </ac:spMkLst>
        </pc:spChg>
      </pc:sldChg>
      <pc:sldChg chg="modSp new mod">
        <pc:chgData name="Kent Archer" userId="36f75c64-3c21-4819-8572-a1b2222780cd" providerId="ADAL" clId="{1643DC0D-6080-4F26-B02E-A7563A3F0CAB}" dt="2025-01-27T16:14:05.259" v="10229" actId="15"/>
        <pc:sldMkLst>
          <pc:docMk/>
          <pc:sldMk cId="3815275047" sldId="382"/>
        </pc:sldMkLst>
        <pc:spChg chg="mod">
          <ac:chgData name="Kent Archer" userId="36f75c64-3c21-4819-8572-a1b2222780cd" providerId="ADAL" clId="{1643DC0D-6080-4F26-B02E-A7563A3F0CAB}" dt="2025-01-27T16:13:52.821" v="10226"/>
          <ac:spMkLst>
            <pc:docMk/>
            <pc:sldMk cId="3815275047" sldId="382"/>
            <ac:spMk id="2" creationId="{15926412-6050-210D-007F-4B252BDAC6E5}"/>
          </ac:spMkLst>
        </pc:spChg>
        <pc:spChg chg="mod">
          <ac:chgData name="Kent Archer" userId="36f75c64-3c21-4819-8572-a1b2222780cd" providerId="ADAL" clId="{1643DC0D-6080-4F26-B02E-A7563A3F0CAB}" dt="2025-01-27T16:14:05.259" v="10229" actId="15"/>
          <ac:spMkLst>
            <pc:docMk/>
            <pc:sldMk cId="3815275047" sldId="382"/>
            <ac:spMk id="3" creationId="{34F77E8F-4F9D-D455-7987-96D736553B28}"/>
          </ac:spMkLst>
        </pc:spChg>
      </pc:sldChg>
      <pc:sldChg chg="addSp delSp modSp new mod">
        <pc:chgData name="Kent Archer" userId="36f75c64-3c21-4819-8572-a1b2222780cd" providerId="ADAL" clId="{1643DC0D-6080-4F26-B02E-A7563A3F0CAB}" dt="2025-01-27T16:16:37.339" v="10298" actId="1076"/>
        <pc:sldMkLst>
          <pc:docMk/>
          <pc:sldMk cId="3012341269" sldId="383"/>
        </pc:sldMkLst>
        <pc:spChg chg="mod">
          <ac:chgData name="Kent Archer" userId="36f75c64-3c21-4819-8572-a1b2222780cd" providerId="ADAL" clId="{1643DC0D-6080-4F26-B02E-A7563A3F0CAB}" dt="2025-01-27T16:16:05.455" v="10290" actId="20577"/>
          <ac:spMkLst>
            <pc:docMk/>
            <pc:sldMk cId="3012341269" sldId="383"/>
            <ac:spMk id="2" creationId="{B72B3048-1857-1E2B-A2BD-FD872240A9B5}"/>
          </ac:spMkLst>
        </pc:spChg>
        <pc:spChg chg="mod">
          <ac:chgData name="Kent Archer" userId="36f75c64-3c21-4819-8572-a1b2222780cd" providerId="ADAL" clId="{1643DC0D-6080-4F26-B02E-A7563A3F0CAB}" dt="2025-01-27T16:16:25.535" v="10295" actId="14100"/>
          <ac:spMkLst>
            <pc:docMk/>
            <pc:sldMk cId="3012341269" sldId="383"/>
            <ac:spMk id="3" creationId="{8DFBA0CB-5B44-C519-2CAA-9734A40465A2}"/>
          </ac:spMkLst>
        </pc:spChg>
        <pc:spChg chg="add del mod">
          <ac:chgData name="Kent Archer" userId="36f75c64-3c21-4819-8572-a1b2222780cd" providerId="ADAL" clId="{1643DC0D-6080-4F26-B02E-A7563A3F0CAB}" dt="2025-01-27T16:16:31.696" v="10297" actId="478"/>
          <ac:spMkLst>
            <pc:docMk/>
            <pc:sldMk cId="3012341269" sldId="383"/>
            <ac:spMk id="4" creationId="{2280C65A-F80D-EF0E-C556-3AA9B30B3BD9}"/>
          </ac:spMkLst>
        </pc:spChg>
        <pc:picChg chg="add mod">
          <ac:chgData name="Kent Archer" userId="36f75c64-3c21-4819-8572-a1b2222780cd" providerId="ADAL" clId="{1643DC0D-6080-4F26-B02E-A7563A3F0CAB}" dt="2025-01-27T16:16:37.339" v="10298" actId="1076"/>
          <ac:picMkLst>
            <pc:docMk/>
            <pc:sldMk cId="3012341269" sldId="383"/>
            <ac:picMk id="5" creationId="{00AFF365-96A6-4CD1-863C-DCAE36A0A80C}"/>
          </ac:picMkLst>
        </pc:picChg>
      </pc:sldChg>
      <pc:sldChg chg="modSp add mod">
        <pc:chgData name="Kent Archer" userId="36f75c64-3c21-4819-8572-a1b2222780cd" providerId="ADAL" clId="{1643DC0D-6080-4F26-B02E-A7563A3F0CAB}" dt="2025-01-27T16:22:00.623" v="10318" actId="12"/>
        <pc:sldMkLst>
          <pc:docMk/>
          <pc:sldMk cId="3252504227" sldId="384"/>
        </pc:sldMkLst>
        <pc:spChg chg="mod">
          <ac:chgData name="Kent Archer" userId="36f75c64-3c21-4819-8572-a1b2222780cd" providerId="ADAL" clId="{1643DC0D-6080-4F26-B02E-A7563A3F0CAB}" dt="2025-01-27T16:22:00.623" v="10318" actId="12"/>
          <ac:spMkLst>
            <pc:docMk/>
            <pc:sldMk cId="3252504227" sldId="384"/>
            <ac:spMk id="3" creationId="{00000000-0000-0000-0000-000000000000}"/>
          </ac:spMkLst>
        </pc:spChg>
      </pc:sldChg>
      <pc:sldChg chg="modSp add mod">
        <pc:chgData name="Kent Archer" userId="36f75c64-3c21-4819-8572-a1b2222780cd" providerId="ADAL" clId="{1643DC0D-6080-4F26-B02E-A7563A3F0CAB}" dt="2025-01-31T20:04:07.762" v="15433" actId="20577"/>
        <pc:sldMkLst>
          <pc:docMk/>
          <pc:sldMk cId="3518618549" sldId="385"/>
        </pc:sldMkLst>
        <pc:spChg chg="mod">
          <ac:chgData name="Kent Archer" userId="36f75c64-3c21-4819-8572-a1b2222780cd" providerId="ADAL" clId="{1643DC0D-6080-4F26-B02E-A7563A3F0CAB}" dt="2025-01-31T20:04:07.762" v="15433" actId="20577"/>
          <ac:spMkLst>
            <pc:docMk/>
            <pc:sldMk cId="3518618549" sldId="385"/>
            <ac:spMk id="3" creationId="{00000000-0000-0000-0000-000000000000}"/>
          </ac:spMkLst>
        </pc:spChg>
      </pc:sldChg>
      <pc:sldChg chg="modSp add mod">
        <pc:chgData name="Kent Archer" userId="36f75c64-3c21-4819-8572-a1b2222780cd" providerId="ADAL" clId="{1643DC0D-6080-4F26-B02E-A7563A3F0CAB}" dt="2025-01-27T16:23:01.308" v="10329" actId="14100"/>
        <pc:sldMkLst>
          <pc:docMk/>
          <pc:sldMk cId="1845168586" sldId="386"/>
        </pc:sldMkLst>
        <pc:spChg chg="mod">
          <ac:chgData name="Kent Archer" userId="36f75c64-3c21-4819-8572-a1b2222780cd" providerId="ADAL" clId="{1643DC0D-6080-4F26-B02E-A7563A3F0CAB}" dt="2025-01-27T16:23:01.308" v="10329" actId="14100"/>
          <ac:spMkLst>
            <pc:docMk/>
            <pc:sldMk cId="1845168586" sldId="386"/>
            <ac:spMk id="3" creationId="{674199BA-DB88-4140-B70E-E1650155689F}"/>
          </ac:spMkLst>
        </pc:spChg>
      </pc:sldChg>
      <pc:sldChg chg="modSp add mod">
        <pc:chgData name="Kent Archer" userId="36f75c64-3c21-4819-8572-a1b2222780cd" providerId="ADAL" clId="{1643DC0D-6080-4F26-B02E-A7563A3F0CAB}" dt="2025-01-27T16:25:35.195" v="10362" actId="20577"/>
        <pc:sldMkLst>
          <pc:docMk/>
          <pc:sldMk cId="3474561734" sldId="387"/>
        </pc:sldMkLst>
        <pc:spChg chg="mod">
          <ac:chgData name="Kent Archer" userId="36f75c64-3c21-4819-8572-a1b2222780cd" providerId="ADAL" clId="{1643DC0D-6080-4F26-B02E-A7563A3F0CAB}" dt="2025-01-27T16:25:35.195" v="10362" actId="20577"/>
          <ac:spMkLst>
            <pc:docMk/>
            <pc:sldMk cId="3474561734" sldId="387"/>
            <ac:spMk id="3" creationId="{00000000-0000-0000-0000-000000000000}"/>
          </ac:spMkLst>
        </pc:spChg>
      </pc:sldChg>
      <pc:sldChg chg="add">
        <pc:chgData name="Kent Archer" userId="36f75c64-3c21-4819-8572-a1b2222780cd" providerId="ADAL" clId="{1643DC0D-6080-4F26-B02E-A7563A3F0CAB}" dt="2025-01-27T16:24:27.102" v="10330"/>
        <pc:sldMkLst>
          <pc:docMk/>
          <pc:sldMk cId="169476807" sldId="388"/>
        </pc:sldMkLst>
      </pc:sldChg>
      <pc:sldChg chg="add">
        <pc:chgData name="Kent Archer" userId="36f75c64-3c21-4819-8572-a1b2222780cd" providerId="ADAL" clId="{1643DC0D-6080-4F26-B02E-A7563A3F0CAB}" dt="2025-01-27T16:24:27.102" v="10330"/>
        <pc:sldMkLst>
          <pc:docMk/>
          <pc:sldMk cId="188222989" sldId="389"/>
        </pc:sldMkLst>
      </pc:sldChg>
      <pc:sldChg chg="add">
        <pc:chgData name="Kent Archer" userId="36f75c64-3c21-4819-8572-a1b2222780cd" providerId="ADAL" clId="{1643DC0D-6080-4F26-B02E-A7563A3F0CAB}" dt="2025-01-27T16:25:58.362" v="10363"/>
        <pc:sldMkLst>
          <pc:docMk/>
          <pc:sldMk cId="1260648475" sldId="390"/>
        </pc:sldMkLst>
      </pc:sldChg>
      <pc:sldChg chg="add del">
        <pc:chgData name="Kent Archer" userId="36f75c64-3c21-4819-8572-a1b2222780cd" providerId="ADAL" clId="{1643DC0D-6080-4F26-B02E-A7563A3F0CAB}" dt="2025-01-27T16:26:27.728" v="10366"/>
        <pc:sldMkLst>
          <pc:docMk/>
          <pc:sldMk cId="236466576" sldId="391"/>
        </pc:sldMkLst>
      </pc:sldChg>
      <pc:sldChg chg="modSp add del mod">
        <pc:chgData name="Kent Archer" userId="36f75c64-3c21-4819-8572-a1b2222780cd" providerId="ADAL" clId="{1643DC0D-6080-4F26-B02E-A7563A3F0CAB}" dt="2025-01-27T16:27:36.115" v="10377" actId="207"/>
        <pc:sldMkLst>
          <pc:docMk/>
          <pc:sldMk cId="3058697044" sldId="392"/>
        </pc:sldMkLst>
        <pc:spChg chg="mod">
          <ac:chgData name="Kent Archer" userId="36f75c64-3c21-4819-8572-a1b2222780cd" providerId="ADAL" clId="{1643DC0D-6080-4F26-B02E-A7563A3F0CAB}" dt="2025-01-27T16:27:36.115" v="10377" actId="207"/>
          <ac:spMkLst>
            <pc:docMk/>
            <pc:sldMk cId="3058697044" sldId="392"/>
            <ac:spMk id="3" creationId="{00000000-0000-0000-0000-000000000000}"/>
          </ac:spMkLst>
        </pc:spChg>
      </pc:sldChg>
      <pc:sldChg chg="modSp new mod">
        <pc:chgData name="Kent Archer" userId="36f75c64-3c21-4819-8572-a1b2222780cd" providerId="ADAL" clId="{1643DC0D-6080-4F26-B02E-A7563A3F0CAB}" dt="2025-01-27T16:36:47.147" v="10735" actId="20577"/>
        <pc:sldMkLst>
          <pc:docMk/>
          <pc:sldMk cId="3802703333" sldId="393"/>
        </pc:sldMkLst>
        <pc:spChg chg="mod">
          <ac:chgData name="Kent Archer" userId="36f75c64-3c21-4819-8572-a1b2222780cd" providerId="ADAL" clId="{1643DC0D-6080-4F26-B02E-A7563A3F0CAB}" dt="2025-01-27T16:31:30.733" v="10527" actId="20577"/>
          <ac:spMkLst>
            <pc:docMk/>
            <pc:sldMk cId="3802703333" sldId="393"/>
            <ac:spMk id="2" creationId="{B145484B-2C39-CB3C-6FCC-05E530EBFD90}"/>
          </ac:spMkLst>
        </pc:spChg>
        <pc:spChg chg="mod">
          <ac:chgData name="Kent Archer" userId="36f75c64-3c21-4819-8572-a1b2222780cd" providerId="ADAL" clId="{1643DC0D-6080-4F26-B02E-A7563A3F0CAB}" dt="2025-01-27T16:36:47.147" v="10735" actId="20577"/>
          <ac:spMkLst>
            <pc:docMk/>
            <pc:sldMk cId="3802703333" sldId="393"/>
            <ac:spMk id="3" creationId="{AA2AD383-334D-5A99-2BD5-0BF3E38382E2}"/>
          </ac:spMkLst>
        </pc:spChg>
      </pc:sldChg>
      <pc:sldChg chg="addSp delSp modSp new mod modClrScheme chgLayout">
        <pc:chgData name="Kent Archer" userId="36f75c64-3c21-4819-8572-a1b2222780cd" providerId="ADAL" clId="{1643DC0D-6080-4F26-B02E-A7563A3F0CAB}" dt="2025-01-27T17:02:08.175" v="10876" actId="1076"/>
        <pc:sldMkLst>
          <pc:docMk/>
          <pc:sldMk cId="3801304405" sldId="394"/>
        </pc:sldMkLst>
        <pc:spChg chg="mod">
          <ac:chgData name="Kent Archer" userId="36f75c64-3c21-4819-8572-a1b2222780cd" providerId="ADAL" clId="{1643DC0D-6080-4F26-B02E-A7563A3F0CAB}" dt="2025-01-27T17:00:08.105" v="10770" actId="26606"/>
          <ac:spMkLst>
            <pc:docMk/>
            <pc:sldMk cId="3801304405" sldId="394"/>
            <ac:spMk id="2" creationId="{FE7A17AC-9D6C-D035-B654-9A728CAD23C4}"/>
          </ac:spMkLst>
        </pc:spChg>
        <pc:spChg chg="add del mod">
          <ac:chgData name="Kent Archer" userId="36f75c64-3c21-4819-8572-a1b2222780cd" providerId="ADAL" clId="{1643DC0D-6080-4F26-B02E-A7563A3F0CAB}" dt="2025-01-27T17:02:01.145" v="10875" actId="20577"/>
          <ac:spMkLst>
            <pc:docMk/>
            <pc:sldMk cId="3801304405" sldId="394"/>
            <ac:spMk id="3" creationId="{9F12059C-A372-1C07-F8AC-A32B0F38A198}"/>
          </ac:spMkLst>
        </pc:spChg>
        <pc:picChg chg="add mod">
          <ac:chgData name="Kent Archer" userId="36f75c64-3c21-4819-8572-a1b2222780cd" providerId="ADAL" clId="{1643DC0D-6080-4F26-B02E-A7563A3F0CAB}" dt="2025-01-27T17:02:08.175" v="10876" actId="1076"/>
          <ac:picMkLst>
            <pc:docMk/>
            <pc:sldMk cId="3801304405" sldId="394"/>
            <ac:picMk id="5" creationId="{A7D6696D-D41A-523B-8BA5-FBF667F71303}"/>
          </ac:picMkLst>
        </pc:picChg>
      </pc:sldChg>
      <pc:sldChg chg="addSp delSp modSp new mod">
        <pc:chgData name="Kent Archer" userId="36f75c64-3c21-4819-8572-a1b2222780cd" providerId="ADAL" clId="{1643DC0D-6080-4F26-B02E-A7563A3F0CAB}" dt="2025-01-27T17:09:19.130" v="10915" actId="478"/>
        <pc:sldMkLst>
          <pc:docMk/>
          <pc:sldMk cId="2843997155" sldId="395"/>
        </pc:sldMkLst>
        <pc:spChg chg="mod">
          <ac:chgData name="Kent Archer" userId="36f75c64-3c21-4819-8572-a1b2222780cd" providerId="ADAL" clId="{1643DC0D-6080-4F26-B02E-A7563A3F0CAB}" dt="2025-01-27T17:07:29.210" v="10908" actId="20577"/>
          <ac:spMkLst>
            <pc:docMk/>
            <pc:sldMk cId="2843997155" sldId="395"/>
            <ac:spMk id="2" creationId="{B410FEB7-0B88-EB3A-9DFB-A1A70F15DF27}"/>
          </ac:spMkLst>
        </pc:spChg>
        <pc:spChg chg="del">
          <ac:chgData name="Kent Archer" userId="36f75c64-3c21-4819-8572-a1b2222780cd" providerId="ADAL" clId="{1643DC0D-6080-4F26-B02E-A7563A3F0CAB}" dt="2025-01-27T17:04:03.079" v="10883" actId="478"/>
          <ac:spMkLst>
            <pc:docMk/>
            <pc:sldMk cId="2843997155" sldId="395"/>
            <ac:spMk id="3" creationId="{34D5C934-9A68-FB0C-D213-18B645623987}"/>
          </ac:spMkLst>
        </pc:spChg>
        <pc:spChg chg="add mod">
          <ac:chgData name="Kent Archer" userId="36f75c64-3c21-4819-8572-a1b2222780cd" providerId="ADAL" clId="{1643DC0D-6080-4F26-B02E-A7563A3F0CAB}" dt="2025-01-27T17:06:05.407" v="10892" actId="164"/>
          <ac:spMkLst>
            <pc:docMk/>
            <pc:sldMk cId="2843997155" sldId="395"/>
            <ac:spMk id="6" creationId="{3D1BDE4A-51C8-CD62-AF45-23DEB56EB67A}"/>
          </ac:spMkLst>
        </pc:spChg>
        <pc:spChg chg="add del mod topLvl">
          <ac:chgData name="Kent Archer" userId="36f75c64-3c21-4819-8572-a1b2222780cd" providerId="ADAL" clId="{1643DC0D-6080-4F26-B02E-A7563A3F0CAB}" dt="2025-01-27T17:09:19.130" v="10915" actId="478"/>
          <ac:spMkLst>
            <pc:docMk/>
            <pc:sldMk cId="2843997155" sldId="395"/>
            <ac:spMk id="8" creationId="{2C56C58E-9C11-4730-DEF3-E513EB1325DA}"/>
          </ac:spMkLst>
        </pc:spChg>
        <pc:grpChg chg="add mod topLvl">
          <ac:chgData name="Kent Archer" userId="36f75c64-3c21-4819-8572-a1b2222780cd" providerId="ADAL" clId="{1643DC0D-6080-4F26-B02E-A7563A3F0CAB}" dt="2025-01-27T17:09:19.130" v="10915" actId="478"/>
          <ac:grpSpMkLst>
            <pc:docMk/>
            <pc:sldMk cId="2843997155" sldId="395"/>
            <ac:grpSpMk id="7" creationId="{C9767A34-E5B1-DE76-F661-A59EB0937A60}"/>
          </ac:grpSpMkLst>
        </pc:grpChg>
        <pc:grpChg chg="add del mod">
          <ac:chgData name="Kent Archer" userId="36f75c64-3c21-4819-8572-a1b2222780cd" providerId="ADAL" clId="{1643DC0D-6080-4F26-B02E-A7563A3F0CAB}" dt="2025-01-27T17:09:19.130" v="10915" actId="478"/>
          <ac:grpSpMkLst>
            <pc:docMk/>
            <pc:sldMk cId="2843997155" sldId="395"/>
            <ac:grpSpMk id="9" creationId="{761F9DC1-18B9-34F4-DC40-A17E6DBF5678}"/>
          </ac:grpSpMkLst>
        </pc:grpChg>
        <pc:picChg chg="add mod">
          <ac:chgData name="Kent Archer" userId="36f75c64-3c21-4819-8572-a1b2222780cd" providerId="ADAL" clId="{1643DC0D-6080-4F26-B02E-A7563A3F0CAB}" dt="2025-01-27T17:06:05.407" v="10892" actId="164"/>
          <ac:picMkLst>
            <pc:docMk/>
            <pc:sldMk cId="2843997155" sldId="395"/>
            <ac:picMk id="5" creationId="{A7E8D71A-627C-D493-3639-DBB64D569202}"/>
          </ac:picMkLst>
        </pc:picChg>
      </pc:sldChg>
      <pc:sldChg chg="addSp modSp new mod">
        <pc:chgData name="Kent Archer" userId="36f75c64-3c21-4819-8572-a1b2222780cd" providerId="ADAL" clId="{1643DC0D-6080-4F26-B02E-A7563A3F0CAB}" dt="2025-01-27T21:45:45.665" v="14925" actId="20577"/>
        <pc:sldMkLst>
          <pc:docMk/>
          <pc:sldMk cId="1887583594" sldId="396"/>
        </pc:sldMkLst>
        <pc:spChg chg="mod">
          <ac:chgData name="Kent Archer" userId="36f75c64-3c21-4819-8572-a1b2222780cd" providerId="ADAL" clId="{1643DC0D-6080-4F26-B02E-A7563A3F0CAB}" dt="2025-01-27T17:07:38.159" v="10910"/>
          <ac:spMkLst>
            <pc:docMk/>
            <pc:sldMk cId="1887583594" sldId="396"/>
            <ac:spMk id="2" creationId="{53E5AD84-F1F7-16B9-F3A7-820288ABC1B5}"/>
          </ac:spMkLst>
        </pc:spChg>
        <pc:spChg chg="mod">
          <ac:chgData name="Kent Archer" userId="36f75c64-3c21-4819-8572-a1b2222780cd" providerId="ADAL" clId="{1643DC0D-6080-4F26-B02E-A7563A3F0CAB}" dt="2025-01-27T17:22:08.407" v="11447" actId="14100"/>
          <ac:spMkLst>
            <pc:docMk/>
            <pc:sldMk cId="1887583594" sldId="396"/>
            <ac:spMk id="3" creationId="{E3C570C2-49B5-E47A-114A-425AD0A4FB2B}"/>
          </ac:spMkLst>
        </pc:spChg>
        <pc:spChg chg="add mod">
          <ac:chgData name="Kent Archer" userId="36f75c64-3c21-4819-8572-a1b2222780cd" providerId="ADAL" clId="{1643DC0D-6080-4F26-B02E-A7563A3F0CAB}" dt="2025-01-27T17:15:38.455" v="11355" actId="20577"/>
          <ac:spMkLst>
            <pc:docMk/>
            <pc:sldMk cId="1887583594" sldId="396"/>
            <ac:spMk id="6" creationId="{B824A060-6E5E-6458-1174-657211C2B2BA}"/>
          </ac:spMkLst>
        </pc:spChg>
        <pc:spChg chg="add mod">
          <ac:chgData name="Kent Archer" userId="36f75c64-3c21-4819-8572-a1b2222780cd" providerId="ADAL" clId="{1643DC0D-6080-4F26-B02E-A7563A3F0CAB}" dt="2025-01-27T17:12:52.412" v="11137" actId="20577"/>
          <ac:spMkLst>
            <pc:docMk/>
            <pc:sldMk cId="1887583594" sldId="396"/>
            <ac:spMk id="7" creationId="{56AEE154-3BE9-ED3D-BB5B-D8C94F702122}"/>
          </ac:spMkLst>
        </pc:spChg>
        <pc:spChg chg="add mod">
          <ac:chgData name="Kent Archer" userId="36f75c64-3c21-4819-8572-a1b2222780cd" providerId="ADAL" clId="{1643DC0D-6080-4F26-B02E-A7563A3F0CAB}" dt="2025-01-27T17:23:01.892" v="11458" actId="179"/>
          <ac:spMkLst>
            <pc:docMk/>
            <pc:sldMk cId="1887583594" sldId="396"/>
            <ac:spMk id="8" creationId="{6CB4394F-DFEA-35F1-0CAD-D731746F609A}"/>
          </ac:spMkLst>
        </pc:spChg>
        <pc:spChg chg="add mod">
          <ac:chgData name="Kent Archer" userId="36f75c64-3c21-4819-8572-a1b2222780cd" providerId="ADAL" clId="{1643DC0D-6080-4F26-B02E-A7563A3F0CAB}" dt="2025-01-27T21:45:45.665" v="14925" actId="20577"/>
          <ac:spMkLst>
            <pc:docMk/>
            <pc:sldMk cId="1887583594" sldId="396"/>
            <ac:spMk id="11" creationId="{7ED218B6-B16E-7CAB-8973-7C3C8F033E3B}"/>
          </ac:spMkLst>
        </pc:spChg>
        <pc:picChg chg="add mod">
          <ac:chgData name="Kent Archer" userId="36f75c64-3c21-4819-8572-a1b2222780cd" providerId="ADAL" clId="{1643DC0D-6080-4F26-B02E-A7563A3F0CAB}" dt="2025-01-27T17:08:59.178" v="10913" actId="1076"/>
          <ac:picMkLst>
            <pc:docMk/>
            <pc:sldMk cId="1887583594" sldId="396"/>
            <ac:picMk id="5" creationId="{C5C995BF-A94C-6C73-77B8-38F38D20815E}"/>
          </ac:picMkLst>
        </pc:picChg>
        <pc:cxnChg chg="add mod">
          <ac:chgData name="Kent Archer" userId="36f75c64-3c21-4819-8572-a1b2222780cd" providerId="ADAL" clId="{1643DC0D-6080-4F26-B02E-A7563A3F0CAB}" dt="2025-01-27T19:48:24.723" v="11496" actId="208"/>
          <ac:cxnSpMkLst>
            <pc:docMk/>
            <pc:sldMk cId="1887583594" sldId="396"/>
            <ac:cxnSpMk id="10" creationId="{E9E92C87-81B2-0557-541E-4066C4E91258}"/>
          </ac:cxnSpMkLst>
        </pc:cxnChg>
      </pc:sldChg>
      <pc:sldChg chg="addSp delSp modSp new mod">
        <pc:chgData name="Kent Archer" userId="36f75c64-3c21-4819-8572-a1b2222780cd" providerId="ADAL" clId="{1643DC0D-6080-4F26-B02E-A7563A3F0CAB}" dt="2025-01-27T19:54:22.150" v="11804" actId="164"/>
        <pc:sldMkLst>
          <pc:docMk/>
          <pc:sldMk cId="254685789" sldId="397"/>
        </pc:sldMkLst>
        <pc:spChg chg="mod">
          <ac:chgData name="Kent Archer" userId="36f75c64-3c21-4819-8572-a1b2222780cd" providerId="ADAL" clId="{1643DC0D-6080-4F26-B02E-A7563A3F0CAB}" dt="2025-01-27T17:23:33.829" v="11473" actId="20577"/>
          <ac:spMkLst>
            <pc:docMk/>
            <pc:sldMk cId="254685789" sldId="397"/>
            <ac:spMk id="2" creationId="{37B08448-6489-527C-FDA2-10D6857856C8}"/>
          </ac:spMkLst>
        </pc:spChg>
        <pc:spChg chg="mod">
          <ac:chgData name="Kent Archer" userId="36f75c64-3c21-4819-8572-a1b2222780cd" providerId="ADAL" clId="{1643DC0D-6080-4F26-B02E-A7563A3F0CAB}" dt="2025-01-27T19:54:03.082" v="11803" actId="20577"/>
          <ac:spMkLst>
            <pc:docMk/>
            <pc:sldMk cId="254685789" sldId="397"/>
            <ac:spMk id="3" creationId="{C11D1F38-BB65-E1F1-20D3-115A9B7635DF}"/>
          </ac:spMkLst>
        </pc:spChg>
        <pc:spChg chg="add mod">
          <ac:chgData name="Kent Archer" userId="36f75c64-3c21-4819-8572-a1b2222780cd" providerId="ADAL" clId="{1643DC0D-6080-4F26-B02E-A7563A3F0CAB}" dt="2025-01-27T19:44:08.471" v="11484" actId="207"/>
          <ac:spMkLst>
            <pc:docMk/>
            <pc:sldMk cId="254685789" sldId="397"/>
            <ac:spMk id="6" creationId="{D7B1A6F0-4E81-59B8-892D-93E5DBDC3B28}"/>
          </ac:spMkLst>
        </pc:spChg>
        <pc:spChg chg="add mod">
          <ac:chgData name="Kent Archer" userId="36f75c64-3c21-4819-8572-a1b2222780cd" providerId="ADAL" clId="{1643DC0D-6080-4F26-B02E-A7563A3F0CAB}" dt="2025-01-27T19:51:39.523" v="11568" actId="1076"/>
          <ac:spMkLst>
            <pc:docMk/>
            <pc:sldMk cId="254685789" sldId="397"/>
            <ac:spMk id="10" creationId="{9374ECFC-CCBF-FE28-F795-E4A07183A63D}"/>
          </ac:spMkLst>
        </pc:spChg>
        <pc:spChg chg="add mod">
          <ac:chgData name="Kent Archer" userId="36f75c64-3c21-4819-8572-a1b2222780cd" providerId="ADAL" clId="{1643DC0D-6080-4F26-B02E-A7563A3F0CAB}" dt="2025-01-27T19:54:22.150" v="11804" actId="164"/>
          <ac:spMkLst>
            <pc:docMk/>
            <pc:sldMk cId="254685789" sldId="397"/>
            <ac:spMk id="11" creationId="{FF2616F1-B72C-2CE5-32A1-0BB5EA36821E}"/>
          </ac:spMkLst>
        </pc:spChg>
        <pc:spChg chg="add mod">
          <ac:chgData name="Kent Archer" userId="36f75c64-3c21-4819-8572-a1b2222780cd" providerId="ADAL" clId="{1643DC0D-6080-4F26-B02E-A7563A3F0CAB}" dt="2025-01-27T19:51:32.665" v="11567" actId="1076"/>
          <ac:spMkLst>
            <pc:docMk/>
            <pc:sldMk cId="254685789" sldId="397"/>
            <ac:spMk id="12" creationId="{BA239266-593E-64B2-BBD1-499646377BA3}"/>
          </ac:spMkLst>
        </pc:spChg>
        <pc:spChg chg="add mod">
          <ac:chgData name="Kent Archer" userId="36f75c64-3c21-4819-8572-a1b2222780cd" providerId="ADAL" clId="{1643DC0D-6080-4F26-B02E-A7563A3F0CAB}" dt="2025-01-27T19:52:40.426" v="11665" actId="1076"/>
          <ac:spMkLst>
            <pc:docMk/>
            <pc:sldMk cId="254685789" sldId="397"/>
            <ac:spMk id="13" creationId="{52382EAA-EA19-AEC5-4E02-25928814D91D}"/>
          </ac:spMkLst>
        </pc:spChg>
        <pc:grpChg chg="add mod">
          <ac:chgData name="Kent Archer" userId="36f75c64-3c21-4819-8572-a1b2222780cd" providerId="ADAL" clId="{1643DC0D-6080-4F26-B02E-A7563A3F0CAB}" dt="2025-01-27T19:54:22.150" v="11804" actId="164"/>
          <ac:grpSpMkLst>
            <pc:docMk/>
            <pc:sldMk cId="254685789" sldId="397"/>
            <ac:grpSpMk id="14" creationId="{84F0B847-BC4D-2E5C-CE39-015690E134DB}"/>
          </ac:grpSpMkLst>
        </pc:grpChg>
        <pc:picChg chg="add del mod">
          <ac:chgData name="Kent Archer" userId="36f75c64-3c21-4819-8572-a1b2222780cd" providerId="ADAL" clId="{1643DC0D-6080-4F26-B02E-A7563A3F0CAB}" dt="2025-01-27T19:47:08.809" v="11485" actId="478"/>
          <ac:picMkLst>
            <pc:docMk/>
            <pc:sldMk cId="254685789" sldId="397"/>
            <ac:picMk id="5" creationId="{53B8F8DA-5379-9E46-C39C-8F78AC25388E}"/>
          </ac:picMkLst>
        </pc:picChg>
        <pc:picChg chg="add mod">
          <ac:chgData name="Kent Archer" userId="36f75c64-3c21-4819-8572-a1b2222780cd" providerId="ADAL" clId="{1643DC0D-6080-4F26-B02E-A7563A3F0CAB}" dt="2025-01-27T19:54:22.150" v="11804" actId="164"/>
          <ac:picMkLst>
            <pc:docMk/>
            <pc:sldMk cId="254685789" sldId="397"/>
            <ac:picMk id="8" creationId="{F1B03215-8A1E-17B1-4E56-8D93D46D0CF8}"/>
          </ac:picMkLst>
        </pc:picChg>
        <pc:cxnChg chg="add mod">
          <ac:chgData name="Kent Archer" userId="36f75c64-3c21-4819-8572-a1b2222780cd" providerId="ADAL" clId="{1643DC0D-6080-4F26-B02E-A7563A3F0CAB}" dt="2025-01-27T19:51:26.878" v="11566" actId="1076"/>
          <ac:cxnSpMkLst>
            <pc:docMk/>
            <pc:sldMk cId="254685789" sldId="397"/>
            <ac:cxnSpMk id="9" creationId="{35381A23-A42A-BF62-E33C-820480D6A5EE}"/>
          </ac:cxnSpMkLst>
        </pc:cxnChg>
      </pc:sldChg>
      <pc:sldChg chg="addSp modSp add mod">
        <pc:chgData name="Kent Archer" userId="36f75c64-3c21-4819-8572-a1b2222780cd" providerId="ADAL" clId="{1643DC0D-6080-4F26-B02E-A7563A3F0CAB}" dt="2025-01-27T20:00:51.070" v="12000" actId="255"/>
        <pc:sldMkLst>
          <pc:docMk/>
          <pc:sldMk cId="2847123818" sldId="398"/>
        </pc:sldMkLst>
        <pc:spChg chg="mod">
          <ac:chgData name="Kent Archer" userId="36f75c64-3c21-4819-8572-a1b2222780cd" providerId="ADAL" clId="{1643DC0D-6080-4F26-B02E-A7563A3F0CAB}" dt="2025-01-27T20:00:51.070" v="12000" actId="255"/>
          <ac:spMkLst>
            <pc:docMk/>
            <pc:sldMk cId="2847123818" sldId="398"/>
            <ac:spMk id="3" creationId="{C11D1F38-BB65-E1F1-20D3-115A9B7635DF}"/>
          </ac:spMkLst>
        </pc:spChg>
        <pc:spChg chg="add mod">
          <ac:chgData name="Kent Archer" userId="36f75c64-3c21-4819-8572-a1b2222780cd" providerId="ADAL" clId="{1643DC0D-6080-4F26-B02E-A7563A3F0CAB}" dt="2025-01-27T19:55:07.073" v="11808" actId="20577"/>
          <ac:spMkLst>
            <pc:docMk/>
            <pc:sldMk cId="2847123818" sldId="398"/>
            <ac:spMk id="4" creationId="{B847462C-6F26-67ED-45CF-5A5822B7C3A8}"/>
          </ac:spMkLst>
        </pc:spChg>
        <pc:spChg chg="add mod">
          <ac:chgData name="Kent Archer" userId="36f75c64-3c21-4819-8572-a1b2222780cd" providerId="ADAL" clId="{1643DC0D-6080-4F26-B02E-A7563A3F0CAB}" dt="2025-01-27T19:56:36.836" v="11881" actId="20577"/>
          <ac:spMkLst>
            <pc:docMk/>
            <pc:sldMk cId="2847123818" sldId="398"/>
            <ac:spMk id="5" creationId="{D3D802E5-312E-E33C-1F69-897EF36EF302}"/>
          </ac:spMkLst>
        </pc:spChg>
        <pc:spChg chg="add mod">
          <ac:chgData name="Kent Archer" userId="36f75c64-3c21-4819-8572-a1b2222780cd" providerId="ADAL" clId="{1643DC0D-6080-4F26-B02E-A7563A3F0CAB}" dt="2025-01-27T19:57:11.459" v="11929" actId="20577"/>
          <ac:spMkLst>
            <pc:docMk/>
            <pc:sldMk cId="2847123818" sldId="398"/>
            <ac:spMk id="7" creationId="{482655F6-B99B-C986-1CB6-2199FE8D9346}"/>
          </ac:spMkLst>
        </pc:spChg>
        <pc:spChg chg="add mod">
          <ac:chgData name="Kent Archer" userId="36f75c64-3c21-4819-8572-a1b2222780cd" providerId="ADAL" clId="{1643DC0D-6080-4F26-B02E-A7563A3F0CAB}" dt="2025-01-27T20:00:11.341" v="11965" actId="1076"/>
          <ac:spMkLst>
            <pc:docMk/>
            <pc:sldMk cId="2847123818" sldId="398"/>
            <ac:spMk id="15" creationId="{55FE2B88-D954-8D28-CF3B-B6DC3D6E5781}"/>
          </ac:spMkLst>
        </pc:spChg>
        <pc:grpChg chg="mod">
          <ac:chgData name="Kent Archer" userId="36f75c64-3c21-4819-8572-a1b2222780cd" providerId="ADAL" clId="{1643DC0D-6080-4F26-B02E-A7563A3F0CAB}" dt="2025-01-27T20:00:05.113" v="11964" actId="1076"/>
          <ac:grpSpMkLst>
            <pc:docMk/>
            <pc:sldMk cId="2847123818" sldId="398"/>
            <ac:grpSpMk id="14" creationId="{84F0B847-BC4D-2E5C-CE39-015690E134DB}"/>
          </ac:grpSpMkLst>
        </pc:grpChg>
      </pc:sldChg>
      <pc:sldChg chg="modSp new mod">
        <pc:chgData name="Kent Archer" userId="36f75c64-3c21-4819-8572-a1b2222780cd" providerId="ADAL" clId="{1643DC0D-6080-4F26-B02E-A7563A3F0CAB}" dt="2025-01-27T21:47:42.581" v="14928" actId="20577"/>
        <pc:sldMkLst>
          <pc:docMk/>
          <pc:sldMk cId="3771852945" sldId="399"/>
        </pc:sldMkLst>
        <pc:spChg chg="mod">
          <ac:chgData name="Kent Archer" userId="36f75c64-3c21-4819-8572-a1b2222780cd" providerId="ADAL" clId="{1643DC0D-6080-4F26-B02E-A7563A3F0CAB}" dt="2025-01-27T20:01:32.539" v="12040" actId="20577"/>
          <ac:spMkLst>
            <pc:docMk/>
            <pc:sldMk cId="3771852945" sldId="399"/>
            <ac:spMk id="2" creationId="{A135AD90-50F2-2841-BB68-F060796EB77D}"/>
          </ac:spMkLst>
        </pc:spChg>
        <pc:spChg chg="mod">
          <ac:chgData name="Kent Archer" userId="36f75c64-3c21-4819-8572-a1b2222780cd" providerId="ADAL" clId="{1643DC0D-6080-4F26-B02E-A7563A3F0CAB}" dt="2025-01-27T21:47:42.581" v="14928" actId="20577"/>
          <ac:spMkLst>
            <pc:docMk/>
            <pc:sldMk cId="3771852945" sldId="399"/>
            <ac:spMk id="3" creationId="{69CBF4BE-A233-673E-C809-8A966E24DF2F}"/>
          </ac:spMkLst>
        </pc:spChg>
      </pc:sldChg>
      <pc:sldChg chg="modSp new mod ord">
        <pc:chgData name="Kent Archer" userId="36f75c64-3c21-4819-8572-a1b2222780cd" providerId="ADAL" clId="{1643DC0D-6080-4F26-B02E-A7563A3F0CAB}" dt="2025-01-27T20:21:32.596" v="13041" actId="20577"/>
        <pc:sldMkLst>
          <pc:docMk/>
          <pc:sldMk cId="935081344" sldId="400"/>
        </pc:sldMkLst>
        <pc:spChg chg="mod">
          <ac:chgData name="Kent Archer" userId="36f75c64-3c21-4819-8572-a1b2222780cd" providerId="ADAL" clId="{1643DC0D-6080-4F26-B02E-A7563A3F0CAB}" dt="2025-01-27T20:10:30.039" v="12573" actId="20577"/>
          <ac:spMkLst>
            <pc:docMk/>
            <pc:sldMk cId="935081344" sldId="400"/>
            <ac:spMk id="2" creationId="{C695FD2D-3EB5-DD51-26A5-BEEB1A894F6F}"/>
          </ac:spMkLst>
        </pc:spChg>
        <pc:spChg chg="mod">
          <ac:chgData name="Kent Archer" userId="36f75c64-3c21-4819-8572-a1b2222780cd" providerId="ADAL" clId="{1643DC0D-6080-4F26-B02E-A7563A3F0CAB}" dt="2025-01-27T20:21:32.596" v="13041" actId="20577"/>
          <ac:spMkLst>
            <pc:docMk/>
            <pc:sldMk cId="935081344" sldId="400"/>
            <ac:spMk id="3" creationId="{8205EC9A-4310-7265-7726-12416F0A967A}"/>
          </ac:spMkLst>
        </pc:spChg>
      </pc:sldChg>
      <pc:sldChg chg="addSp modSp new mod">
        <pc:chgData name="Kent Archer" userId="36f75c64-3c21-4819-8572-a1b2222780cd" providerId="ADAL" clId="{1643DC0D-6080-4F26-B02E-A7563A3F0CAB}" dt="2025-01-27T20:28:19.003" v="13426" actId="27636"/>
        <pc:sldMkLst>
          <pc:docMk/>
          <pc:sldMk cId="1172009951" sldId="401"/>
        </pc:sldMkLst>
        <pc:spChg chg="mod">
          <ac:chgData name="Kent Archer" userId="36f75c64-3c21-4819-8572-a1b2222780cd" providerId="ADAL" clId="{1643DC0D-6080-4F26-B02E-A7563A3F0CAB}" dt="2025-01-27T20:24:52.408" v="13153" actId="20577"/>
          <ac:spMkLst>
            <pc:docMk/>
            <pc:sldMk cId="1172009951" sldId="401"/>
            <ac:spMk id="2" creationId="{41A20B72-186B-7BC9-92BA-10340BFA30D8}"/>
          </ac:spMkLst>
        </pc:spChg>
        <pc:spChg chg="mod">
          <ac:chgData name="Kent Archer" userId="36f75c64-3c21-4819-8572-a1b2222780cd" providerId="ADAL" clId="{1643DC0D-6080-4F26-B02E-A7563A3F0CAB}" dt="2025-01-27T20:28:19.003" v="13426" actId="27636"/>
          <ac:spMkLst>
            <pc:docMk/>
            <pc:sldMk cId="1172009951" sldId="401"/>
            <ac:spMk id="3" creationId="{366987BC-5878-024C-20FA-14FBE17F13CB}"/>
          </ac:spMkLst>
        </pc:spChg>
        <pc:picChg chg="add mod">
          <ac:chgData name="Kent Archer" userId="36f75c64-3c21-4819-8572-a1b2222780cd" providerId="ADAL" clId="{1643DC0D-6080-4F26-B02E-A7563A3F0CAB}" dt="2025-01-27T20:26:05.028" v="13158" actId="1076"/>
          <ac:picMkLst>
            <pc:docMk/>
            <pc:sldMk cId="1172009951" sldId="401"/>
            <ac:picMk id="5" creationId="{A446FC85-FA35-350A-25DD-9DBEB5AEAA8A}"/>
          </ac:picMkLst>
        </pc:picChg>
      </pc:sldChg>
      <pc:sldChg chg="modSp new mod">
        <pc:chgData name="Kent Archer" userId="36f75c64-3c21-4819-8572-a1b2222780cd" providerId="ADAL" clId="{1643DC0D-6080-4F26-B02E-A7563A3F0CAB}" dt="2025-01-27T21:00:38.366" v="14853" actId="20577"/>
        <pc:sldMkLst>
          <pc:docMk/>
          <pc:sldMk cId="1357253814" sldId="402"/>
        </pc:sldMkLst>
        <pc:spChg chg="mod">
          <ac:chgData name="Kent Archer" userId="36f75c64-3c21-4819-8572-a1b2222780cd" providerId="ADAL" clId="{1643DC0D-6080-4F26-B02E-A7563A3F0CAB}" dt="2025-01-27T20:52:37.154" v="14405" actId="20577"/>
          <ac:spMkLst>
            <pc:docMk/>
            <pc:sldMk cId="1357253814" sldId="402"/>
            <ac:spMk id="2" creationId="{B3EA744B-D4FE-8157-68E7-A4E29841DA67}"/>
          </ac:spMkLst>
        </pc:spChg>
        <pc:spChg chg="mod">
          <ac:chgData name="Kent Archer" userId="36f75c64-3c21-4819-8572-a1b2222780cd" providerId="ADAL" clId="{1643DC0D-6080-4F26-B02E-A7563A3F0CAB}" dt="2025-01-27T21:00:38.366" v="14853" actId="20577"/>
          <ac:spMkLst>
            <pc:docMk/>
            <pc:sldMk cId="1357253814" sldId="402"/>
            <ac:spMk id="3" creationId="{AA50AE69-8B42-85EA-AE6A-E7E8E506AA98}"/>
          </ac:spMkLst>
        </pc:spChg>
      </pc:sldChg>
      <pc:sldChg chg="new del">
        <pc:chgData name="Kent Archer" userId="36f75c64-3c21-4819-8572-a1b2222780cd" providerId="ADAL" clId="{1643DC0D-6080-4F26-B02E-A7563A3F0CAB}" dt="2025-01-27T21:56:27.488" v="14929" actId="47"/>
        <pc:sldMkLst>
          <pc:docMk/>
          <pc:sldMk cId="3398869761" sldId="403"/>
        </pc:sldMkLst>
      </pc:sldChg>
      <pc:sldChg chg="modSp new mod">
        <pc:chgData name="Kent Archer" userId="36f75c64-3c21-4819-8572-a1b2222780cd" providerId="ADAL" clId="{1643DC0D-6080-4F26-B02E-A7563A3F0CAB}" dt="2025-01-28T14:56:11.078" v="15311" actId="20577"/>
        <pc:sldMkLst>
          <pc:docMk/>
          <pc:sldMk cId="961656" sldId="405"/>
        </pc:sldMkLst>
        <pc:spChg chg="mod">
          <ac:chgData name="Kent Archer" userId="36f75c64-3c21-4819-8572-a1b2222780cd" providerId="ADAL" clId="{1643DC0D-6080-4F26-B02E-A7563A3F0CAB}" dt="2025-01-27T21:56:42.940" v="14951" actId="20577"/>
          <ac:spMkLst>
            <pc:docMk/>
            <pc:sldMk cId="961656" sldId="405"/>
            <ac:spMk id="2" creationId="{F6E387B2-2894-6989-CC87-0BA831DE9316}"/>
          </ac:spMkLst>
        </pc:spChg>
        <pc:spChg chg="mod">
          <ac:chgData name="Kent Archer" userId="36f75c64-3c21-4819-8572-a1b2222780cd" providerId="ADAL" clId="{1643DC0D-6080-4F26-B02E-A7563A3F0CAB}" dt="2025-01-28T14:56:11.078" v="15311" actId="20577"/>
          <ac:spMkLst>
            <pc:docMk/>
            <pc:sldMk cId="961656" sldId="405"/>
            <ac:spMk id="3" creationId="{FF5A46C9-C4E7-02AE-6754-8508C8BB84FC}"/>
          </ac:spMkLst>
        </pc:spChg>
      </pc:sldChg>
      <pc:sldChg chg="new del">
        <pc:chgData name="Kent Archer" userId="36f75c64-3c21-4819-8572-a1b2222780cd" providerId="ADAL" clId="{1643DC0D-6080-4F26-B02E-A7563A3F0CAB}" dt="2025-02-06T18:33:38.705" v="15525" actId="680"/>
        <pc:sldMkLst>
          <pc:docMk/>
          <pc:sldMk cId="3315369306" sldId="408"/>
        </pc:sldMkLst>
      </pc:sldChg>
      <pc:sldChg chg="modSp new mod">
        <pc:chgData name="Kent Archer" userId="36f75c64-3c21-4819-8572-a1b2222780cd" providerId="ADAL" clId="{1643DC0D-6080-4F26-B02E-A7563A3F0CAB}" dt="2025-02-10T16:23:51.725" v="15716" actId="20577"/>
        <pc:sldMkLst>
          <pc:docMk/>
          <pc:sldMk cId="3520379940" sldId="408"/>
        </pc:sldMkLst>
        <pc:spChg chg="mod">
          <ac:chgData name="Kent Archer" userId="36f75c64-3c21-4819-8572-a1b2222780cd" providerId="ADAL" clId="{1643DC0D-6080-4F26-B02E-A7563A3F0CAB}" dt="2025-02-06T18:42:12.414" v="15667" actId="20577"/>
          <ac:spMkLst>
            <pc:docMk/>
            <pc:sldMk cId="3520379940" sldId="408"/>
            <ac:spMk id="2" creationId="{5DAA91A1-7157-FD86-6C33-E6AC0AA49A15}"/>
          </ac:spMkLst>
        </pc:spChg>
        <pc:spChg chg="mod">
          <ac:chgData name="Kent Archer" userId="36f75c64-3c21-4819-8572-a1b2222780cd" providerId="ADAL" clId="{1643DC0D-6080-4F26-B02E-A7563A3F0CAB}" dt="2025-02-10T16:23:51.725" v="15716" actId="20577"/>
          <ac:spMkLst>
            <pc:docMk/>
            <pc:sldMk cId="3520379940" sldId="408"/>
            <ac:spMk id="3" creationId="{2877B992-16ED-2329-48C1-0EC914C58102}"/>
          </ac:spMkLst>
        </pc:spChg>
      </pc:sldChg>
      <pc:sldChg chg="modSp new mod">
        <pc:chgData name="Kent Archer" userId="36f75c64-3c21-4819-8572-a1b2222780cd" providerId="ADAL" clId="{1643DC0D-6080-4F26-B02E-A7563A3F0CAB}" dt="2025-02-06T18:57:48.165" v="15710" actId="255"/>
        <pc:sldMkLst>
          <pc:docMk/>
          <pc:sldMk cId="882831046" sldId="409"/>
        </pc:sldMkLst>
        <pc:spChg chg="mod">
          <ac:chgData name="Kent Archer" userId="36f75c64-3c21-4819-8572-a1b2222780cd" providerId="ADAL" clId="{1643DC0D-6080-4F26-B02E-A7563A3F0CAB}" dt="2025-02-06T18:42:05.903" v="15663" actId="20577"/>
          <ac:spMkLst>
            <pc:docMk/>
            <pc:sldMk cId="882831046" sldId="409"/>
            <ac:spMk id="2" creationId="{2B260550-85F8-082D-2DC0-DD9C4B20897E}"/>
          </ac:spMkLst>
        </pc:spChg>
        <pc:spChg chg="mod">
          <ac:chgData name="Kent Archer" userId="36f75c64-3c21-4819-8572-a1b2222780cd" providerId="ADAL" clId="{1643DC0D-6080-4F26-B02E-A7563A3F0CAB}" dt="2025-02-06T18:57:48.165" v="15710" actId="255"/>
          <ac:spMkLst>
            <pc:docMk/>
            <pc:sldMk cId="882831046" sldId="409"/>
            <ac:spMk id="3" creationId="{D3AA0DD8-850C-50C7-F851-717AC5306933}"/>
          </ac:spMkLst>
        </pc:spChg>
      </pc:sldChg>
      <pc:sldChg chg="modSp add mod ord">
        <pc:chgData name="Kent Archer" userId="36f75c64-3c21-4819-8572-a1b2222780cd" providerId="ADAL" clId="{1643DC0D-6080-4F26-B02E-A7563A3F0CAB}" dt="2025-02-06T18:55:36.293" v="15681"/>
        <pc:sldMkLst>
          <pc:docMk/>
          <pc:sldMk cId="1888023361" sldId="410"/>
        </pc:sldMkLst>
        <pc:spChg chg="mod">
          <ac:chgData name="Kent Archer" userId="36f75c64-3c21-4819-8572-a1b2222780cd" providerId="ADAL" clId="{1643DC0D-6080-4F26-B02E-A7563A3F0CAB}" dt="2025-02-06T18:55:29.009" v="15679" actId="114"/>
          <ac:spMkLst>
            <pc:docMk/>
            <pc:sldMk cId="1888023361" sldId="410"/>
            <ac:spMk id="3" creationId="{D3AA0DD8-850C-50C7-F851-717AC5306933}"/>
          </ac:spMkLst>
        </pc:spChg>
      </pc:sldChg>
    </pc:docChg>
  </pc:docChgLst>
  <pc:docChgLst>
    <pc:chgData name="Alaire Brown" userId="S::c02rdabb@tn.gov::bfa72dda-c885-4597-91e3-dd3595072d77" providerId="AD" clId="Web-{A3F67CCF-BE12-AAED-62C2-4D6AD8FFD6E7}"/>
    <pc:docChg chg="modSld">
      <pc:chgData name="Alaire Brown" userId="S::c02rdabb@tn.gov::bfa72dda-c885-4597-91e3-dd3595072d77" providerId="AD" clId="Web-{A3F67CCF-BE12-AAED-62C2-4D6AD8FFD6E7}" dt="2025-01-21T14:40:43.221" v="0" actId="20577"/>
      <pc:docMkLst>
        <pc:docMk/>
      </pc:docMkLst>
      <pc:sldChg chg="modSp">
        <pc:chgData name="Alaire Brown" userId="S::c02rdabb@tn.gov::bfa72dda-c885-4597-91e3-dd3595072d77" providerId="AD" clId="Web-{A3F67CCF-BE12-AAED-62C2-4D6AD8FFD6E7}" dt="2025-01-21T14:40:43.221" v="0" actId="20577"/>
        <pc:sldMkLst>
          <pc:docMk/>
          <pc:sldMk cId="2492865141" sldId="305"/>
        </pc:sldMkLst>
        <pc:spChg chg="mod">
          <ac:chgData name="Alaire Brown" userId="S::c02rdabb@tn.gov::bfa72dda-c885-4597-91e3-dd3595072d77" providerId="AD" clId="Web-{A3F67CCF-BE12-AAED-62C2-4D6AD8FFD6E7}" dt="2025-01-21T14:40:43.221" v="0" actId="20577"/>
          <ac:spMkLst>
            <pc:docMk/>
            <pc:sldMk cId="2492865141" sldId="305"/>
            <ac:spMk id="3" creationId="{8D8CCE87-DE96-47B3-B3D4-806670FABBE4}"/>
          </ac:spMkLst>
        </pc:spChg>
      </pc:sldChg>
    </pc:docChg>
  </pc:docChgLst>
  <pc:docChgLst>
    <pc:chgData name="Alaire Brown" userId="S::c02rdabb@tn.gov::bfa72dda-c885-4597-91e3-dd3595072d77" providerId="AD" clId="Web-{A34F7792-17C9-0C81-D990-8049FEB681D6}"/>
    <pc:docChg chg="sldOrd">
      <pc:chgData name="Alaire Brown" userId="S::c02rdabb@tn.gov::bfa72dda-c885-4597-91e3-dd3595072d77" providerId="AD" clId="Web-{A34F7792-17C9-0C81-D990-8049FEB681D6}" dt="2025-01-22T18:08:29.300" v="0"/>
      <pc:docMkLst>
        <pc:docMk/>
      </pc:docMkLst>
      <pc:sldChg chg="ord">
        <pc:chgData name="Alaire Brown" userId="S::c02rdabb@tn.gov::bfa72dda-c885-4597-91e3-dd3595072d77" providerId="AD" clId="Web-{A34F7792-17C9-0C81-D990-8049FEB681D6}" dt="2025-01-22T18:08:29.300" v="0"/>
        <pc:sldMkLst>
          <pc:docMk/>
          <pc:sldMk cId="3258279995" sldId="297"/>
        </pc:sldMkLst>
      </pc:sldChg>
    </pc:docChg>
  </pc:docChgLst>
  <pc:docChgLst>
    <pc:chgData name="Allison Fox" userId="01148540-de61-4a28-8563-5c6e5aef81e5" providerId="ADAL" clId="{73F9E46A-F0DC-4BA1-9ADA-94A9CFD0CB42}"/>
    <pc:docChg chg="custSel delSld modSld sldOrd modSection">
      <pc:chgData name="Allison Fox" userId="01148540-de61-4a28-8563-5c6e5aef81e5" providerId="ADAL" clId="{73F9E46A-F0DC-4BA1-9ADA-94A9CFD0CB42}" dt="2025-01-29T22:17:42.613" v="458" actId="20577"/>
      <pc:docMkLst>
        <pc:docMk/>
      </pc:docMkLst>
      <pc:sldChg chg="del">
        <pc:chgData name="Allison Fox" userId="01148540-de61-4a28-8563-5c6e5aef81e5" providerId="ADAL" clId="{73F9E46A-F0DC-4BA1-9ADA-94A9CFD0CB42}" dt="2025-01-23T23:37:56.743" v="0" actId="2696"/>
        <pc:sldMkLst>
          <pc:docMk/>
          <pc:sldMk cId="3775483727" sldId="267"/>
        </pc:sldMkLst>
      </pc:sldChg>
      <pc:sldChg chg="modSp mod">
        <pc:chgData name="Allison Fox" userId="01148540-de61-4a28-8563-5c6e5aef81e5" providerId="ADAL" clId="{73F9E46A-F0DC-4BA1-9ADA-94A9CFD0CB42}" dt="2025-01-29T21:43:55.335" v="400" actId="20577"/>
        <pc:sldMkLst>
          <pc:docMk/>
          <pc:sldMk cId="666755437" sldId="270"/>
        </pc:sldMkLst>
        <pc:spChg chg="mod">
          <ac:chgData name="Allison Fox" userId="01148540-de61-4a28-8563-5c6e5aef81e5" providerId="ADAL" clId="{73F9E46A-F0DC-4BA1-9ADA-94A9CFD0CB42}" dt="2025-01-29T21:43:55.335" v="400" actId="20577"/>
          <ac:spMkLst>
            <pc:docMk/>
            <pc:sldMk cId="666755437" sldId="270"/>
            <ac:spMk id="3" creationId="{00000000-0000-0000-0000-000000000000}"/>
          </ac:spMkLst>
        </pc:spChg>
      </pc:sldChg>
      <pc:sldChg chg="modSp mod">
        <pc:chgData name="Allison Fox" userId="01148540-de61-4a28-8563-5c6e5aef81e5" providerId="ADAL" clId="{73F9E46A-F0DC-4BA1-9ADA-94A9CFD0CB42}" dt="2025-01-29T21:32:15.009" v="337" actId="20577"/>
        <pc:sldMkLst>
          <pc:docMk/>
          <pc:sldMk cId="900518311" sldId="271"/>
        </pc:sldMkLst>
        <pc:spChg chg="mod">
          <ac:chgData name="Allison Fox" userId="01148540-de61-4a28-8563-5c6e5aef81e5" providerId="ADAL" clId="{73F9E46A-F0DC-4BA1-9ADA-94A9CFD0CB42}" dt="2025-01-29T21:32:15.009" v="337" actId="20577"/>
          <ac:spMkLst>
            <pc:docMk/>
            <pc:sldMk cId="900518311" sldId="271"/>
            <ac:spMk id="2" creationId="{00000000-0000-0000-0000-000000000000}"/>
          </ac:spMkLst>
        </pc:spChg>
        <pc:spChg chg="mod">
          <ac:chgData name="Allison Fox" userId="01148540-de61-4a28-8563-5c6e5aef81e5" providerId="ADAL" clId="{73F9E46A-F0DC-4BA1-9ADA-94A9CFD0CB42}" dt="2025-01-29T21:32:06.043" v="328" actId="20577"/>
          <ac:spMkLst>
            <pc:docMk/>
            <pc:sldMk cId="900518311" sldId="271"/>
            <ac:spMk id="3" creationId="{00000000-0000-0000-0000-000000000000}"/>
          </ac:spMkLst>
        </pc:spChg>
      </pc:sldChg>
      <pc:sldChg chg="modSp mod">
        <pc:chgData name="Allison Fox" userId="01148540-de61-4a28-8563-5c6e5aef81e5" providerId="ADAL" clId="{73F9E46A-F0DC-4BA1-9ADA-94A9CFD0CB42}" dt="2025-01-29T21:33:28.704" v="396" actId="20577"/>
        <pc:sldMkLst>
          <pc:docMk/>
          <pc:sldMk cId="3104301417" sldId="272"/>
        </pc:sldMkLst>
        <pc:spChg chg="mod">
          <ac:chgData name="Allison Fox" userId="01148540-de61-4a28-8563-5c6e5aef81e5" providerId="ADAL" clId="{73F9E46A-F0DC-4BA1-9ADA-94A9CFD0CB42}" dt="2025-01-29T21:33:28.704" v="396" actId="20577"/>
          <ac:spMkLst>
            <pc:docMk/>
            <pc:sldMk cId="3104301417" sldId="272"/>
            <ac:spMk id="3" creationId="{00000000-0000-0000-0000-000000000000}"/>
          </ac:spMkLst>
        </pc:spChg>
      </pc:sldChg>
      <pc:sldChg chg="ord">
        <pc:chgData name="Allison Fox" userId="01148540-de61-4a28-8563-5c6e5aef81e5" providerId="ADAL" clId="{73F9E46A-F0DC-4BA1-9ADA-94A9CFD0CB42}" dt="2025-01-24T22:32:02.620" v="2"/>
        <pc:sldMkLst>
          <pc:docMk/>
          <pc:sldMk cId="2299521191" sldId="283"/>
        </pc:sldMkLst>
      </pc:sldChg>
      <pc:sldChg chg="modSp mod">
        <pc:chgData name="Allison Fox" userId="01148540-de61-4a28-8563-5c6e5aef81e5" providerId="ADAL" clId="{73F9E46A-F0DC-4BA1-9ADA-94A9CFD0CB42}" dt="2025-01-29T19:56:13.028" v="290" actId="20577"/>
        <pc:sldMkLst>
          <pc:docMk/>
          <pc:sldMk cId="489003139" sldId="285"/>
        </pc:sldMkLst>
        <pc:spChg chg="mod">
          <ac:chgData name="Allison Fox" userId="01148540-de61-4a28-8563-5c6e5aef81e5" providerId="ADAL" clId="{73F9E46A-F0DC-4BA1-9ADA-94A9CFD0CB42}" dt="2025-01-29T19:56:13.028" v="290" actId="20577"/>
          <ac:spMkLst>
            <pc:docMk/>
            <pc:sldMk cId="489003139" sldId="285"/>
            <ac:spMk id="3" creationId="{C4651853-4473-42F4-8060-DA94114F69A7}"/>
          </ac:spMkLst>
        </pc:spChg>
      </pc:sldChg>
      <pc:sldChg chg="modSp mod">
        <pc:chgData name="Allison Fox" userId="01148540-de61-4a28-8563-5c6e5aef81e5" providerId="ADAL" clId="{73F9E46A-F0DC-4BA1-9ADA-94A9CFD0CB42}" dt="2025-01-29T19:59:21.311" v="299" actId="20577"/>
        <pc:sldMkLst>
          <pc:docMk/>
          <pc:sldMk cId="3978551945" sldId="293"/>
        </pc:sldMkLst>
        <pc:spChg chg="mod">
          <ac:chgData name="Allison Fox" userId="01148540-de61-4a28-8563-5c6e5aef81e5" providerId="ADAL" clId="{73F9E46A-F0DC-4BA1-9ADA-94A9CFD0CB42}" dt="2025-01-29T19:59:21.311" v="299" actId="20577"/>
          <ac:spMkLst>
            <pc:docMk/>
            <pc:sldMk cId="3978551945" sldId="293"/>
            <ac:spMk id="3" creationId="{3669D45D-A211-4E61-8C1B-1E598B114AA7}"/>
          </ac:spMkLst>
        </pc:spChg>
      </pc:sldChg>
      <pc:sldChg chg="modSp mod">
        <pc:chgData name="Allison Fox" userId="01148540-de61-4a28-8563-5c6e5aef81e5" providerId="ADAL" clId="{73F9E46A-F0DC-4BA1-9ADA-94A9CFD0CB42}" dt="2025-01-29T19:41:47.510" v="31" actId="20577"/>
        <pc:sldMkLst>
          <pc:docMk/>
          <pc:sldMk cId="3366030782" sldId="299"/>
        </pc:sldMkLst>
        <pc:spChg chg="mod">
          <ac:chgData name="Allison Fox" userId="01148540-de61-4a28-8563-5c6e5aef81e5" providerId="ADAL" clId="{73F9E46A-F0DC-4BA1-9ADA-94A9CFD0CB42}" dt="2025-01-29T19:41:47.510" v="31" actId="20577"/>
          <ac:spMkLst>
            <pc:docMk/>
            <pc:sldMk cId="3366030782" sldId="299"/>
            <ac:spMk id="3" creationId="{122785E6-2B1B-4A90-A6FB-D2511170B5B8}"/>
          </ac:spMkLst>
        </pc:spChg>
      </pc:sldChg>
      <pc:sldChg chg="modSp mod">
        <pc:chgData name="Allison Fox" userId="01148540-de61-4a28-8563-5c6e5aef81e5" providerId="ADAL" clId="{73F9E46A-F0DC-4BA1-9ADA-94A9CFD0CB42}" dt="2025-01-29T21:31:34.504" v="317" actId="20577"/>
        <pc:sldMkLst>
          <pc:docMk/>
          <pc:sldMk cId="132785206" sldId="302"/>
        </pc:sldMkLst>
        <pc:spChg chg="mod">
          <ac:chgData name="Allison Fox" userId="01148540-de61-4a28-8563-5c6e5aef81e5" providerId="ADAL" clId="{73F9E46A-F0DC-4BA1-9ADA-94A9CFD0CB42}" dt="2025-01-29T21:31:34.504" v="317" actId="20577"/>
          <ac:spMkLst>
            <pc:docMk/>
            <pc:sldMk cId="132785206" sldId="302"/>
            <ac:spMk id="3" creationId="{6E06356F-701A-40FA-B134-BFB12DDB63AF}"/>
          </ac:spMkLst>
        </pc:spChg>
      </pc:sldChg>
      <pc:sldChg chg="modSp mod">
        <pc:chgData name="Allison Fox" userId="01148540-de61-4a28-8563-5c6e5aef81e5" providerId="ADAL" clId="{73F9E46A-F0DC-4BA1-9ADA-94A9CFD0CB42}" dt="2025-01-29T21:32:31.946" v="346" actId="20577"/>
        <pc:sldMkLst>
          <pc:docMk/>
          <pc:sldMk cId="446997574" sldId="303"/>
        </pc:sldMkLst>
        <pc:spChg chg="mod">
          <ac:chgData name="Allison Fox" userId="01148540-de61-4a28-8563-5c6e5aef81e5" providerId="ADAL" clId="{73F9E46A-F0DC-4BA1-9ADA-94A9CFD0CB42}" dt="2025-01-29T21:32:31.946" v="346" actId="20577"/>
          <ac:spMkLst>
            <pc:docMk/>
            <pc:sldMk cId="446997574" sldId="303"/>
            <ac:spMk id="2" creationId="{43FED5BA-204B-41C6-863D-AC57FCDE832F}"/>
          </ac:spMkLst>
        </pc:spChg>
      </pc:sldChg>
      <pc:sldChg chg="modSp mod">
        <pc:chgData name="Allison Fox" userId="01148540-de61-4a28-8563-5c6e5aef81e5" providerId="ADAL" clId="{73F9E46A-F0DC-4BA1-9ADA-94A9CFD0CB42}" dt="2025-01-29T19:44:56.561" v="229" actId="20577"/>
        <pc:sldMkLst>
          <pc:docMk/>
          <pc:sldMk cId="4050639482" sldId="307"/>
        </pc:sldMkLst>
        <pc:spChg chg="mod">
          <ac:chgData name="Allison Fox" userId="01148540-de61-4a28-8563-5c6e5aef81e5" providerId="ADAL" clId="{73F9E46A-F0DC-4BA1-9ADA-94A9CFD0CB42}" dt="2025-01-29T19:44:56.561" v="229" actId="20577"/>
          <ac:spMkLst>
            <pc:docMk/>
            <pc:sldMk cId="4050639482" sldId="307"/>
            <ac:spMk id="3" creationId="{122785E6-2B1B-4A90-A6FB-D2511170B5B8}"/>
          </ac:spMkLst>
        </pc:spChg>
      </pc:sldChg>
      <pc:sldChg chg="modSp mod">
        <pc:chgData name="Allison Fox" userId="01148540-de61-4a28-8563-5c6e5aef81e5" providerId="ADAL" clId="{73F9E46A-F0DC-4BA1-9ADA-94A9CFD0CB42}" dt="2025-01-24T22:33:00.573" v="13" actId="20577"/>
        <pc:sldMkLst>
          <pc:docMk/>
          <pc:sldMk cId="1501579993" sldId="330"/>
        </pc:sldMkLst>
        <pc:spChg chg="mod">
          <ac:chgData name="Allison Fox" userId="01148540-de61-4a28-8563-5c6e5aef81e5" providerId="ADAL" clId="{73F9E46A-F0DC-4BA1-9ADA-94A9CFD0CB42}" dt="2025-01-24T22:33:00.573" v="13" actId="20577"/>
          <ac:spMkLst>
            <pc:docMk/>
            <pc:sldMk cId="1501579993" sldId="330"/>
            <ac:spMk id="2" creationId="{00000000-0000-0000-0000-000000000000}"/>
          </ac:spMkLst>
        </pc:spChg>
      </pc:sldChg>
      <pc:sldChg chg="modSp mod">
        <pc:chgData name="Allison Fox" userId="01148540-de61-4a28-8563-5c6e5aef81e5" providerId="ADAL" clId="{73F9E46A-F0DC-4BA1-9ADA-94A9CFD0CB42}" dt="2025-01-29T19:32:33.753" v="14" actId="113"/>
        <pc:sldMkLst>
          <pc:docMk/>
          <pc:sldMk cId="657244732" sldId="331"/>
        </pc:sldMkLst>
        <pc:spChg chg="mod">
          <ac:chgData name="Allison Fox" userId="01148540-de61-4a28-8563-5c6e5aef81e5" providerId="ADAL" clId="{73F9E46A-F0DC-4BA1-9ADA-94A9CFD0CB42}" dt="2025-01-29T19:32:33.753" v="14" actId="113"/>
          <ac:spMkLst>
            <pc:docMk/>
            <pc:sldMk cId="657244732" sldId="331"/>
            <ac:spMk id="3" creationId="{00000000-0000-0000-0000-000000000000}"/>
          </ac:spMkLst>
        </pc:spChg>
      </pc:sldChg>
      <pc:sldChg chg="modSp mod">
        <pc:chgData name="Allison Fox" userId="01148540-de61-4a28-8563-5c6e5aef81e5" providerId="ADAL" clId="{73F9E46A-F0DC-4BA1-9ADA-94A9CFD0CB42}" dt="2025-01-29T19:38:22.864" v="25" actId="20577"/>
        <pc:sldMkLst>
          <pc:docMk/>
          <pc:sldMk cId="3643417083" sldId="351"/>
        </pc:sldMkLst>
        <pc:spChg chg="mod">
          <ac:chgData name="Allison Fox" userId="01148540-de61-4a28-8563-5c6e5aef81e5" providerId="ADAL" clId="{73F9E46A-F0DC-4BA1-9ADA-94A9CFD0CB42}" dt="2025-01-29T19:38:22.864" v="25" actId="20577"/>
          <ac:spMkLst>
            <pc:docMk/>
            <pc:sldMk cId="3643417083" sldId="351"/>
            <ac:spMk id="3" creationId="{00000000-0000-0000-0000-000000000000}"/>
          </ac:spMkLst>
        </pc:spChg>
      </pc:sldChg>
      <pc:sldChg chg="modSp mod">
        <pc:chgData name="Allison Fox" userId="01148540-de61-4a28-8563-5c6e5aef81e5" providerId="ADAL" clId="{73F9E46A-F0DC-4BA1-9ADA-94A9CFD0CB42}" dt="2025-01-29T19:39:19.396" v="26" actId="115"/>
        <pc:sldMkLst>
          <pc:docMk/>
          <pc:sldMk cId="992821442" sldId="353"/>
        </pc:sldMkLst>
        <pc:spChg chg="mod">
          <ac:chgData name="Allison Fox" userId="01148540-de61-4a28-8563-5c6e5aef81e5" providerId="ADAL" clId="{73F9E46A-F0DC-4BA1-9ADA-94A9CFD0CB42}" dt="2025-01-29T19:39:19.396" v="26" actId="115"/>
          <ac:spMkLst>
            <pc:docMk/>
            <pc:sldMk cId="992821442" sldId="353"/>
            <ac:spMk id="3" creationId="{492A01BD-83B5-4080-B1FF-E0537FE74FD5}"/>
          </ac:spMkLst>
        </pc:spChg>
      </pc:sldChg>
      <pc:sldChg chg="modSp mod">
        <pc:chgData name="Allison Fox" userId="01148540-de61-4a28-8563-5c6e5aef81e5" providerId="ADAL" clId="{73F9E46A-F0DC-4BA1-9ADA-94A9CFD0CB42}" dt="2025-01-29T20:00:11.481" v="306" actId="20577"/>
        <pc:sldMkLst>
          <pc:docMk/>
          <pc:sldMk cId="3775083063" sldId="361"/>
        </pc:sldMkLst>
        <pc:spChg chg="mod">
          <ac:chgData name="Allison Fox" userId="01148540-de61-4a28-8563-5c6e5aef81e5" providerId="ADAL" clId="{73F9E46A-F0DC-4BA1-9ADA-94A9CFD0CB42}" dt="2025-01-29T20:00:11.481" v="306" actId="20577"/>
          <ac:spMkLst>
            <pc:docMk/>
            <pc:sldMk cId="3775083063" sldId="361"/>
            <ac:spMk id="3" creationId="{40DD6F21-39B9-C980-7CDE-97F30442E610}"/>
          </ac:spMkLst>
        </pc:spChg>
      </pc:sldChg>
      <pc:sldChg chg="modSp mod">
        <pc:chgData name="Allison Fox" userId="01148540-de61-4a28-8563-5c6e5aef81e5" providerId="ADAL" clId="{73F9E46A-F0DC-4BA1-9ADA-94A9CFD0CB42}" dt="2025-01-29T19:41:12.327" v="29" actId="20577"/>
        <pc:sldMkLst>
          <pc:docMk/>
          <pc:sldMk cId="1643668313" sldId="367"/>
        </pc:sldMkLst>
        <pc:spChg chg="mod">
          <ac:chgData name="Allison Fox" userId="01148540-de61-4a28-8563-5c6e5aef81e5" providerId="ADAL" clId="{73F9E46A-F0DC-4BA1-9ADA-94A9CFD0CB42}" dt="2025-01-29T19:41:12.327" v="29" actId="20577"/>
          <ac:spMkLst>
            <pc:docMk/>
            <pc:sldMk cId="1643668313" sldId="367"/>
            <ac:spMk id="3" creationId="{33CF5DBC-3A92-BA2D-5CFB-70D1066083D8}"/>
          </ac:spMkLst>
        </pc:spChg>
      </pc:sldChg>
      <pc:sldChg chg="modSp mod">
        <pc:chgData name="Allison Fox" userId="01148540-de61-4a28-8563-5c6e5aef81e5" providerId="ADAL" clId="{73F9E46A-F0DC-4BA1-9ADA-94A9CFD0CB42}" dt="2025-01-29T21:31:08.066" v="316" actId="20577"/>
        <pc:sldMkLst>
          <pc:docMk/>
          <pc:sldMk cId="3260205953" sldId="368"/>
        </pc:sldMkLst>
        <pc:spChg chg="mod">
          <ac:chgData name="Allison Fox" userId="01148540-de61-4a28-8563-5c6e5aef81e5" providerId="ADAL" clId="{73F9E46A-F0DC-4BA1-9ADA-94A9CFD0CB42}" dt="2025-01-29T21:31:08.066" v="316" actId="20577"/>
          <ac:spMkLst>
            <pc:docMk/>
            <pc:sldMk cId="3260205953" sldId="368"/>
            <ac:spMk id="3" creationId="{FD497B2B-FF99-CD44-ABD6-C97E47683776}"/>
          </ac:spMkLst>
        </pc:spChg>
      </pc:sldChg>
      <pc:sldChg chg="modSp mod">
        <pc:chgData name="Allison Fox" userId="01148540-de61-4a28-8563-5c6e5aef81e5" providerId="ADAL" clId="{73F9E46A-F0DC-4BA1-9ADA-94A9CFD0CB42}" dt="2025-01-29T19:54:02.774" v="230" actId="20577"/>
        <pc:sldMkLst>
          <pc:docMk/>
          <pc:sldMk cId="2932906689" sldId="379"/>
        </pc:sldMkLst>
        <pc:spChg chg="mod">
          <ac:chgData name="Allison Fox" userId="01148540-de61-4a28-8563-5c6e5aef81e5" providerId="ADAL" clId="{73F9E46A-F0DC-4BA1-9ADA-94A9CFD0CB42}" dt="2025-01-29T19:54:02.774" v="230" actId="20577"/>
          <ac:spMkLst>
            <pc:docMk/>
            <pc:sldMk cId="2932906689" sldId="379"/>
            <ac:spMk id="3" creationId="{C359F86E-80A0-800D-5761-81209564F419}"/>
          </ac:spMkLst>
        </pc:spChg>
      </pc:sldChg>
      <pc:sldChg chg="modSp mod">
        <pc:chgData name="Allison Fox" userId="01148540-de61-4a28-8563-5c6e5aef81e5" providerId="ADAL" clId="{73F9E46A-F0DC-4BA1-9ADA-94A9CFD0CB42}" dt="2025-01-29T22:17:42.613" v="458" actId="20577"/>
        <pc:sldMkLst>
          <pc:docMk/>
          <pc:sldMk cId="961656" sldId="405"/>
        </pc:sldMkLst>
        <pc:spChg chg="mod">
          <ac:chgData name="Allison Fox" userId="01148540-de61-4a28-8563-5c6e5aef81e5" providerId="ADAL" clId="{73F9E46A-F0DC-4BA1-9ADA-94A9CFD0CB42}" dt="2025-01-29T22:17:42.613" v="458" actId="20577"/>
          <ac:spMkLst>
            <pc:docMk/>
            <pc:sldMk cId="961656" sldId="405"/>
            <ac:spMk id="3" creationId="{FF5A46C9-C4E7-02AE-6754-8508C8BB84FC}"/>
          </ac:spMkLst>
        </pc:spChg>
      </pc:sldChg>
      <pc:sldChg chg="modSp mod">
        <pc:chgData name="Allison Fox" userId="01148540-de61-4a28-8563-5c6e5aef81e5" providerId="ADAL" clId="{73F9E46A-F0DC-4BA1-9ADA-94A9CFD0CB42}" dt="2025-01-29T22:13:18.213" v="430" actId="33524"/>
        <pc:sldMkLst>
          <pc:docMk/>
          <pc:sldMk cId="155488462" sldId="407"/>
        </pc:sldMkLst>
        <pc:spChg chg="mod">
          <ac:chgData name="Allison Fox" userId="01148540-de61-4a28-8563-5c6e5aef81e5" providerId="ADAL" clId="{73F9E46A-F0DC-4BA1-9ADA-94A9CFD0CB42}" dt="2025-01-29T22:13:18.213" v="430" actId="33524"/>
          <ac:spMkLst>
            <pc:docMk/>
            <pc:sldMk cId="155488462" sldId="407"/>
            <ac:spMk id="3" creationId="{00000000-0000-0000-0000-000000000000}"/>
          </ac:spMkLst>
        </pc:spChg>
      </pc:sldChg>
    </pc:docChg>
  </pc:docChgLst>
  <pc:docChgLst>
    <pc:chgData name="P.Lynn Tutor" userId="S::c02rdplt@tn.gov::3b581670-1004-4d24-84ff-e8d420ab518f" providerId="AD" clId="Web-{FD1F39C7-586A-A5CC-A0AA-FE797411F364}"/>
    <pc:docChg chg="addSld delSld modSld sldOrd modSection">
      <pc:chgData name="P.Lynn Tutor" userId="S::c02rdplt@tn.gov::3b581670-1004-4d24-84ff-e8d420ab518f" providerId="AD" clId="Web-{FD1F39C7-586A-A5CC-A0AA-FE797411F364}" dt="2025-01-28T19:53:18.855" v="1456" actId="20577"/>
      <pc:docMkLst>
        <pc:docMk/>
      </pc:docMkLst>
      <pc:sldChg chg="modSp ord">
        <pc:chgData name="P.Lynn Tutor" userId="S::c02rdplt@tn.gov::3b581670-1004-4d24-84ff-e8d420ab518f" providerId="AD" clId="Web-{FD1F39C7-586A-A5CC-A0AA-FE797411F364}" dt="2025-01-27T19:17:45.587" v="761" actId="20577"/>
        <pc:sldMkLst>
          <pc:docMk/>
          <pc:sldMk cId="489003139" sldId="285"/>
        </pc:sldMkLst>
        <pc:spChg chg="mod">
          <ac:chgData name="P.Lynn Tutor" userId="S::c02rdplt@tn.gov::3b581670-1004-4d24-84ff-e8d420ab518f" providerId="AD" clId="Web-{FD1F39C7-586A-A5CC-A0AA-FE797411F364}" dt="2025-01-27T19:17:45.587" v="761" actId="20577"/>
          <ac:spMkLst>
            <pc:docMk/>
            <pc:sldMk cId="489003139" sldId="285"/>
            <ac:spMk id="3" creationId="{C4651853-4473-42F4-8060-DA94114F69A7}"/>
          </ac:spMkLst>
        </pc:spChg>
      </pc:sldChg>
      <pc:sldChg chg="modSp ord">
        <pc:chgData name="P.Lynn Tutor" userId="S::c02rdplt@tn.gov::3b581670-1004-4d24-84ff-e8d420ab518f" providerId="AD" clId="Web-{FD1F39C7-586A-A5CC-A0AA-FE797411F364}" dt="2025-01-24T19:22:47.168" v="287" actId="20577"/>
        <pc:sldMkLst>
          <pc:docMk/>
          <pc:sldMk cId="3978551945" sldId="293"/>
        </pc:sldMkLst>
        <pc:spChg chg="mod">
          <ac:chgData name="P.Lynn Tutor" userId="S::c02rdplt@tn.gov::3b581670-1004-4d24-84ff-e8d420ab518f" providerId="AD" clId="Web-{FD1F39C7-586A-A5CC-A0AA-FE797411F364}" dt="2025-01-24T19:22:47.168" v="287" actId="20577"/>
          <ac:spMkLst>
            <pc:docMk/>
            <pc:sldMk cId="3978551945" sldId="293"/>
            <ac:spMk id="3" creationId="{3669D45D-A211-4E61-8C1B-1E598B114AA7}"/>
          </ac:spMkLst>
        </pc:spChg>
      </pc:sldChg>
      <pc:sldChg chg="modSp">
        <pc:chgData name="P.Lynn Tutor" userId="S::c02rdplt@tn.gov::3b581670-1004-4d24-84ff-e8d420ab518f" providerId="AD" clId="Web-{FD1F39C7-586A-A5CC-A0AA-FE797411F364}" dt="2025-01-28T19:45:14.477" v="1213" actId="20577"/>
        <pc:sldMkLst>
          <pc:docMk/>
          <pc:sldMk cId="3295807566" sldId="295"/>
        </pc:sldMkLst>
        <pc:spChg chg="mod">
          <ac:chgData name="P.Lynn Tutor" userId="S::c02rdplt@tn.gov::3b581670-1004-4d24-84ff-e8d420ab518f" providerId="AD" clId="Web-{FD1F39C7-586A-A5CC-A0AA-FE797411F364}" dt="2025-01-28T19:45:14.477" v="1213" actId="20577"/>
          <ac:spMkLst>
            <pc:docMk/>
            <pc:sldMk cId="3295807566" sldId="295"/>
            <ac:spMk id="3" creationId="{34758EAC-9626-4E57-9C6A-200E4C45D412}"/>
          </ac:spMkLst>
        </pc:spChg>
      </pc:sldChg>
      <pc:sldChg chg="modSp">
        <pc:chgData name="P.Lynn Tutor" userId="S::c02rdplt@tn.gov::3b581670-1004-4d24-84ff-e8d420ab518f" providerId="AD" clId="Web-{FD1F39C7-586A-A5CC-A0AA-FE797411F364}" dt="2025-01-26T23:42:13.420" v="671" actId="20577"/>
        <pc:sldMkLst>
          <pc:docMk/>
          <pc:sldMk cId="528250717" sldId="301"/>
        </pc:sldMkLst>
        <pc:spChg chg="mod">
          <ac:chgData name="P.Lynn Tutor" userId="S::c02rdplt@tn.gov::3b581670-1004-4d24-84ff-e8d420ab518f" providerId="AD" clId="Web-{FD1F39C7-586A-A5CC-A0AA-FE797411F364}" dt="2025-01-26T23:42:13.420" v="671" actId="20577"/>
          <ac:spMkLst>
            <pc:docMk/>
            <pc:sldMk cId="528250717" sldId="301"/>
            <ac:spMk id="3" creationId="{AE13888F-6953-4C7D-8E3A-0D1347DF68CA}"/>
          </ac:spMkLst>
        </pc:spChg>
      </pc:sldChg>
      <pc:sldChg chg="modSp del ord">
        <pc:chgData name="P.Lynn Tutor" userId="S::c02rdplt@tn.gov::3b581670-1004-4d24-84ff-e8d420ab518f" providerId="AD" clId="Web-{FD1F39C7-586A-A5CC-A0AA-FE797411F364}" dt="2025-01-24T16:42:56.693" v="3"/>
        <pc:sldMkLst>
          <pc:docMk/>
          <pc:sldMk cId="3811976597" sldId="360"/>
        </pc:sldMkLst>
      </pc:sldChg>
      <pc:sldChg chg="modSp new">
        <pc:chgData name="P.Lynn Tutor" userId="S::c02rdplt@tn.gov::3b581670-1004-4d24-84ff-e8d420ab518f" providerId="AD" clId="Web-{FD1F39C7-586A-A5CC-A0AA-FE797411F364}" dt="2025-01-24T19:27:41.954" v="447" actId="20577"/>
        <pc:sldMkLst>
          <pc:docMk/>
          <pc:sldMk cId="3775083063" sldId="361"/>
        </pc:sldMkLst>
        <pc:spChg chg="mod">
          <ac:chgData name="P.Lynn Tutor" userId="S::c02rdplt@tn.gov::3b581670-1004-4d24-84ff-e8d420ab518f" providerId="AD" clId="Web-{FD1F39C7-586A-A5CC-A0AA-FE797411F364}" dt="2025-01-24T19:19:55.385" v="5" actId="20577"/>
          <ac:spMkLst>
            <pc:docMk/>
            <pc:sldMk cId="3775083063" sldId="361"/>
            <ac:spMk id="2" creationId="{B042F335-8E35-176A-2C11-6EAF163AD053}"/>
          </ac:spMkLst>
        </pc:spChg>
        <pc:spChg chg="mod">
          <ac:chgData name="P.Lynn Tutor" userId="S::c02rdplt@tn.gov::3b581670-1004-4d24-84ff-e8d420ab518f" providerId="AD" clId="Web-{FD1F39C7-586A-A5CC-A0AA-FE797411F364}" dt="2025-01-24T19:27:41.954" v="447" actId="20577"/>
          <ac:spMkLst>
            <pc:docMk/>
            <pc:sldMk cId="3775083063" sldId="361"/>
            <ac:spMk id="3" creationId="{40DD6F21-39B9-C980-7CDE-97F30442E610}"/>
          </ac:spMkLst>
        </pc:spChg>
      </pc:sldChg>
      <pc:sldChg chg="modSp new">
        <pc:chgData name="P.Lynn Tutor" userId="S::c02rdplt@tn.gov::3b581670-1004-4d24-84ff-e8d420ab518f" providerId="AD" clId="Web-{FD1F39C7-586A-A5CC-A0AA-FE797411F364}" dt="2025-01-27T19:27:24.689" v="763" actId="20577"/>
        <pc:sldMkLst>
          <pc:docMk/>
          <pc:sldMk cId="3260205953" sldId="368"/>
        </pc:sldMkLst>
        <pc:spChg chg="mod">
          <ac:chgData name="P.Lynn Tutor" userId="S::c02rdplt@tn.gov::3b581670-1004-4d24-84ff-e8d420ab518f" providerId="AD" clId="Web-{FD1F39C7-586A-A5CC-A0AA-FE797411F364}" dt="2025-01-26T23:36:40.025" v="451" actId="20577"/>
          <ac:spMkLst>
            <pc:docMk/>
            <pc:sldMk cId="3260205953" sldId="368"/>
            <ac:spMk id="2" creationId="{1DE2D5A8-5F3A-F08A-98BF-03CF2C866418}"/>
          </ac:spMkLst>
        </pc:spChg>
        <pc:spChg chg="mod">
          <ac:chgData name="P.Lynn Tutor" userId="S::c02rdplt@tn.gov::3b581670-1004-4d24-84ff-e8d420ab518f" providerId="AD" clId="Web-{FD1F39C7-586A-A5CC-A0AA-FE797411F364}" dt="2025-01-27T19:27:24.689" v="763" actId="20577"/>
          <ac:spMkLst>
            <pc:docMk/>
            <pc:sldMk cId="3260205953" sldId="368"/>
            <ac:spMk id="3" creationId="{FD497B2B-FF99-CD44-ABD6-C97E47683776}"/>
          </ac:spMkLst>
        </pc:spChg>
      </pc:sldChg>
      <pc:sldChg chg="modSp new del">
        <pc:chgData name="P.Lynn Tutor" userId="S::c02rdplt@tn.gov::3b581670-1004-4d24-84ff-e8d420ab518f" providerId="AD" clId="Web-{FD1F39C7-586A-A5CC-A0AA-FE797411F364}" dt="2025-01-27T15:21:28.429" v="713"/>
        <pc:sldMkLst>
          <pc:docMk/>
          <pc:sldMk cId="3170440579" sldId="369"/>
        </pc:sldMkLst>
        <pc:spChg chg="mod">
          <ac:chgData name="P.Lynn Tutor" userId="S::c02rdplt@tn.gov::3b581670-1004-4d24-84ff-e8d420ab518f" providerId="AD" clId="Web-{FD1F39C7-586A-A5CC-A0AA-FE797411F364}" dt="2025-01-26T23:43:04.859" v="674" actId="20577"/>
          <ac:spMkLst>
            <pc:docMk/>
            <pc:sldMk cId="3170440579" sldId="369"/>
            <ac:spMk id="2" creationId="{9599B3E3-61EF-6378-82DE-13350050FE08}"/>
          </ac:spMkLst>
        </pc:spChg>
        <pc:spChg chg="mod">
          <ac:chgData name="P.Lynn Tutor" userId="S::c02rdplt@tn.gov::3b581670-1004-4d24-84ff-e8d420ab518f" providerId="AD" clId="Web-{FD1F39C7-586A-A5CC-A0AA-FE797411F364}" dt="2025-01-26T23:44:01.375" v="712" actId="20577"/>
          <ac:spMkLst>
            <pc:docMk/>
            <pc:sldMk cId="3170440579" sldId="369"/>
            <ac:spMk id="3" creationId="{01D1F6A0-2400-448C-0EC2-A542EBD9B6B8}"/>
          </ac:spMkLst>
        </pc:spChg>
      </pc:sldChg>
      <pc:sldChg chg="modSp">
        <pc:chgData name="P.Lynn Tutor" userId="S::c02rdplt@tn.gov::3b581670-1004-4d24-84ff-e8d420ab518f" providerId="AD" clId="Web-{FD1F39C7-586A-A5CC-A0AA-FE797411F364}" dt="2025-01-27T19:46:58.042" v="765" actId="20577"/>
        <pc:sldMkLst>
          <pc:docMk/>
          <pc:sldMk cId="175462229" sldId="371"/>
        </pc:sldMkLst>
        <pc:spChg chg="mod">
          <ac:chgData name="P.Lynn Tutor" userId="S::c02rdplt@tn.gov::3b581670-1004-4d24-84ff-e8d420ab518f" providerId="AD" clId="Web-{FD1F39C7-586A-A5CC-A0AA-FE797411F364}" dt="2025-01-27T19:46:58.042" v="765" actId="20577"/>
          <ac:spMkLst>
            <pc:docMk/>
            <pc:sldMk cId="175462229" sldId="371"/>
            <ac:spMk id="3" creationId="{7731EF4F-E871-B21F-6449-8D2990603B25}"/>
          </ac:spMkLst>
        </pc:spChg>
      </pc:sldChg>
      <pc:sldChg chg="modSp">
        <pc:chgData name="P.Lynn Tutor" userId="S::c02rdplt@tn.gov::3b581670-1004-4d24-84ff-e8d420ab518f" providerId="AD" clId="Web-{FD1F39C7-586A-A5CC-A0AA-FE797411F364}" dt="2025-01-27T15:57:44.219" v="718" actId="20577"/>
        <pc:sldMkLst>
          <pc:docMk/>
          <pc:sldMk cId="479106695" sldId="372"/>
        </pc:sldMkLst>
        <pc:spChg chg="mod">
          <ac:chgData name="P.Lynn Tutor" userId="S::c02rdplt@tn.gov::3b581670-1004-4d24-84ff-e8d420ab518f" providerId="AD" clId="Web-{FD1F39C7-586A-A5CC-A0AA-FE797411F364}" dt="2025-01-27T15:57:44.219" v="718" actId="20577"/>
          <ac:spMkLst>
            <pc:docMk/>
            <pc:sldMk cId="479106695" sldId="372"/>
            <ac:spMk id="3" creationId="{28C5BFD9-084C-15E6-9779-D2EA024A1E33}"/>
          </ac:spMkLst>
        </pc:spChg>
      </pc:sldChg>
      <pc:sldChg chg="modSp ord">
        <pc:chgData name="P.Lynn Tutor" userId="S::c02rdplt@tn.gov::3b581670-1004-4d24-84ff-e8d420ab518f" providerId="AD" clId="Web-{FD1F39C7-586A-A5CC-A0AA-FE797411F364}" dt="2025-01-27T21:34:25.648" v="766"/>
        <pc:sldMkLst>
          <pc:docMk/>
          <pc:sldMk cId="2846980257" sldId="373"/>
        </pc:sldMkLst>
        <pc:spChg chg="mod">
          <ac:chgData name="P.Lynn Tutor" userId="S::c02rdplt@tn.gov::3b581670-1004-4d24-84ff-e8d420ab518f" providerId="AD" clId="Web-{FD1F39C7-586A-A5CC-A0AA-FE797411F364}" dt="2025-01-27T19:14:18.043" v="754" actId="20577"/>
          <ac:spMkLst>
            <pc:docMk/>
            <pc:sldMk cId="2846980257" sldId="373"/>
            <ac:spMk id="3" creationId="{5AA9F541-A9F5-BD89-05E3-6E0A911666F4}"/>
          </ac:spMkLst>
        </pc:spChg>
      </pc:sldChg>
      <pc:sldChg chg="modSp ord">
        <pc:chgData name="P.Lynn Tutor" userId="S::c02rdplt@tn.gov::3b581670-1004-4d24-84ff-e8d420ab518f" providerId="AD" clId="Web-{FD1F39C7-586A-A5CC-A0AA-FE797411F364}" dt="2025-01-27T19:14:12.371" v="751" actId="20577"/>
        <pc:sldMkLst>
          <pc:docMk/>
          <pc:sldMk cId="911481428" sldId="374"/>
        </pc:sldMkLst>
        <pc:spChg chg="mod">
          <ac:chgData name="P.Lynn Tutor" userId="S::c02rdplt@tn.gov::3b581670-1004-4d24-84ff-e8d420ab518f" providerId="AD" clId="Web-{FD1F39C7-586A-A5CC-A0AA-FE797411F364}" dt="2025-01-27T19:14:12.371" v="751" actId="20577"/>
          <ac:spMkLst>
            <pc:docMk/>
            <pc:sldMk cId="911481428" sldId="374"/>
            <ac:spMk id="3" creationId="{68F6813B-1FA4-EF9E-8D24-1D0D685C08A3}"/>
          </ac:spMkLst>
        </pc:spChg>
      </pc:sldChg>
      <pc:sldChg chg="modSp">
        <pc:chgData name="P.Lynn Tutor" userId="S::c02rdplt@tn.gov::3b581670-1004-4d24-84ff-e8d420ab518f" providerId="AD" clId="Web-{FD1F39C7-586A-A5CC-A0AA-FE797411F364}" dt="2025-01-27T16:00:11.735" v="721" actId="20577"/>
        <pc:sldMkLst>
          <pc:docMk/>
          <pc:sldMk cId="4053378993" sldId="375"/>
        </pc:sldMkLst>
        <pc:spChg chg="mod">
          <ac:chgData name="P.Lynn Tutor" userId="S::c02rdplt@tn.gov::3b581670-1004-4d24-84ff-e8d420ab518f" providerId="AD" clId="Web-{FD1F39C7-586A-A5CC-A0AA-FE797411F364}" dt="2025-01-27T16:00:11.735" v="721" actId="20577"/>
          <ac:spMkLst>
            <pc:docMk/>
            <pc:sldMk cId="4053378993" sldId="375"/>
            <ac:spMk id="3" creationId="{6270B2DC-F08A-880E-30B8-5B4F2FF91A95}"/>
          </ac:spMkLst>
        </pc:spChg>
      </pc:sldChg>
      <pc:sldChg chg="modSp">
        <pc:chgData name="P.Lynn Tutor" userId="S::c02rdplt@tn.gov::3b581670-1004-4d24-84ff-e8d420ab518f" providerId="AD" clId="Web-{FD1F39C7-586A-A5CC-A0AA-FE797411F364}" dt="2025-01-27T19:14:07.933" v="749" actId="20577"/>
        <pc:sldMkLst>
          <pc:docMk/>
          <pc:sldMk cId="4265693853" sldId="376"/>
        </pc:sldMkLst>
        <pc:spChg chg="mod">
          <ac:chgData name="P.Lynn Tutor" userId="S::c02rdplt@tn.gov::3b581670-1004-4d24-84ff-e8d420ab518f" providerId="AD" clId="Web-{FD1F39C7-586A-A5CC-A0AA-FE797411F364}" dt="2025-01-27T19:14:07.933" v="749" actId="20577"/>
          <ac:spMkLst>
            <pc:docMk/>
            <pc:sldMk cId="4265693853" sldId="376"/>
            <ac:spMk id="3" creationId="{56423216-D9E9-94E8-2C78-9D7BC9815748}"/>
          </ac:spMkLst>
        </pc:spChg>
      </pc:sldChg>
      <pc:sldChg chg="modSp">
        <pc:chgData name="P.Lynn Tutor" userId="S::c02rdplt@tn.gov::3b581670-1004-4d24-84ff-e8d420ab518f" providerId="AD" clId="Web-{FD1F39C7-586A-A5CC-A0AA-FE797411F364}" dt="2025-01-27T19:14:05.340" v="747" actId="20577"/>
        <pc:sldMkLst>
          <pc:docMk/>
          <pc:sldMk cId="923397372" sldId="377"/>
        </pc:sldMkLst>
        <pc:spChg chg="mod">
          <ac:chgData name="P.Lynn Tutor" userId="S::c02rdplt@tn.gov::3b581670-1004-4d24-84ff-e8d420ab518f" providerId="AD" clId="Web-{FD1F39C7-586A-A5CC-A0AA-FE797411F364}" dt="2025-01-27T19:11:20.404" v="742" actId="20577"/>
          <ac:spMkLst>
            <pc:docMk/>
            <pc:sldMk cId="923397372" sldId="377"/>
            <ac:spMk id="2" creationId="{4152E235-FEB9-1A6A-005F-B7CABDAFD815}"/>
          </ac:spMkLst>
        </pc:spChg>
        <pc:spChg chg="mod">
          <ac:chgData name="P.Lynn Tutor" userId="S::c02rdplt@tn.gov::3b581670-1004-4d24-84ff-e8d420ab518f" providerId="AD" clId="Web-{FD1F39C7-586A-A5CC-A0AA-FE797411F364}" dt="2025-01-27T19:14:05.340" v="747" actId="20577"/>
          <ac:spMkLst>
            <pc:docMk/>
            <pc:sldMk cId="923397372" sldId="377"/>
            <ac:spMk id="3" creationId="{64FF8273-95B5-F1E4-8320-6A7229C37502}"/>
          </ac:spMkLst>
        </pc:spChg>
      </pc:sldChg>
      <pc:sldChg chg="modSp">
        <pc:chgData name="P.Lynn Tutor" userId="S::c02rdplt@tn.gov::3b581670-1004-4d24-84ff-e8d420ab518f" providerId="AD" clId="Web-{FD1F39C7-586A-A5CC-A0AA-FE797411F364}" dt="2025-01-27T19:13:59.105" v="745" actId="20577"/>
        <pc:sldMkLst>
          <pc:docMk/>
          <pc:sldMk cId="2223031099" sldId="378"/>
        </pc:sldMkLst>
        <pc:spChg chg="mod">
          <ac:chgData name="P.Lynn Tutor" userId="S::c02rdplt@tn.gov::3b581670-1004-4d24-84ff-e8d420ab518f" providerId="AD" clId="Web-{FD1F39C7-586A-A5CC-A0AA-FE797411F364}" dt="2025-01-27T19:13:59.105" v="745" actId="20577"/>
          <ac:spMkLst>
            <pc:docMk/>
            <pc:sldMk cId="2223031099" sldId="378"/>
            <ac:spMk id="3" creationId="{C1C9FCF1-F2DB-6B3A-5677-16F519603958}"/>
          </ac:spMkLst>
        </pc:spChg>
      </pc:sldChg>
      <pc:sldChg chg="modSp">
        <pc:chgData name="P.Lynn Tutor" userId="S::c02rdplt@tn.gov::3b581670-1004-4d24-84ff-e8d420ab518f" providerId="AD" clId="Web-{FD1F39C7-586A-A5CC-A0AA-FE797411F364}" dt="2025-01-27T19:16:47.791" v="757" actId="20577"/>
        <pc:sldMkLst>
          <pc:docMk/>
          <pc:sldMk cId="2932906689" sldId="379"/>
        </pc:sldMkLst>
        <pc:spChg chg="mod">
          <ac:chgData name="P.Lynn Tutor" userId="S::c02rdplt@tn.gov::3b581670-1004-4d24-84ff-e8d420ab518f" providerId="AD" clId="Web-{FD1F39C7-586A-A5CC-A0AA-FE797411F364}" dt="2025-01-27T19:16:47.791" v="757" actId="20577"/>
          <ac:spMkLst>
            <pc:docMk/>
            <pc:sldMk cId="2932906689" sldId="379"/>
            <ac:spMk id="3" creationId="{C359F86E-80A0-800D-5761-81209564F419}"/>
          </ac:spMkLst>
        </pc:spChg>
      </pc:sldChg>
      <pc:sldChg chg="addSp delSp modSp new">
        <pc:chgData name="P.Lynn Tutor" userId="S::c02rdplt@tn.gov::3b581670-1004-4d24-84ff-e8d420ab518f" providerId="AD" clId="Web-{FD1F39C7-586A-A5CC-A0AA-FE797411F364}" dt="2025-01-27T21:44:25.785" v="796" actId="14100"/>
        <pc:sldMkLst>
          <pc:docMk/>
          <pc:sldMk cId="3605797887" sldId="404"/>
        </pc:sldMkLst>
        <pc:spChg chg="mod">
          <ac:chgData name="P.Lynn Tutor" userId="S::c02rdplt@tn.gov::3b581670-1004-4d24-84ff-e8d420ab518f" providerId="AD" clId="Web-{FD1F39C7-586A-A5CC-A0AA-FE797411F364}" dt="2025-01-27T21:40:34.630" v="788" actId="20577"/>
          <ac:spMkLst>
            <pc:docMk/>
            <pc:sldMk cId="3605797887" sldId="404"/>
            <ac:spMk id="2" creationId="{9C8BBE1C-381F-78F0-7F10-7FBC60E0893D}"/>
          </ac:spMkLst>
        </pc:spChg>
        <pc:spChg chg="del">
          <ac:chgData name="P.Lynn Tutor" userId="S::c02rdplt@tn.gov::3b581670-1004-4d24-84ff-e8d420ab518f" providerId="AD" clId="Web-{FD1F39C7-586A-A5CC-A0AA-FE797411F364}" dt="2025-01-27T21:40:14.067" v="768"/>
          <ac:spMkLst>
            <pc:docMk/>
            <pc:sldMk cId="3605797887" sldId="404"/>
            <ac:spMk id="3" creationId="{85656195-284E-C6F4-360E-D3C449C5F160}"/>
          </ac:spMkLst>
        </pc:spChg>
        <pc:spChg chg="add del mod">
          <ac:chgData name="P.Lynn Tutor" userId="S::c02rdplt@tn.gov::3b581670-1004-4d24-84ff-e8d420ab518f" providerId="AD" clId="Web-{FD1F39C7-586A-A5CC-A0AA-FE797411F364}" dt="2025-01-27T21:42:05.410" v="790"/>
          <ac:spMkLst>
            <pc:docMk/>
            <pc:sldMk cId="3605797887" sldId="404"/>
            <ac:spMk id="6" creationId="{A8E26FEC-A4B0-68CA-94DE-F2BA4A379BE8}"/>
          </ac:spMkLst>
        </pc:spChg>
        <pc:picChg chg="add del mod ord">
          <ac:chgData name="P.Lynn Tutor" userId="S::c02rdplt@tn.gov::3b581670-1004-4d24-84ff-e8d420ab518f" providerId="AD" clId="Web-{FD1F39C7-586A-A5CC-A0AA-FE797411F364}" dt="2025-01-27T21:41:56.067" v="789"/>
          <ac:picMkLst>
            <pc:docMk/>
            <pc:sldMk cId="3605797887" sldId="404"/>
            <ac:picMk id="4" creationId="{F65DECB8-FE0C-A3D1-1985-6FAB5005DA4E}"/>
          </ac:picMkLst>
        </pc:picChg>
        <pc:picChg chg="add mod ord">
          <ac:chgData name="P.Lynn Tutor" userId="S::c02rdplt@tn.gov::3b581670-1004-4d24-84ff-e8d420ab518f" providerId="AD" clId="Web-{FD1F39C7-586A-A5CC-A0AA-FE797411F364}" dt="2025-01-27T21:44:25.785" v="796" actId="14100"/>
          <ac:picMkLst>
            <pc:docMk/>
            <pc:sldMk cId="3605797887" sldId="404"/>
            <ac:picMk id="7" creationId="{4FA48100-97A2-A060-358C-F94FA17FCCE2}"/>
          </ac:picMkLst>
        </pc:picChg>
      </pc:sldChg>
      <pc:sldChg chg="modSp add ord replId">
        <pc:chgData name="P.Lynn Tutor" userId="S::c02rdplt@tn.gov::3b581670-1004-4d24-84ff-e8d420ab518f" providerId="AD" clId="Web-{FD1F39C7-586A-A5CC-A0AA-FE797411F364}" dt="2025-01-28T15:54:11.071" v="1085" actId="20577"/>
        <pc:sldMkLst>
          <pc:docMk/>
          <pc:sldMk cId="2294924090" sldId="406"/>
        </pc:sldMkLst>
        <pc:spChg chg="mod">
          <ac:chgData name="P.Lynn Tutor" userId="S::c02rdplt@tn.gov::3b581670-1004-4d24-84ff-e8d420ab518f" providerId="AD" clId="Web-{FD1F39C7-586A-A5CC-A0AA-FE797411F364}" dt="2025-01-28T15:54:11.071" v="1085" actId="20577"/>
          <ac:spMkLst>
            <pc:docMk/>
            <pc:sldMk cId="2294924090" sldId="406"/>
            <ac:spMk id="3" creationId="{00000000-0000-0000-0000-000000000000}"/>
          </ac:spMkLst>
        </pc:spChg>
      </pc:sldChg>
      <pc:sldChg chg="modSp new del">
        <pc:chgData name="P.Lynn Tutor" userId="S::c02rdplt@tn.gov::3b581670-1004-4d24-84ff-e8d420ab518f" providerId="AD" clId="Web-{FD1F39C7-586A-A5CC-A0AA-FE797411F364}" dt="2025-01-28T15:38:39.090" v="799"/>
        <pc:sldMkLst>
          <pc:docMk/>
          <pc:sldMk cId="2492893599" sldId="406"/>
        </pc:sldMkLst>
        <pc:spChg chg="mod">
          <ac:chgData name="P.Lynn Tutor" userId="S::c02rdplt@tn.gov::3b581670-1004-4d24-84ff-e8d420ab518f" providerId="AD" clId="Web-{FD1F39C7-586A-A5CC-A0AA-FE797411F364}" dt="2025-01-28T15:38:30.808" v="798" actId="20577"/>
          <ac:spMkLst>
            <pc:docMk/>
            <pc:sldMk cId="2492893599" sldId="406"/>
            <ac:spMk id="2" creationId="{B9EF48B7-EDA7-31B7-197C-A0DB33ADA626}"/>
          </ac:spMkLst>
        </pc:spChg>
      </pc:sldChg>
      <pc:sldChg chg="modSp add replId">
        <pc:chgData name="P.Lynn Tutor" userId="S::c02rdplt@tn.gov::3b581670-1004-4d24-84ff-e8d420ab518f" providerId="AD" clId="Web-{FD1F39C7-586A-A5CC-A0AA-FE797411F364}" dt="2025-01-28T19:53:18.855" v="1456" actId="20577"/>
        <pc:sldMkLst>
          <pc:docMk/>
          <pc:sldMk cId="155488462" sldId="407"/>
        </pc:sldMkLst>
        <pc:spChg chg="mod">
          <ac:chgData name="P.Lynn Tutor" userId="S::c02rdplt@tn.gov::3b581670-1004-4d24-84ff-e8d420ab518f" providerId="AD" clId="Web-{FD1F39C7-586A-A5CC-A0AA-FE797411F364}" dt="2025-01-28T19:53:18.855" v="1456" actId="20577"/>
          <ac:spMkLst>
            <pc:docMk/>
            <pc:sldMk cId="155488462" sldId="40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AD0120-94D5-40FE-8AD9-94F388E8F3FD}" type="datetimeFigureOut">
              <a:rPr lang="en-US" smtClean="0"/>
              <a:t>2/20/2025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72110A-BECA-4124-84FB-9244F76EBE44}" type="slidenum">
              <a:rPr lang="en-US" smtClean="0"/>
              <a:t>‹#›</a:t>
            </a:fld>
            <a:endParaRPr lang="en-US"/>
          </a:p>
        </p:txBody>
      </p:sp>
    </p:spTree>
    <p:extLst>
      <p:ext uri="{BB962C8B-B14F-4D97-AF65-F5344CB8AC3E}">
        <p14:creationId xmlns:p14="http://schemas.microsoft.com/office/powerpoint/2010/main" val="424765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72110A-BECA-4124-84FB-9244F76EBE44}" type="slidenum">
              <a:rPr lang="en-US" smtClean="0"/>
              <a:t>8</a:t>
            </a:fld>
            <a:endParaRPr lang="en-US"/>
          </a:p>
        </p:txBody>
      </p:sp>
    </p:spTree>
    <p:extLst>
      <p:ext uri="{BB962C8B-B14F-4D97-AF65-F5344CB8AC3E}">
        <p14:creationId xmlns:p14="http://schemas.microsoft.com/office/powerpoint/2010/main" val="904481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248000-BE41-4051-9AAA-9959FE9DB1D7}" type="slidenum">
              <a:rPr lang="en-US" smtClean="0"/>
              <a:t>19</a:t>
            </a:fld>
            <a:endParaRPr lang="en-US"/>
          </a:p>
        </p:txBody>
      </p:sp>
    </p:spTree>
    <p:extLst>
      <p:ext uri="{BB962C8B-B14F-4D97-AF65-F5344CB8AC3E}">
        <p14:creationId xmlns:p14="http://schemas.microsoft.com/office/powerpoint/2010/main" val="1174972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Projects that often convert to Exempt: water meter replacement/installation, pump/lift station improvements, some street repair projects, housing rehabilitation.</a:t>
            </a:r>
          </a:p>
        </p:txBody>
      </p:sp>
      <p:sp>
        <p:nvSpPr>
          <p:cNvPr id="4" name="Slide Number Placeholder 3"/>
          <p:cNvSpPr>
            <a:spLocks noGrp="1"/>
          </p:cNvSpPr>
          <p:nvPr>
            <p:ph type="sldNum" sz="quarter" idx="10"/>
          </p:nvPr>
        </p:nvSpPr>
        <p:spPr/>
        <p:txBody>
          <a:bodyPr/>
          <a:lstStyle/>
          <a:p>
            <a:fld id="{00248000-BE41-4051-9AAA-9959FE9DB1D7}" type="slidenum">
              <a:rPr lang="en-US" smtClean="0"/>
              <a:t>20</a:t>
            </a:fld>
            <a:endParaRPr lang="en-US"/>
          </a:p>
        </p:txBody>
      </p:sp>
    </p:spTree>
    <p:extLst>
      <p:ext uri="{BB962C8B-B14F-4D97-AF65-F5344CB8AC3E}">
        <p14:creationId xmlns:p14="http://schemas.microsoft.com/office/powerpoint/2010/main" val="113538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many of you know, there are some gray areas in defining the term “new construction,” so please contact us if you have any question about whether a project needs an EA level of review.</a:t>
            </a:r>
          </a:p>
        </p:txBody>
      </p:sp>
      <p:sp>
        <p:nvSpPr>
          <p:cNvPr id="4" name="Slide Number Placeholder 3"/>
          <p:cNvSpPr>
            <a:spLocks noGrp="1"/>
          </p:cNvSpPr>
          <p:nvPr>
            <p:ph type="sldNum" sz="quarter" idx="10"/>
          </p:nvPr>
        </p:nvSpPr>
        <p:spPr/>
        <p:txBody>
          <a:bodyPr/>
          <a:lstStyle/>
          <a:p>
            <a:fld id="{00248000-BE41-4051-9AAA-9959FE9DB1D7}" type="slidenum">
              <a:rPr lang="en-US" smtClean="0"/>
              <a:t>21</a:t>
            </a:fld>
            <a:endParaRPr lang="en-US"/>
          </a:p>
        </p:txBody>
      </p:sp>
    </p:spTree>
    <p:extLst>
      <p:ext uri="{BB962C8B-B14F-4D97-AF65-F5344CB8AC3E}">
        <p14:creationId xmlns:p14="http://schemas.microsoft.com/office/powerpoint/2010/main" val="3988725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Concurrent Notice is a combined Finding of No Significant Impact and Notice of Intent to Request a Release of Funds.</a:t>
            </a:r>
          </a:p>
        </p:txBody>
      </p:sp>
      <p:sp>
        <p:nvSpPr>
          <p:cNvPr id="4" name="Slide Number Placeholder 3"/>
          <p:cNvSpPr>
            <a:spLocks noGrp="1"/>
          </p:cNvSpPr>
          <p:nvPr>
            <p:ph type="sldNum" sz="quarter" idx="10"/>
          </p:nvPr>
        </p:nvSpPr>
        <p:spPr/>
        <p:txBody>
          <a:bodyPr/>
          <a:lstStyle/>
          <a:p>
            <a:fld id="{00248000-BE41-4051-9AAA-9959FE9DB1D7}" type="slidenum">
              <a:rPr lang="en-US" smtClean="0"/>
              <a:t>22</a:t>
            </a:fld>
            <a:endParaRPr lang="en-US"/>
          </a:p>
        </p:txBody>
      </p:sp>
    </p:spTree>
    <p:extLst>
      <p:ext uri="{BB962C8B-B14F-4D97-AF65-F5344CB8AC3E}">
        <p14:creationId xmlns:p14="http://schemas.microsoft.com/office/powerpoint/2010/main" val="2946789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EIS is not likely to be used with our regular round projects at this time – this would be for projects that are larger in scope than our regular round projects.</a:t>
            </a:r>
          </a:p>
        </p:txBody>
      </p:sp>
      <p:sp>
        <p:nvSpPr>
          <p:cNvPr id="4" name="Slide Number Placeholder 3"/>
          <p:cNvSpPr>
            <a:spLocks noGrp="1"/>
          </p:cNvSpPr>
          <p:nvPr>
            <p:ph type="sldNum" sz="quarter" idx="10"/>
          </p:nvPr>
        </p:nvSpPr>
        <p:spPr/>
        <p:txBody>
          <a:bodyPr/>
          <a:lstStyle/>
          <a:p>
            <a:fld id="{00248000-BE41-4051-9AAA-9959FE9DB1D7}" type="slidenum">
              <a:rPr lang="en-US" smtClean="0"/>
              <a:t>23</a:t>
            </a:fld>
            <a:endParaRPr lang="en-US"/>
          </a:p>
        </p:txBody>
      </p:sp>
    </p:spTree>
    <p:extLst>
      <p:ext uri="{BB962C8B-B14F-4D97-AF65-F5344CB8AC3E}">
        <p14:creationId xmlns:p14="http://schemas.microsoft.com/office/powerpoint/2010/main" val="4094846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STOP here and ask for questions related to environmental review levels. Reach out to your ECD project rep if you know a scope change is going to be needed to determine next steps and requirements.</a:t>
            </a:r>
          </a:p>
        </p:txBody>
      </p:sp>
      <p:sp>
        <p:nvSpPr>
          <p:cNvPr id="4" name="Slide Number Placeholder 3"/>
          <p:cNvSpPr>
            <a:spLocks noGrp="1"/>
          </p:cNvSpPr>
          <p:nvPr>
            <p:ph type="sldNum" sz="quarter" idx="10"/>
          </p:nvPr>
        </p:nvSpPr>
        <p:spPr/>
        <p:txBody>
          <a:bodyPr/>
          <a:lstStyle/>
          <a:p>
            <a:fld id="{00248000-BE41-4051-9AAA-9959FE9DB1D7}" type="slidenum">
              <a:rPr lang="en-US" smtClean="0"/>
              <a:t>24</a:t>
            </a:fld>
            <a:endParaRPr lang="en-US"/>
          </a:p>
        </p:txBody>
      </p:sp>
    </p:spTree>
    <p:extLst>
      <p:ext uri="{BB962C8B-B14F-4D97-AF65-F5344CB8AC3E}">
        <p14:creationId xmlns:p14="http://schemas.microsoft.com/office/powerpoint/2010/main" val="35927127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NEPA = National Environmental Policy Act / CFR Code = Code of Federal Regulations; ERR must document compliance with each of these regulations (these are all on the Statutory Worksheet in both the B-2 and B-3 Worksheets in the CDBG Manual online).</a:t>
            </a:r>
          </a:p>
        </p:txBody>
      </p:sp>
      <p:sp>
        <p:nvSpPr>
          <p:cNvPr id="4" name="Slide Number Placeholder 3"/>
          <p:cNvSpPr>
            <a:spLocks noGrp="1"/>
          </p:cNvSpPr>
          <p:nvPr>
            <p:ph type="sldNum" sz="quarter" idx="10"/>
          </p:nvPr>
        </p:nvSpPr>
        <p:spPr/>
        <p:txBody>
          <a:bodyPr/>
          <a:lstStyle/>
          <a:p>
            <a:fld id="{00248000-BE41-4051-9AAA-9959FE9DB1D7}" type="slidenum">
              <a:rPr lang="en-US" smtClean="0"/>
              <a:t>25</a:t>
            </a:fld>
            <a:endParaRPr lang="en-US"/>
          </a:p>
        </p:txBody>
      </p:sp>
    </p:spTree>
    <p:extLst>
      <p:ext uri="{BB962C8B-B14F-4D97-AF65-F5344CB8AC3E}">
        <p14:creationId xmlns:p14="http://schemas.microsoft.com/office/powerpoint/2010/main" val="4273683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Completed for both CEST and EA level – this is the bulk of the ERR. </a:t>
            </a:r>
            <a:r>
              <a:rPr lang="en-US" baseline="0">
                <a:solidFill>
                  <a:srgbClr val="FF0000"/>
                </a:solidFill>
              </a:rPr>
              <a:t>SHOW</a:t>
            </a:r>
            <a:r>
              <a:rPr lang="en-US" baseline="0"/>
              <a:t> Statutory Worksheet in the B-2. SHOW B-8 Directions. ERR preparers should follow the B-8 Statutory Worksheet Directions very closely – this is a step-by-step guide for completing the worksheet and tells you the required items you will need to attach to document compliance for each category.</a:t>
            </a:r>
          </a:p>
        </p:txBody>
      </p:sp>
      <p:sp>
        <p:nvSpPr>
          <p:cNvPr id="4" name="Slide Number Placeholder 3"/>
          <p:cNvSpPr>
            <a:spLocks noGrp="1"/>
          </p:cNvSpPr>
          <p:nvPr>
            <p:ph type="sldNum" sz="quarter" idx="10"/>
          </p:nvPr>
        </p:nvSpPr>
        <p:spPr/>
        <p:txBody>
          <a:bodyPr/>
          <a:lstStyle/>
          <a:p>
            <a:fld id="{00248000-BE41-4051-9AAA-9959FE9DB1D7}" type="slidenum">
              <a:rPr lang="en-US" smtClean="0"/>
              <a:t>26</a:t>
            </a:fld>
            <a:endParaRPr lang="en-US"/>
          </a:p>
        </p:txBody>
      </p:sp>
    </p:spTree>
    <p:extLst>
      <p:ext uri="{BB962C8B-B14F-4D97-AF65-F5344CB8AC3E}">
        <p14:creationId xmlns:p14="http://schemas.microsoft.com/office/powerpoint/2010/main" val="149008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Section 106 of the National Historic Preservation Act. Tribal consultations are one part of the ERR that, if done incorrectly at the beginning, can really delay your ERR approval (if consultations have to be redone). </a:t>
            </a:r>
            <a:endParaRPr lang="en-US" baseline="0"/>
          </a:p>
        </p:txBody>
      </p:sp>
      <p:sp>
        <p:nvSpPr>
          <p:cNvPr id="4" name="Slide Number Placeholder 3"/>
          <p:cNvSpPr>
            <a:spLocks noGrp="1"/>
          </p:cNvSpPr>
          <p:nvPr>
            <p:ph type="sldNum" sz="quarter" idx="10"/>
          </p:nvPr>
        </p:nvSpPr>
        <p:spPr/>
        <p:txBody>
          <a:bodyPr/>
          <a:lstStyle/>
          <a:p>
            <a:fld id="{00248000-BE41-4051-9AAA-9959FE9DB1D7}" type="slidenum">
              <a:rPr lang="en-US" smtClean="0"/>
              <a:t>27</a:t>
            </a:fld>
            <a:endParaRPr lang="en-US"/>
          </a:p>
        </p:txBody>
      </p:sp>
    </p:spTree>
    <p:extLst>
      <p:ext uri="{BB962C8B-B14F-4D97-AF65-F5344CB8AC3E}">
        <p14:creationId xmlns:p14="http://schemas.microsoft.com/office/powerpoint/2010/main" val="42448164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B-7 to explain the HUD When to Consult checklist. STOP and ask for questions on tribal consultation process.</a:t>
            </a:r>
            <a:endParaRPr lang="en-US" baseline="0"/>
          </a:p>
        </p:txBody>
      </p:sp>
      <p:sp>
        <p:nvSpPr>
          <p:cNvPr id="4" name="Slide Number Placeholder 3"/>
          <p:cNvSpPr>
            <a:spLocks noGrp="1"/>
          </p:cNvSpPr>
          <p:nvPr>
            <p:ph type="sldNum" sz="quarter" idx="10"/>
          </p:nvPr>
        </p:nvSpPr>
        <p:spPr/>
        <p:txBody>
          <a:bodyPr/>
          <a:lstStyle/>
          <a:p>
            <a:fld id="{00248000-BE41-4051-9AAA-9959FE9DB1D7}" type="slidenum">
              <a:rPr lang="en-US" smtClean="0"/>
              <a:t>28</a:t>
            </a:fld>
            <a:endParaRPr lang="en-US"/>
          </a:p>
        </p:txBody>
      </p:sp>
    </p:spTree>
    <p:extLst>
      <p:ext uri="{BB962C8B-B14F-4D97-AF65-F5344CB8AC3E}">
        <p14:creationId xmlns:p14="http://schemas.microsoft.com/office/powerpoint/2010/main" val="1451565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ERR due dates are normally based on the number of days following the Award Letter date. We have adjusted the due dates to account for updates to the ERR chapter of the CDBG manual. Use these dates as deadlines and submit a formal extension request from the Mayor </a:t>
            </a:r>
            <a:r>
              <a:rPr lang="en-US" baseline="0"/>
              <a:t>if the ERR will not be submitted by the listed date. Extension Request letter must include 1) reason for extension request and proposed date the complete ERR will be submitted. Take into account notice publication dates and required comment periods when estimating the extended submission date.</a:t>
            </a:r>
            <a:endParaRPr lang="en-US"/>
          </a:p>
        </p:txBody>
      </p:sp>
      <p:sp>
        <p:nvSpPr>
          <p:cNvPr id="4" name="Slide Number Placeholder 3"/>
          <p:cNvSpPr>
            <a:spLocks noGrp="1"/>
          </p:cNvSpPr>
          <p:nvPr>
            <p:ph type="sldNum" sz="quarter" idx="10"/>
          </p:nvPr>
        </p:nvSpPr>
        <p:spPr/>
        <p:txBody>
          <a:bodyPr/>
          <a:lstStyle/>
          <a:p>
            <a:fld id="{00248000-BE41-4051-9AAA-9959FE9DB1D7}" type="slidenum">
              <a:rPr lang="en-US" smtClean="0"/>
              <a:t>11</a:t>
            </a:fld>
            <a:endParaRPr lang="en-US"/>
          </a:p>
        </p:txBody>
      </p:sp>
    </p:spTree>
    <p:extLst>
      <p:ext uri="{BB962C8B-B14F-4D97-AF65-F5344CB8AC3E}">
        <p14:creationId xmlns:p14="http://schemas.microsoft.com/office/powerpoint/2010/main" val="7399781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Floodplain Management Worksheet in B-2</a:t>
            </a:r>
          </a:p>
        </p:txBody>
      </p:sp>
      <p:sp>
        <p:nvSpPr>
          <p:cNvPr id="4" name="Slide Number Placeholder 3"/>
          <p:cNvSpPr>
            <a:spLocks noGrp="1"/>
          </p:cNvSpPr>
          <p:nvPr>
            <p:ph type="sldNum" sz="quarter" idx="10"/>
          </p:nvPr>
        </p:nvSpPr>
        <p:spPr/>
        <p:txBody>
          <a:bodyPr/>
          <a:lstStyle/>
          <a:p>
            <a:fld id="{00248000-BE41-4051-9AAA-9959FE9DB1D7}" type="slidenum">
              <a:rPr lang="en-US" smtClean="0"/>
              <a:t>29</a:t>
            </a:fld>
            <a:endParaRPr lang="en-US"/>
          </a:p>
        </p:txBody>
      </p:sp>
    </p:spTree>
    <p:extLst>
      <p:ext uri="{BB962C8B-B14F-4D97-AF65-F5344CB8AC3E}">
        <p14:creationId xmlns:p14="http://schemas.microsoft.com/office/powerpoint/2010/main" val="764586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Exhibit B-14 – 55.12(c)(7) – explain language and criteria that must be met</a:t>
            </a:r>
          </a:p>
        </p:txBody>
      </p:sp>
      <p:sp>
        <p:nvSpPr>
          <p:cNvPr id="4" name="Slide Number Placeholder 3"/>
          <p:cNvSpPr>
            <a:spLocks noGrp="1"/>
          </p:cNvSpPr>
          <p:nvPr>
            <p:ph type="sldNum" sz="quarter" idx="10"/>
          </p:nvPr>
        </p:nvSpPr>
        <p:spPr/>
        <p:txBody>
          <a:bodyPr/>
          <a:lstStyle/>
          <a:p>
            <a:fld id="{00248000-BE41-4051-9AAA-9959FE9DB1D7}" type="slidenum">
              <a:rPr lang="en-US" smtClean="0"/>
              <a:t>30</a:t>
            </a:fld>
            <a:endParaRPr lang="en-US"/>
          </a:p>
        </p:txBody>
      </p:sp>
    </p:spTree>
    <p:extLst>
      <p:ext uri="{BB962C8B-B14F-4D97-AF65-F5344CB8AC3E}">
        <p14:creationId xmlns:p14="http://schemas.microsoft.com/office/powerpoint/2010/main" val="16341417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Wetland Protection Worksheet in B-2; explain new process for consulting with USFWS – they will likely direct ER preparers to consult with USACE (if jurisdictional wetlands are present). They also may say that data in the NWI mapper is outdated and that no wetlands are present, OR they may say that a wetland delineation is needed. In this case, a wetland professional would need to conduct a wetland delineation.</a:t>
            </a:r>
          </a:p>
        </p:txBody>
      </p:sp>
      <p:sp>
        <p:nvSpPr>
          <p:cNvPr id="4" name="Slide Number Placeholder 3"/>
          <p:cNvSpPr>
            <a:spLocks noGrp="1"/>
          </p:cNvSpPr>
          <p:nvPr>
            <p:ph type="sldNum" sz="quarter" idx="10"/>
          </p:nvPr>
        </p:nvSpPr>
        <p:spPr/>
        <p:txBody>
          <a:bodyPr/>
          <a:lstStyle/>
          <a:p>
            <a:fld id="{00248000-BE41-4051-9AAA-9959FE9DB1D7}" type="slidenum">
              <a:rPr lang="en-US" smtClean="0"/>
              <a:t>31</a:t>
            </a:fld>
            <a:endParaRPr lang="en-US"/>
          </a:p>
        </p:txBody>
      </p:sp>
    </p:spTree>
    <p:extLst>
      <p:ext uri="{BB962C8B-B14F-4D97-AF65-F5344CB8AC3E}">
        <p14:creationId xmlns:p14="http://schemas.microsoft.com/office/powerpoint/2010/main" val="41462283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248000-BE41-4051-9AAA-9959FE9DB1D7}" type="slidenum">
              <a:rPr lang="en-US" smtClean="0"/>
              <a:t>32</a:t>
            </a:fld>
            <a:endParaRPr lang="en-US"/>
          </a:p>
        </p:txBody>
      </p:sp>
    </p:spTree>
    <p:extLst>
      <p:ext uri="{BB962C8B-B14F-4D97-AF65-F5344CB8AC3E}">
        <p14:creationId xmlns:p14="http://schemas.microsoft.com/office/powerpoint/2010/main" val="9350803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USFWS project review page </a:t>
            </a:r>
          </a:p>
        </p:txBody>
      </p:sp>
      <p:sp>
        <p:nvSpPr>
          <p:cNvPr id="4" name="Slide Number Placeholder 3"/>
          <p:cNvSpPr>
            <a:spLocks noGrp="1"/>
          </p:cNvSpPr>
          <p:nvPr>
            <p:ph type="sldNum" sz="quarter" idx="10"/>
          </p:nvPr>
        </p:nvSpPr>
        <p:spPr/>
        <p:txBody>
          <a:bodyPr/>
          <a:lstStyle/>
          <a:p>
            <a:fld id="{00248000-BE41-4051-9AAA-9959FE9DB1D7}" type="slidenum">
              <a:rPr lang="en-US" smtClean="0"/>
              <a:t>33</a:t>
            </a:fld>
            <a:endParaRPr lang="en-US"/>
          </a:p>
        </p:txBody>
      </p:sp>
    </p:spTree>
    <p:extLst>
      <p:ext uri="{BB962C8B-B14F-4D97-AF65-F5344CB8AC3E}">
        <p14:creationId xmlns:p14="http://schemas.microsoft.com/office/powerpoint/2010/main" val="17673946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Contamination &amp; Toxic Substances worksheets in B-2</a:t>
            </a:r>
          </a:p>
        </p:txBody>
      </p:sp>
      <p:sp>
        <p:nvSpPr>
          <p:cNvPr id="4" name="Slide Number Placeholder 3"/>
          <p:cNvSpPr>
            <a:spLocks noGrp="1"/>
          </p:cNvSpPr>
          <p:nvPr>
            <p:ph type="sldNum" sz="quarter" idx="10"/>
          </p:nvPr>
        </p:nvSpPr>
        <p:spPr/>
        <p:txBody>
          <a:bodyPr/>
          <a:lstStyle/>
          <a:p>
            <a:fld id="{00248000-BE41-4051-9AAA-9959FE9DB1D7}" type="slidenum">
              <a:rPr lang="en-US" smtClean="0"/>
              <a:t>34</a:t>
            </a:fld>
            <a:endParaRPr lang="en-US"/>
          </a:p>
        </p:txBody>
      </p:sp>
    </p:spTree>
    <p:extLst>
      <p:ext uri="{BB962C8B-B14F-4D97-AF65-F5344CB8AC3E}">
        <p14:creationId xmlns:p14="http://schemas.microsoft.com/office/powerpoint/2010/main" val="6391669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DNL calculator? STOP and ask for any questions related to the Statutory Worksheet, new processes, B-8 Directions.</a:t>
            </a:r>
          </a:p>
        </p:txBody>
      </p:sp>
      <p:sp>
        <p:nvSpPr>
          <p:cNvPr id="4" name="Slide Number Placeholder 3"/>
          <p:cNvSpPr>
            <a:spLocks noGrp="1"/>
          </p:cNvSpPr>
          <p:nvPr>
            <p:ph type="sldNum" sz="quarter" idx="10"/>
          </p:nvPr>
        </p:nvSpPr>
        <p:spPr/>
        <p:txBody>
          <a:bodyPr/>
          <a:lstStyle/>
          <a:p>
            <a:fld id="{00248000-BE41-4051-9AAA-9959FE9DB1D7}" type="slidenum">
              <a:rPr lang="en-US" smtClean="0"/>
              <a:t>35</a:t>
            </a:fld>
            <a:endParaRPr lang="en-US"/>
          </a:p>
        </p:txBody>
      </p:sp>
    </p:spTree>
    <p:extLst>
      <p:ext uri="{BB962C8B-B14F-4D97-AF65-F5344CB8AC3E}">
        <p14:creationId xmlns:p14="http://schemas.microsoft.com/office/powerpoint/2010/main" val="13481829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the B-9 NEPA Checklist Directions</a:t>
            </a:r>
          </a:p>
        </p:txBody>
      </p:sp>
      <p:sp>
        <p:nvSpPr>
          <p:cNvPr id="4" name="Slide Number Placeholder 3"/>
          <p:cNvSpPr>
            <a:spLocks noGrp="1"/>
          </p:cNvSpPr>
          <p:nvPr>
            <p:ph type="sldNum" sz="quarter" idx="5"/>
          </p:nvPr>
        </p:nvSpPr>
        <p:spPr/>
        <p:txBody>
          <a:bodyPr/>
          <a:lstStyle/>
          <a:p>
            <a:fld id="{00248000-BE41-4051-9AAA-9959FE9DB1D7}" type="slidenum">
              <a:rPr lang="en-US" smtClean="0"/>
              <a:t>36</a:t>
            </a:fld>
            <a:endParaRPr lang="en-US"/>
          </a:p>
        </p:txBody>
      </p:sp>
    </p:spTree>
    <p:extLst>
      <p:ext uri="{BB962C8B-B14F-4D97-AF65-F5344CB8AC3E}">
        <p14:creationId xmlns:p14="http://schemas.microsoft.com/office/powerpoint/2010/main" val="13692227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NEPA Checklist in B-2. SHOW EA factors on HUD </a:t>
            </a:r>
            <a:r>
              <a:rPr lang="en-US" err="1"/>
              <a:t>eGuide</a:t>
            </a:r>
            <a:r>
              <a:rPr lang="en-US"/>
              <a:t>?</a:t>
            </a:r>
          </a:p>
        </p:txBody>
      </p:sp>
      <p:sp>
        <p:nvSpPr>
          <p:cNvPr id="4" name="Slide Number Placeholder 3"/>
          <p:cNvSpPr>
            <a:spLocks noGrp="1"/>
          </p:cNvSpPr>
          <p:nvPr>
            <p:ph type="sldNum" sz="quarter" idx="10"/>
          </p:nvPr>
        </p:nvSpPr>
        <p:spPr/>
        <p:txBody>
          <a:bodyPr/>
          <a:lstStyle/>
          <a:p>
            <a:fld id="{00248000-BE41-4051-9AAA-9959FE9DB1D7}" type="slidenum">
              <a:rPr lang="en-US" smtClean="0"/>
              <a:t>37</a:t>
            </a:fld>
            <a:endParaRPr lang="en-US"/>
          </a:p>
        </p:txBody>
      </p:sp>
    </p:spTree>
    <p:extLst>
      <p:ext uri="{BB962C8B-B14F-4D97-AF65-F5344CB8AC3E}">
        <p14:creationId xmlns:p14="http://schemas.microsoft.com/office/powerpoint/2010/main" val="800750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SHOW B-10 if not running to low on time</a:t>
            </a:r>
          </a:p>
        </p:txBody>
      </p:sp>
      <p:sp>
        <p:nvSpPr>
          <p:cNvPr id="4" name="Slide Number Placeholder 3"/>
          <p:cNvSpPr>
            <a:spLocks noGrp="1"/>
          </p:cNvSpPr>
          <p:nvPr>
            <p:ph type="sldNum" sz="quarter" idx="10"/>
          </p:nvPr>
        </p:nvSpPr>
        <p:spPr/>
        <p:txBody>
          <a:bodyPr/>
          <a:lstStyle/>
          <a:p>
            <a:fld id="{00248000-BE41-4051-9AAA-9959FE9DB1D7}" type="slidenum">
              <a:rPr lang="en-US" smtClean="0"/>
              <a:t>38</a:t>
            </a:fld>
            <a:endParaRPr lang="en-US"/>
          </a:p>
        </p:txBody>
      </p:sp>
    </p:spTree>
    <p:extLst>
      <p:ext uri="{BB962C8B-B14F-4D97-AF65-F5344CB8AC3E}">
        <p14:creationId xmlns:p14="http://schemas.microsoft.com/office/powerpoint/2010/main" val="1972037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a:t>Updated documents list “Revised 12/3/2024” in the bottom right corner of the page. 2024 round ERRs must be completed using the current worksheets and guidance documents.</a:t>
            </a:r>
          </a:p>
        </p:txBody>
      </p:sp>
      <p:sp>
        <p:nvSpPr>
          <p:cNvPr id="4" name="Slide Number Placeholder 3"/>
          <p:cNvSpPr>
            <a:spLocks noGrp="1"/>
          </p:cNvSpPr>
          <p:nvPr>
            <p:ph type="sldNum" sz="quarter" idx="10"/>
          </p:nvPr>
        </p:nvSpPr>
        <p:spPr/>
        <p:txBody>
          <a:bodyPr/>
          <a:lstStyle/>
          <a:p>
            <a:fld id="{00248000-BE41-4051-9AAA-9959FE9DB1D7}" type="slidenum">
              <a:rPr lang="en-US" smtClean="0"/>
              <a:t>12</a:t>
            </a:fld>
            <a:endParaRPr lang="en-US"/>
          </a:p>
        </p:txBody>
      </p:sp>
    </p:spTree>
    <p:extLst>
      <p:ext uri="{BB962C8B-B14F-4D97-AF65-F5344CB8AC3E}">
        <p14:creationId xmlns:p14="http://schemas.microsoft.com/office/powerpoint/2010/main" val="9656077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May hold first ERR troubleshooting session around the beginning of March</a:t>
            </a:r>
          </a:p>
        </p:txBody>
      </p:sp>
      <p:sp>
        <p:nvSpPr>
          <p:cNvPr id="4" name="Slide Number Placeholder 3"/>
          <p:cNvSpPr>
            <a:spLocks noGrp="1"/>
          </p:cNvSpPr>
          <p:nvPr>
            <p:ph type="sldNum" sz="quarter" idx="5"/>
          </p:nvPr>
        </p:nvSpPr>
        <p:spPr/>
        <p:txBody>
          <a:bodyPr/>
          <a:lstStyle/>
          <a:p>
            <a:fld id="{00248000-BE41-4051-9AAA-9959FE9DB1D7}" type="slidenum">
              <a:rPr lang="en-US" smtClean="0"/>
              <a:t>41</a:t>
            </a:fld>
            <a:endParaRPr lang="en-US"/>
          </a:p>
        </p:txBody>
      </p:sp>
    </p:spTree>
    <p:extLst>
      <p:ext uri="{BB962C8B-B14F-4D97-AF65-F5344CB8AC3E}">
        <p14:creationId xmlns:p14="http://schemas.microsoft.com/office/powerpoint/2010/main" val="7390425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300">
                <a:highlight>
                  <a:srgbClr val="FFFF00"/>
                </a:highlight>
              </a:rPr>
              <a:t>Mention: new HUD policy for addressing Radon in the ERR (related to Contamination &amp; Toxic Substances) will go into effect soon. We will be learning more about this in the coming months and will implement instructions into our process later this year. This won’t affect 2023 round environmental reviews.</a:t>
            </a:r>
          </a:p>
          <a:p>
            <a:endParaRPr lang="en-US"/>
          </a:p>
        </p:txBody>
      </p:sp>
      <p:sp>
        <p:nvSpPr>
          <p:cNvPr id="4" name="Slide Number Placeholder 3"/>
          <p:cNvSpPr>
            <a:spLocks noGrp="1"/>
          </p:cNvSpPr>
          <p:nvPr>
            <p:ph type="sldNum" sz="quarter" idx="5"/>
          </p:nvPr>
        </p:nvSpPr>
        <p:spPr/>
        <p:txBody>
          <a:bodyPr/>
          <a:lstStyle/>
          <a:p>
            <a:fld id="{00248000-BE41-4051-9AAA-9959FE9DB1D7}" type="slidenum">
              <a:rPr lang="en-US" smtClean="0"/>
              <a:t>42</a:t>
            </a:fld>
            <a:endParaRPr lang="en-US"/>
          </a:p>
        </p:txBody>
      </p:sp>
    </p:spTree>
    <p:extLst>
      <p:ext uri="{BB962C8B-B14F-4D97-AF65-F5344CB8AC3E}">
        <p14:creationId xmlns:p14="http://schemas.microsoft.com/office/powerpoint/2010/main" val="3979405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Choice-limiting actions are basically any items implemented through a contract, agreement or physical activity. For our CDBGs this would be things like purchasing property, hiring a contractor, doing site preparation/grading. From the time the application for a CDBG is submitted until the ERR is approved, none of these choice-limiting actions can take place.</a:t>
            </a:r>
          </a:p>
        </p:txBody>
      </p:sp>
      <p:sp>
        <p:nvSpPr>
          <p:cNvPr id="4" name="Slide Number Placeholder 3"/>
          <p:cNvSpPr>
            <a:spLocks noGrp="1"/>
          </p:cNvSpPr>
          <p:nvPr>
            <p:ph type="sldNum" sz="quarter" idx="10"/>
          </p:nvPr>
        </p:nvSpPr>
        <p:spPr/>
        <p:txBody>
          <a:bodyPr/>
          <a:lstStyle/>
          <a:p>
            <a:fld id="{00248000-BE41-4051-9AAA-9959FE9DB1D7}" type="slidenum">
              <a:rPr lang="en-US" smtClean="0"/>
              <a:t>13</a:t>
            </a:fld>
            <a:endParaRPr lang="en-US"/>
          </a:p>
        </p:txBody>
      </p:sp>
    </p:spTree>
    <p:extLst>
      <p:ext uri="{BB962C8B-B14F-4D97-AF65-F5344CB8AC3E}">
        <p14:creationId xmlns:p14="http://schemas.microsoft.com/office/powerpoint/2010/main" val="2384093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Based on past ERRs, project descriptions need improvement – often they don’t accurately describe the nature of the construction activities. Don’t be vague!</a:t>
            </a:r>
          </a:p>
          <a:p>
            <a:endParaRPr lang="en-US"/>
          </a:p>
        </p:txBody>
      </p:sp>
      <p:sp>
        <p:nvSpPr>
          <p:cNvPr id="4" name="Slide Number Placeholder 3"/>
          <p:cNvSpPr>
            <a:spLocks noGrp="1"/>
          </p:cNvSpPr>
          <p:nvPr>
            <p:ph type="sldNum" sz="quarter" idx="5"/>
          </p:nvPr>
        </p:nvSpPr>
        <p:spPr/>
        <p:txBody>
          <a:bodyPr/>
          <a:lstStyle/>
          <a:p>
            <a:fld id="{00248000-BE41-4051-9AAA-9959FE9DB1D7}" type="slidenum">
              <a:rPr lang="en-US" smtClean="0"/>
              <a:t>14</a:t>
            </a:fld>
            <a:endParaRPr lang="en-US"/>
          </a:p>
        </p:txBody>
      </p:sp>
    </p:spTree>
    <p:extLst>
      <p:ext uri="{BB962C8B-B14F-4D97-AF65-F5344CB8AC3E}">
        <p14:creationId xmlns:p14="http://schemas.microsoft.com/office/powerpoint/2010/main" val="942454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Most CDBG projects fall into one of 3 ER levels of review: Exempt, CEST, or EA.</a:t>
            </a:r>
          </a:p>
        </p:txBody>
      </p:sp>
      <p:sp>
        <p:nvSpPr>
          <p:cNvPr id="4" name="Slide Number Placeholder 3"/>
          <p:cNvSpPr>
            <a:spLocks noGrp="1"/>
          </p:cNvSpPr>
          <p:nvPr>
            <p:ph type="sldNum" sz="quarter" idx="5"/>
          </p:nvPr>
        </p:nvSpPr>
        <p:spPr/>
        <p:txBody>
          <a:bodyPr/>
          <a:lstStyle/>
          <a:p>
            <a:fld id="{00248000-BE41-4051-9AAA-9959FE9DB1D7}" type="slidenum">
              <a:rPr lang="en-US" smtClean="0"/>
              <a:t>15</a:t>
            </a:fld>
            <a:endParaRPr lang="en-US"/>
          </a:p>
        </p:txBody>
      </p:sp>
    </p:spTree>
    <p:extLst>
      <p:ext uri="{BB962C8B-B14F-4D97-AF65-F5344CB8AC3E}">
        <p14:creationId xmlns:p14="http://schemas.microsoft.com/office/powerpoint/2010/main" val="3474731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For regular round, this will be used only for equipment purchase projects. If you have a 2024 Exempt project but did not submit the Exempt worksheets with the app, please go ahead and submit them ASAP to your ECD project rep and cc myself.</a:t>
            </a:r>
          </a:p>
        </p:txBody>
      </p:sp>
      <p:sp>
        <p:nvSpPr>
          <p:cNvPr id="4" name="Slide Number Placeholder 3"/>
          <p:cNvSpPr>
            <a:spLocks noGrp="1"/>
          </p:cNvSpPr>
          <p:nvPr>
            <p:ph type="sldNum" sz="quarter" idx="10"/>
          </p:nvPr>
        </p:nvSpPr>
        <p:spPr/>
        <p:txBody>
          <a:bodyPr/>
          <a:lstStyle/>
          <a:p>
            <a:fld id="{00248000-BE41-4051-9AAA-9959FE9DB1D7}" type="slidenum">
              <a:rPr lang="en-US" smtClean="0"/>
              <a:t>16</a:t>
            </a:fld>
            <a:endParaRPr lang="en-US"/>
          </a:p>
        </p:txBody>
      </p:sp>
    </p:spTree>
    <p:extLst>
      <p:ext uri="{BB962C8B-B14F-4D97-AF65-F5344CB8AC3E}">
        <p14:creationId xmlns:p14="http://schemas.microsoft.com/office/powerpoint/2010/main" val="3437237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won’t apply to many regular round CDBG projects.</a:t>
            </a:r>
          </a:p>
        </p:txBody>
      </p:sp>
      <p:sp>
        <p:nvSpPr>
          <p:cNvPr id="4" name="Slide Number Placeholder 3"/>
          <p:cNvSpPr>
            <a:spLocks noGrp="1"/>
          </p:cNvSpPr>
          <p:nvPr>
            <p:ph type="sldNum" sz="quarter" idx="10"/>
          </p:nvPr>
        </p:nvSpPr>
        <p:spPr/>
        <p:txBody>
          <a:bodyPr/>
          <a:lstStyle/>
          <a:p>
            <a:fld id="{00248000-BE41-4051-9AAA-9959FE9DB1D7}" type="slidenum">
              <a:rPr lang="en-US" smtClean="0"/>
              <a:t>17</a:t>
            </a:fld>
            <a:endParaRPr lang="en-US"/>
          </a:p>
        </p:txBody>
      </p:sp>
    </p:spTree>
    <p:extLst>
      <p:ext uri="{BB962C8B-B14F-4D97-AF65-F5344CB8AC3E}">
        <p14:creationId xmlns:p14="http://schemas.microsoft.com/office/powerpoint/2010/main" val="2937374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Water/sewer line rehab, housing rehabilitation, sewer pump station improvements, water meter replacements, street and sidewalk improvements… For utility projects, check with your project engineers before starting the ERR regarding whether the project results in a capacity increase within the project area. (</a:t>
            </a:r>
            <a:r>
              <a:rPr lang="en-US">
                <a:solidFill>
                  <a:srgbClr val="FF0F00"/>
                </a:solidFill>
              </a:rPr>
              <a:t>STOP and ask for any questions or clarification around CEST level/types of activities.)</a:t>
            </a:r>
          </a:p>
        </p:txBody>
      </p:sp>
      <p:sp>
        <p:nvSpPr>
          <p:cNvPr id="4" name="Slide Number Placeholder 3"/>
          <p:cNvSpPr>
            <a:spLocks noGrp="1"/>
          </p:cNvSpPr>
          <p:nvPr>
            <p:ph type="sldNum" sz="quarter" idx="5"/>
          </p:nvPr>
        </p:nvSpPr>
        <p:spPr/>
        <p:txBody>
          <a:bodyPr/>
          <a:lstStyle/>
          <a:p>
            <a:fld id="{00248000-BE41-4051-9AAA-9959FE9DB1D7}" type="slidenum">
              <a:rPr lang="en-US" smtClean="0"/>
              <a:t>18</a:t>
            </a:fld>
            <a:endParaRPr lang="en-US"/>
          </a:p>
        </p:txBody>
      </p:sp>
    </p:spTree>
    <p:extLst>
      <p:ext uri="{BB962C8B-B14F-4D97-AF65-F5344CB8AC3E}">
        <p14:creationId xmlns:p14="http://schemas.microsoft.com/office/powerpoint/2010/main" val="35835977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3886200"/>
            <a:ext cx="9144000" cy="2514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 y="4038603"/>
            <a:ext cx="8839200" cy="14223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7" name="Text Placeholder 13"/>
          <p:cNvSpPr>
            <a:spLocks noGrp="1"/>
          </p:cNvSpPr>
          <p:nvPr>
            <p:ph type="body" sz="quarter" idx="12" hasCustomPrompt="1"/>
          </p:nvPr>
        </p:nvSpPr>
        <p:spPr>
          <a:xfrm>
            <a:off x="152400" y="5461001"/>
            <a:ext cx="8839200" cy="8128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a:t>Sub-Title</a:t>
            </a:r>
          </a:p>
        </p:txBody>
      </p:sp>
      <p:sp>
        <p:nvSpPr>
          <p:cNvPr id="8" name="Text Placeholder 11"/>
          <p:cNvSpPr>
            <a:spLocks noGrp="1"/>
          </p:cNvSpPr>
          <p:nvPr>
            <p:ph type="body" sz="quarter" idx="11" hasCustomPrompt="1"/>
          </p:nvPr>
        </p:nvSpPr>
        <p:spPr>
          <a:xfrm>
            <a:off x="0" y="6400800"/>
            <a:ext cx="9144000" cy="4572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Name, Position | Date</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43000" y="1524000"/>
            <a:ext cx="6858000" cy="2286000"/>
          </a:xfrm>
          <a:prstGeom prst="rect">
            <a:avLst/>
          </a:prstGeom>
        </p:spPr>
      </p:pic>
    </p:spTree>
    <p:extLst>
      <p:ext uri="{BB962C8B-B14F-4D97-AF65-F5344CB8AC3E}">
        <p14:creationId xmlns:p14="http://schemas.microsoft.com/office/powerpoint/2010/main" val="335742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152400" y="1193800"/>
            <a:ext cx="8839200" cy="4958465"/>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44818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152400" y="1193804"/>
            <a:ext cx="8839200" cy="4958462"/>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13"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783884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152400" y="1193804"/>
            <a:ext cx="4267200" cy="4958462"/>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2"/>
          <p:cNvSpPr>
            <a:spLocks noGrp="1"/>
          </p:cNvSpPr>
          <p:nvPr>
            <p:ph idx="13"/>
          </p:nvPr>
        </p:nvSpPr>
        <p:spPr>
          <a:xfrm>
            <a:off x="4648200" y="1193804"/>
            <a:ext cx="4267200" cy="4958462"/>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14"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764569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spTree>
    <p:extLst>
      <p:ext uri="{BB962C8B-B14F-4D97-AF65-F5344CB8AC3E}">
        <p14:creationId xmlns:p14="http://schemas.microsoft.com/office/powerpoint/2010/main" val="2444455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 Blue">
    <p:bg>
      <p:bgPr>
        <a:solidFill>
          <a:schemeClr val="accent1"/>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spTree>
    <p:extLst>
      <p:ext uri="{BB962C8B-B14F-4D97-AF65-F5344CB8AC3E}">
        <p14:creationId xmlns:p14="http://schemas.microsoft.com/office/powerpoint/2010/main" val="3962993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Orange">
    <p:bg>
      <p:bgPr>
        <a:solidFill>
          <a:schemeClr val="accent3"/>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spTree>
    <p:extLst>
      <p:ext uri="{BB962C8B-B14F-4D97-AF65-F5344CB8AC3E}">
        <p14:creationId xmlns:p14="http://schemas.microsoft.com/office/powerpoint/2010/main" val="3962993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YellowGreen">
    <p:bg>
      <p:bgPr>
        <a:solidFill>
          <a:schemeClr val="accent2"/>
        </a:solidFill>
        <a:effectLst/>
      </p:bgPr>
    </p:bg>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spTree>
    <p:extLst>
      <p:ext uri="{BB962C8B-B14F-4D97-AF65-F5344CB8AC3E}">
        <p14:creationId xmlns:p14="http://schemas.microsoft.com/office/powerpoint/2010/main" val="41006782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 Gray">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spTree>
    <p:extLst>
      <p:ext uri="{BB962C8B-B14F-4D97-AF65-F5344CB8AC3E}">
        <p14:creationId xmlns:p14="http://schemas.microsoft.com/office/powerpoint/2010/main" val="3962993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6858000"/>
          </a:xfrm>
        </p:spPr>
        <p:txBody>
          <a:bodyPr/>
          <a:lstStyle>
            <a:lvl1pPr marL="0" indent="0">
              <a:buNone/>
              <a:defRPr/>
            </a:lvl1pPr>
          </a:lstStyle>
          <a:p>
            <a:r>
              <a:rPr lang="en-US"/>
              <a:t>Click icon to add picture</a:t>
            </a:r>
          </a:p>
        </p:txBody>
      </p:sp>
      <p:sp>
        <p:nvSpPr>
          <p:cNvPr id="10" name="Title 9"/>
          <p:cNvSpPr>
            <a:spLocks noGrp="1"/>
          </p:cNvSpPr>
          <p:nvPr>
            <p:ph type="title"/>
          </p:nvPr>
        </p:nvSpPr>
        <p:spPr>
          <a:xfrm>
            <a:off x="381000" y="2209801"/>
            <a:ext cx="3962400" cy="2235200"/>
          </a:xfrm>
        </p:spPr>
        <p:txBody>
          <a:bodyPr>
            <a:noAutofit/>
          </a:bodyPr>
          <a:lstStyle>
            <a:lvl1pPr marL="0" indent="0" algn="l">
              <a:defRPr sz="3600">
                <a:effectLst/>
                <a:latin typeface="PermianSlabSerifTypeface" pitchFamily="50" charset="0"/>
              </a:defRPr>
            </a:lvl1pPr>
          </a:lstStyle>
          <a:p>
            <a:r>
              <a:rPr lang="en-US"/>
              <a:t>Click to edit Master title style</a:t>
            </a:r>
          </a:p>
        </p:txBody>
      </p:sp>
      <p:sp>
        <p:nvSpPr>
          <p:cNvPr id="12" name="Text Placeholder 11"/>
          <p:cNvSpPr>
            <a:spLocks noGrp="1"/>
          </p:cNvSpPr>
          <p:nvPr>
            <p:ph type="body" sz="quarter" idx="11" hasCustomPrompt="1"/>
          </p:nvPr>
        </p:nvSpPr>
        <p:spPr>
          <a:xfrm>
            <a:off x="381000" y="5562600"/>
            <a:ext cx="4038600" cy="11176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a:t>Name, Position</a:t>
            </a:r>
          </a:p>
          <a:p>
            <a:pPr lvl="0"/>
            <a:r>
              <a:rPr lang="en-US"/>
              <a:t>Date</a:t>
            </a:r>
          </a:p>
        </p:txBody>
      </p:sp>
      <p:sp>
        <p:nvSpPr>
          <p:cNvPr id="14" name="Text Placeholder 13"/>
          <p:cNvSpPr>
            <a:spLocks noGrp="1"/>
          </p:cNvSpPr>
          <p:nvPr>
            <p:ph type="body" sz="quarter" idx="12" hasCustomPrompt="1"/>
          </p:nvPr>
        </p:nvSpPr>
        <p:spPr>
          <a:xfrm>
            <a:off x="381000" y="4445001"/>
            <a:ext cx="3962400" cy="812800"/>
          </a:xfrm>
        </p:spPr>
        <p:txBody>
          <a:bodyPr>
            <a:normAutofit/>
          </a:bodyPr>
          <a:lstStyle>
            <a:lvl1pPr marL="0" indent="0">
              <a:buNone/>
              <a:defRPr sz="2800">
                <a:solidFill>
                  <a:schemeClr val="accent5"/>
                </a:solidFill>
                <a:latin typeface="PermianSlabSerifTypeface" pitchFamily="50" charset="0"/>
              </a:defRPr>
            </a:lvl1pPr>
          </a:lstStyle>
          <a:p>
            <a:pPr lvl="0"/>
            <a:r>
              <a:rPr lang="en-US"/>
              <a:t>Sub-Title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457200"/>
            <a:ext cx="3840480" cy="1280160"/>
          </a:xfrm>
          <a:prstGeom prst="rect">
            <a:avLst/>
          </a:prstGeom>
        </p:spPr>
      </p:pic>
    </p:spTree>
    <p:extLst>
      <p:ext uri="{BB962C8B-B14F-4D97-AF65-F5344CB8AC3E}">
        <p14:creationId xmlns:p14="http://schemas.microsoft.com/office/powerpoint/2010/main" val="225597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4" name="Rectangle 3"/>
          <p:cNvSpPr/>
          <p:nvPr userDrawn="1"/>
        </p:nvSpPr>
        <p:spPr>
          <a:xfrm>
            <a:off x="2590800" y="3874770"/>
            <a:ext cx="6553200" cy="22402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667000" y="3962400"/>
            <a:ext cx="6324600" cy="205740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5509" t="13397" r="9549" b="13397"/>
          <a:stretch/>
        </p:blipFill>
        <p:spPr>
          <a:xfrm>
            <a:off x="152400" y="3766736"/>
            <a:ext cx="2514600" cy="2456348"/>
          </a:xfrm>
          <a:prstGeom prst="rect">
            <a:avLst/>
          </a:prstGeom>
          <a:noFill/>
          <a:ln>
            <a:noFill/>
          </a:ln>
        </p:spPr>
      </p:pic>
    </p:spTree>
    <p:extLst>
      <p:ext uri="{BB962C8B-B14F-4D97-AF65-F5344CB8AC3E}">
        <p14:creationId xmlns:p14="http://schemas.microsoft.com/office/powerpoint/2010/main" val="285489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152400" y="1143000"/>
            <a:ext cx="8839200" cy="556260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05800" y="6019800"/>
            <a:ext cx="866774" cy="866774"/>
          </a:xfrm>
          <a:prstGeom prst="rect">
            <a:avLst/>
          </a:prstGeom>
        </p:spPr>
      </p:pic>
    </p:spTree>
    <p:extLst>
      <p:ext uri="{BB962C8B-B14F-4D97-AF65-F5344CB8AC3E}">
        <p14:creationId xmlns:p14="http://schemas.microsoft.com/office/powerpoint/2010/main" val="189997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152400" y="1193800"/>
            <a:ext cx="88392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3942619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152400" y="1193800"/>
            <a:ext cx="8839200" cy="4958465"/>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77065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14" name="Content Placeholder 2"/>
          <p:cNvSpPr>
            <a:spLocks noGrp="1"/>
          </p:cNvSpPr>
          <p:nvPr>
            <p:ph idx="1"/>
          </p:nvPr>
        </p:nvSpPr>
        <p:spPr>
          <a:xfrm>
            <a:off x="152400" y="1193800"/>
            <a:ext cx="8839200" cy="4958465"/>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6"/>
          <p:cNvSpPr/>
          <p:nvPr userDrawn="1"/>
        </p:nvSpPr>
        <p:spPr>
          <a:xfrm>
            <a:off x="0" y="990602"/>
            <a:ext cx="9144000" cy="8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375400"/>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16" name="Slide Number Placeholder 5"/>
          <p:cNvSpPr>
            <a:spLocks noGrp="1"/>
          </p:cNvSpPr>
          <p:nvPr>
            <p:ph type="sldNum" sz="quarter" idx="12"/>
          </p:nvPr>
        </p:nvSpPr>
        <p:spPr>
          <a:xfrm>
            <a:off x="6858000" y="6375400"/>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56339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152400" y="1193800"/>
            <a:ext cx="8839200" cy="4958465"/>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33510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77801"/>
            <a:ext cx="9144000" cy="812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77803"/>
            <a:ext cx="8839200" cy="825500"/>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p>
        </p:txBody>
      </p:sp>
      <p:sp>
        <p:nvSpPr>
          <p:cNvPr id="3" name="Content Placeholder 2"/>
          <p:cNvSpPr>
            <a:spLocks noGrp="1"/>
          </p:cNvSpPr>
          <p:nvPr>
            <p:ph idx="1"/>
          </p:nvPr>
        </p:nvSpPr>
        <p:spPr>
          <a:xfrm>
            <a:off x="152400" y="1193800"/>
            <a:ext cx="8839200" cy="4958465"/>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990602"/>
            <a:ext cx="9144000" cy="88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6152266"/>
            <a:ext cx="9144000" cy="705733"/>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6416675"/>
            <a:ext cx="2895600" cy="365125"/>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16" name="Slide Number Placeholder 5"/>
          <p:cNvSpPr>
            <a:spLocks noGrp="1"/>
          </p:cNvSpPr>
          <p:nvPr>
            <p:ph type="sldNum" sz="quarter" idx="12"/>
          </p:nvPr>
        </p:nvSpPr>
        <p:spPr>
          <a:xfrm>
            <a:off x="6858000" y="6416675"/>
            <a:ext cx="2133600" cy="365125"/>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75" y="6165601"/>
            <a:ext cx="2194560" cy="731520"/>
          </a:xfrm>
          <a:prstGeom prst="rect">
            <a:avLst/>
          </a:prstGeom>
        </p:spPr>
      </p:pic>
    </p:spTree>
    <p:extLst>
      <p:ext uri="{BB962C8B-B14F-4D97-AF65-F5344CB8AC3E}">
        <p14:creationId xmlns:p14="http://schemas.microsoft.com/office/powerpoint/2010/main" val="288326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416675"/>
            <a:ext cx="2895600" cy="365125"/>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a:p>
        </p:txBody>
      </p:sp>
      <p:sp>
        <p:nvSpPr>
          <p:cNvPr id="7" name="Slide Number Placeholder 5"/>
          <p:cNvSpPr>
            <a:spLocks noGrp="1"/>
          </p:cNvSpPr>
          <p:nvPr>
            <p:ph type="sldNum" sz="quarter" idx="4"/>
          </p:nvPr>
        </p:nvSpPr>
        <p:spPr>
          <a:xfrm>
            <a:off x="6858000" y="6416675"/>
            <a:ext cx="2133600" cy="365125"/>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a:p>
        </p:txBody>
      </p:sp>
    </p:spTree>
    <p:extLst>
      <p:ext uri="{BB962C8B-B14F-4D97-AF65-F5344CB8AC3E}">
        <p14:creationId xmlns:p14="http://schemas.microsoft.com/office/powerpoint/2010/main" val="1143005989"/>
      </p:ext>
    </p:extLst>
  </p:cSld>
  <p:clrMap bg1="lt1" tx1="dk1" bg2="lt2" tx2="dk2" accent1="accent1" accent2="accent2" accent3="accent3" accent4="accent4" accent5="accent5" accent6="accent6" hlink="hlink" folHlink="folHlink"/>
  <p:sldLayoutIdLst>
    <p:sldLayoutId id="2147483660" r:id="rId1"/>
    <p:sldLayoutId id="2147483670" r:id="rId2"/>
    <p:sldLayoutId id="2147483649" r:id="rId3"/>
    <p:sldLayoutId id="2147483680" r:id="rId4"/>
    <p:sldLayoutId id="2147483679" r:id="rId5"/>
    <p:sldLayoutId id="2147483668" r:id="rId6"/>
    <p:sldLayoutId id="2147483665" r:id="rId7"/>
    <p:sldLayoutId id="2147483672" r:id="rId8"/>
    <p:sldLayoutId id="2147483673" r:id="rId9"/>
    <p:sldLayoutId id="2147483674" r:id="rId10"/>
    <p:sldLayoutId id="2147483671" r:id="rId11"/>
    <p:sldLayoutId id="2147483662" r:id="rId12"/>
    <p:sldLayoutId id="2147483663" r:id="rId13"/>
    <p:sldLayoutId id="2147483676" r:id="rId14"/>
    <p:sldLayoutId id="2147483677" r:id="rId15"/>
    <p:sldLayoutId id="2147483675" r:id="rId16"/>
    <p:sldLayoutId id="2147483678"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6.xml.rels><?xml version="1.0" encoding="UTF-8" standalone="yes"?>
<Relationships xmlns="http://schemas.openxmlformats.org/package/2006/relationships"><Relationship Id="rId3" Type="http://schemas.openxmlformats.org/officeDocument/2006/relationships/hyperlink" Target="https://www.tn.gov/content/dam/tn/ecd/documents/cdbg/manual/2021_manual/I1_Project_Wage_Rate_and_Section_3_Classification.pdf" TargetMode="External"/><Relationship Id="rId2" Type="http://schemas.openxmlformats.org/officeDocument/2006/relationships/hyperlink" Target="https://www.tn.gov/content/dam/tn/ecd/documents/cdbg/manual/chapter_l/L4_Section_3_Labor_Hours_Tracking_Form.xlsx" TargetMode="External"/><Relationship Id="rId1" Type="http://schemas.openxmlformats.org/officeDocument/2006/relationships/slideLayout" Target="../slideLayouts/slideLayout4.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3" Type="http://schemas.openxmlformats.org/officeDocument/2006/relationships/hyperlink" Target="mailto:ECD.Invoices@tn.gov" TargetMode="External"/><Relationship Id="rId2" Type="http://schemas.openxmlformats.org/officeDocument/2006/relationships/hyperlink" Target="mailto:ecd.tefmsadmin@tn.gov" TargetMode="External"/><Relationship Id="rId1" Type="http://schemas.openxmlformats.org/officeDocument/2006/relationships/slideLayout" Target="../slideLayouts/slideLayout4.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7.xml.rels><?xml version="1.0" encoding="UTF-8" standalone="yes"?>
<Relationships xmlns="http://schemas.openxmlformats.org/package/2006/relationships"><Relationship Id="rId2" Type="http://schemas.openxmlformats.org/officeDocument/2006/relationships/hyperlink" Target="https://www.tn.gov/content/dam/tn/ecd/documents/cdbg/manual/chapter_a/A3_Budget_Revision_Template.xlsx" TargetMode="External"/><Relationship Id="rId1" Type="http://schemas.openxmlformats.org/officeDocument/2006/relationships/slideLayout" Target="../slideLayouts/slideLayout4.xml"/></Relationships>
</file>

<file path=ppt/slides/_rels/slide1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tn.gov/ecd/community-development-block-grant/cdbg/cdbg-manual.html"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1.xml.rels><?xml version="1.0" encoding="UTF-8" standalone="yes"?>
<Relationships xmlns="http://schemas.openxmlformats.org/package/2006/relationships"><Relationship Id="rId3" Type="http://schemas.openxmlformats.org/officeDocument/2006/relationships/hyperlink" Target="https://app.tnecd.com/cdbg-electronic-monitoring/" TargetMode="External"/><Relationship Id="rId2" Type="http://schemas.openxmlformats.org/officeDocument/2006/relationships/hyperlink" Target="https://www.tn.gov/ecd/community-development-block-grant/cdbg/cdbg-monitoring.html" TargetMode="External"/><Relationship Id="rId1" Type="http://schemas.openxmlformats.org/officeDocument/2006/relationships/slideLayout" Target="../slideLayouts/slideLayout4.xml"/><Relationship Id="rId5" Type="http://schemas.openxmlformats.org/officeDocument/2006/relationships/hyperlink" Target="https://www.tn.gov/content/dam/tn/ecd/documents/cdbg/manual/2020-manual/K-2%20CDBG%20Monitoring%20Labor%20Checklist.pdf" TargetMode="External"/><Relationship Id="rId4" Type="http://schemas.openxmlformats.org/officeDocument/2006/relationships/hyperlink" Target="https://www.tn.gov/content/dam/tn/ecd/documents/cdbg/manual/2020-manual/K-1%20CDBG%20Monitoring%20Workbook.pdf" TargetMode="Externa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hyperlink" Target="http://tn.gov/ecd/topic/cdbg-annual-and-final-report" TargetMode="External"/><Relationship Id="rId1" Type="http://schemas.openxmlformats.org/officeDocument/2006/relationships/slideLayout" Target="../slideLayouts/slideLayout4.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hyperlink" Target="https://www.tn.gov/ecd/rural-development/crd-grant-administration.html" TargetMode="External"/><Relationship Id="rId1" Type="http://schemas.openxmlformats.org/officeDocument/2006/relationships/slideLayout" Target="../slideLayouts/slideLayout4.xml"/></Relationships>
</file>

<file path=ppt/slides/_rels/slide129.xml.rels><?xml version="1.0" encoding="UTF-8" standalone="yes"?>
<Relationships xmlns="http://schemas.openxmlformats.org/package/2006/relationships"><Relationship Id="rId3" Type="http://schemas.openxmlformats.org/officeDocument/2006/relationships/hyperlink" Target="http://tn.gov/ecd/topic/cdbg-annual-and-final-report" TargetMode="External"/><Relationship Id="rId2" Type="http://schemas.openxmlformats.org/officeDocument/2006/relationships/hyperlink" Target="https://www.tn.gov/content/dam/tn/ecd/documents/cdbg/manual/2020-manual/K-5%20CDBG%20Status%20Report%20Form.pdf"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ecfr.gov/current/title-24/subtitle-A/part-58/subpart-C/section-58.22"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1.xml.rels><?xml version="1.0" encoding="UTF-8" standalone="yes"?>
<Relationships xmlns="http://schemas.openxmlformats.org/package/2006/relationships"><Relationship Id="rId8" Type="http://schemas.openxmlformats.org/officeDocument/2006/relationships/hyperlink" Target="mailto:Lindsay.Gainous@tn.gov" TargetMode="External"/><Relationship Id="rId3" Type="http://schemas.openxmlformats.org/officeDocument/2006/relationships/hyperlink" Target="mailto:p.lynn.tutor@tn.gov" TargetMode="External"/><Relationship Id="rId7" Type="http://schemas.openxmlformats.org/officeDocument/2006/relationships/hyperlink" Target="mailto:jill.white@tn.gov" TargetMode="External"/><Relationship Id="rId2" Type="http://schemas.openxmlformats.org/officeDocument/2006/relationships/hyperlink" Target="mailto:kent.archer@tn.gov" TargetMode="External"/><Relationship Id="rId1" Type="http://schemas.openxmlformats.org/officeDocument/2006/relationships/slideLayout" Target="../slideLayouts/slideLayout4.xml"/><Relationship Id="rId6" Type="http://schemas.openxmlformats.org/officeDocument/2006/relationships/hyperlink" Target="mailto:tracey.l.davis@tn.gov" TargetMode="External"/><Relationship Id="rId5" Type="http://schemas.openxmlformats.org/officeDocument/2006/relationships/hyperlink" Target="mailto:kayla.baxter@tn.gov" TargetMode="External"/><Relationship Id="rId4" Type="http://schemas.openxmlformats.org/officeDocument/2006/relationships/hyperlink" Target="mailto:allison.fox@tn.gov" TargetMode="Externa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www.ecfr.gov/current/title-24/subtitle-A/part-58/subpart-D/section-58.34"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www.tn.gov/content/dam/tn/ecd/documents/cdbg/manual/chapter_b/B4_Exempt_Worksheet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tn.gov/content/dam/tn/ecd/documents/cdbg/manual/2020-manual/B-3%20CES%20Worksheets.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hyperlink" Target="https://www.tn.gov/content/dam/tn/ecd/documents/cdbg/manual/chapter_b/B13_CENST_Worksheets.pdf" TargetMode="External"/><Relationship Id="rId4" Type="http://schemas.openxmlformats.org/officeDocument/2006/relationships/hyperlink" Target="https://www.ecfr.gov/current/title-24/subtitle-A/part-58/subpart-D/section-58.35"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tn.gov/content/dam/tn/ecd/documents/cdbg/manual/2020-manual/B-3%20CES%20Worksheets.pdf"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hyperlink" Target="https://www.ecfr.gov/current/title-24/subtitle-A/part-58/subpart-D/section-58.35"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tn.gov/content/dam/tn/ecd/documents/cdbg/manual/2020-manual/B-3%20CES%20Worksheets.pdf"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s://www.tn.gov/content/dam/tn/ecd/documents/cdbg/manual/chapter_b/B3_CEST_Worksheet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tn.gov/content/dam/tn/ecd/documents/cdbg/manual/2020-manual/B-3%20CES%20Worksheets.pdf"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www.tn.gov/content/dam/tn/ecd/documents/cdbg/manual/chapter_b/B3_CEST_Worksheet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tn.gov/content/dam/tn/ecd/documents/cdbg/manual/2020-manual/B-2%20EA%20Worksheets.pdf"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www.tn.gov/content/dam/tn/ecd/documents/cdbg/manual/environmental/EA%20Worksheets%2010052018.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s://www.tn.gov/content/dam/tn/ecd/documents/cdbg/manual/chapter_b/B2_EA_Worksheets.pdf"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www.ecfr.gov/current/title-24/subtitle-A/part-58/subpart-A/section-58.5"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hyperlink" Target="https://www.ecfr.gov/current/title-24/subtitle-A/part-58/subpart-A/section-58.6"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Stat%20Worksheet.pdf"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https://www.tn.gov/content/dam/tn/ecd/documents/cdbg/manual/chapter_b/B8_Statutory_Worksheet_Direction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tn.gov/historicalcommission/federal-programs/section-106-review.html"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hyperlink" Target="https://www.tn.gov/content/dam/tn/ecd/documents/cdbg/manual/chapter_b/B7_Tribal_Consultation_Process_Contacts.pdf" TargetMode="External"/><Relationship Id="rId4" Type="http://schemas.openxmlformats.org/officeDocument/2006/relationships/hyperlink" Target="https://www.tn.gov/content/dam/tn/ecd/documents/cdbg/manual/chapter_b/B6_Required_Tribal_Consultation_By_County.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tn.gov/content/dam/tn/ecd/documents/cdbg/manual/chapter_b/B7_Tribal_Consultation_Process_Contacts.pdf"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Stat%20Worksheet.pdf"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hyperlink" Target="https://floodstandard.climate.gov/tool" TargetMode="External"/><Relationship Id="rId4" Type="http://schemas.openxmlformats.org/officeDocument/2006/relationships/hyperlink" Target="https://www.ecfr.gov/current/title-24/subtitle-A/part-55"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tn.gov/content/dam/tn/ecd/documents/cdbg/manual/2021_manual/A4_Signature_Authorization_Form.pdf" TargetMode="Externa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Stat%20Worksheet.pdf"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5" Type="http://schemas.openxmlformats.org/officeDocument/2006/relationships/hyperlink" Target="https://www.hudexchange.info/programs/environmental-review/flood-insurance/" TargetMode="External"/><Relationship Id="rId4" Type="http://schemas.openxmlformats.org/officeDocument/2006/relationships/hyperlink" Target="https://www.ecfr.gov/current/title-24/subtitle-A/part-55"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Stat%20Worksheet.pdf"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 Id="rId5" Type="http://schemas.openxmlformats.org/officeDocument/2006/relationships/hyperlink" Target="https://websoilsurvey.sc.egov.usda.gov/App/HomePage.htm" TargetMode="External"/><Relationship Id="rId4" Type="http://schemas.openxmlformats.org/officeDocument/2006/relationships/hyperlink" Target="https://www.fws.gov/program/national-wetlands-inventory/wetlands-mapper"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ecfr.gov/current/title-24/subtitle-A/part-55" TargetMode="External"/><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Stat%20Worksheet.pdf"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 Id="rId5" Type="http://schemas.openxmlformats.org/officeDocument/2006/relationships/hyperlink" Target="https://www.fws.gov/media/tfo-clearance-proceed-letter" TargetMode="External"/><Relationship Id="rId4" Type="http://schemas.openxmlformats.org/officeDocument/2006/relationships/hyperlink" Target="https://www.fws.gov/office/tennessee-ecological-services/tennessee-field-office-project-review-guide"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Stat%20Worksheet.pdf" TargetMode="External"/><Relationship Id="rId2" Type="http://schemas.openxmlformats.org/officeDocument/2006/relationships/notesSlide" Target="../notesSlides/notesSlide25.xml"/><Relationship Id="rId1" Type="http://schemas.openxmlformats.org/officeDocument/2006/relationships/slideLayout" Target="../slideLayouts/slideLayout4.xml"/><Relationship Id="rId5" Type="http://schemas.openxmlformats.org/officeDocument/2006/relationships/hyperlink" Target="https://www.ecfr.gov/current/title-24/section-58.5#p-58.5(i)(2)(i)" TargetMode="External"/><Relationship Id="rId4" Type="http://schemas.openxmlformats.org/officeDocument/2006/relationships/hyperlink" Target="https://www.ecfr.gov/current/title-24/subtitle-A/part-58/subpart-A/section-58.5"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Stat%20Worksheet.pdf"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 Id="rId6" Type="http://schemas.openxmlformats.org/officeDocument/2006/relationships/hyperlink" Target="mailto:randall.emilaire@tn.gov" TargetMode="External"/><Relationship Id="rId5" Type="http://schemas.openxmlformats.org/officeDocument/2006/relationships/hyperlink" Target="mailto:irina.ponarovskaya@tn.gov" TargetMode="External"/><Relationship Id="rId4" Type="http://schemas.openxmlformats.org/officeDocument/2006/relationships/hyperlink" Target="https://e-trims.tdot.tn.gov/Account/Logon?url=https%3a%2f%2fe-trims.tdot.tn.gov%2f"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NEPA%20Checklist.pdf"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 Id="rId4" Type="http://schemas.openxmlformats.org/officeDocument/2006/relationships/hyperlink" Target="https://www.tn.gov/content/dam/tn/ecd/documents/cdbg/manual/chapter_b/B9_NEPA_Checklist_Directions.pdf"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survey123.arcgis.com/share/65825ec63f0441ac8139837dd9468f5d" TargetMode="External"/><Relationship Id="rId3" Type="http://schemas.openxmlformats.org/officeDocument/2006/relationships/hyperlink" Target="NEPA%20Checklist.pdf" TargetMode="External"/><Relationship Id="rId7" Type="http://schemas.openxmlformats.org/officeDocument/2006/relationships/hyperlink" Target="mailto:environmental.review@tn.gov" TargetMode="External"/><Relationship Id="rId2" Type="http://schemas.openxmlformats.org/officeDocument/2006/relationships/notesSlide" Target="../notesSlides/notesSlide28.xml"/><Relationship Id="rId1" Type="http://schemas.openxmlformats.org/officeDocument/2006/relationships/slideLayout" Target="../slideLayouts/slideLayout4.xml"/><Relationship Id="rId6" Type="http://schemas.openxmlformats.org/officeDocument/2006/relationships/hyperlink" Target="https://tnstateparks.com/parks/events/division-of-natural-areas" TargetMode="External"/><Relationship Id="rId5" Type="http://schemas.openxmlformats.org/officeDocument/2006/relationships/hyperlink" Target="https://ert.tdec.tn.gov/" TargetMode="External"/><Relationship Id="rId4" Type="http://schemas.openxmlformats.org/officeDocument/2006/relationships/hyperlink" Target="https://ejscreen.epa.gov/mapper/" TargetMode="External"/><Relationship Id="rId9" Type="http://schemas.openxmlformats.org/officeDocument/2006/relationships/hyperlink" Target="https://www.hudexchange.info/programs/environmental-review/environmental-assessment/guide/climate-and-energy/"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www.tn.gov/content/dam/tn/ecd/documents/cdbg/manual/2020-manual/B-10%20Calendars%20for%20Public%20Comment.pdf" TargetMode="External"/><Relationship Id="rId2" Type="http://schemas.openxmlformats.org/officeDocument/2006/relationships/notesSlide" Target="../notesSlides/notesSlide29.xml"/><Relationship Id="rId1" Type="http://schemas.openxmlformats.org/officeDocument/2006/relationships/slideLayout" Target="../slideLayouts/slideLayout4.xml"/><Relationship Id="rId4" Type="http://schemas.openxmlformats.org/officeDocument/2006/relationships/hyperlink" Target="https://www.tn.gov/content/dam/tn/ecd/documents/cdbg/manual/chapter_b/B10_Comment_Period_Calendar_Calculator.xls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hyperlink" Target="https://www.tn.gov/ecd/community-development-block-grant/cdbg/cdbg-manual.html" TargetMode="External"/><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hyperlink" Target="https://www.tn.gov/content/dam/tn/ecd/documents/cdbg/manual/chapter_b/CHAPTER_B_Environmental_Review.pdf" TargetMode="External"/><Relationship Id="rId7" Type="http://schemas.openxmlformats.org/officeDocument/2006/relationships/hyperlink" Target="https://www.hudexchange.info/trainings/wiser/" TargetMode="External"/><Relationship Id="rId2" Type="http://schemas.openxmlformats.org/officeDocument/2006/relationships/notesSlide" Target="../notesSlides/notesSlide31.xml"/><Relationship Id="rId1" Type="http://schemas.openxmlformats.org/officeDocument/2006/relationships/slideLayout" Target="../slideLayouts/slideLayout4.xml"/><Relationship Id="rId6" Type="http://schemas.openxmlformats.org/officeDocument/2006/relationships/hyperlink" Target="https://www.hudexchange.info/programs/environmental-review/orientation-to-environmental-reviews/#overview" TargetMode="External"/><Relationship Id="rId5" Type="http://schemas.openxmlformats.org/officeDocument/2006/relationships/hyperlink" Target="https://www.tn.gov/content/dam/tn/ecd/documents/cdbg/manual/chapter_b/B12_ERR_Web_Links_Instructions.pdf" TargetMode="External"/><Relationship Id="rId4" Type="http://schemas.openxmlformats.org/officeDocument/2006/relationships/hyperlink" Target="https://www.hud.gov/states/shared/working/r4/environment/guidancetn"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hyperlink" Target="https://www.federalregister.gov/documents/2019/12/18/2019-25558/uniform-relocation-assistance-and-real-property-acquisition-for-federal-and-federally-assisted" TargetMode="Externa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hyperlink" Target="https://www.tn.gov/content/dam/tn/ecd/documents/cdbg/manual/2020-manual/D-2%20When%20a%20Public%20Agency%20Acquires%20Your%20Property.pdf" TargetMode="External"/><Relationship Id="rId2" Type="http://schemas.openxmlformats.org/officeDocument/2006/relationships/hyperlink" Target="https://www.tn.gov/content/dam/tn/ecd/documents/cdbg/manual/2020-manual/D-1%20Preliminary%20Acquisition%20Notice.pdf" TargetMode="External"/><Relationship Id="rId1" Type="http://schemas.openxmlformats.org/officeDocument/2006/relationships/slideLayout" Target="../slideLayouts/slideLayout5.xml"/><Relationship Id="rId4" Type="http://schemas.openxmlformats.org/officeDocument/2006/relationships/hyperlink" Target="https://www.tn.gov/content/dam/tn/ecd/documents/cdbg/manual/2020-manual/D-3%20Waiver%20of%20Rights%20and%20Benefits%20of%20the%20URA.pdf"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www.tn.gov/content/dam/tn/ecd/documents/cdbg/manual/2020-manual/D-4%20Invitation%20to%20Accompany%20an%20Appraiser.pdf" TargetMode="Externa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stateoftennessee.formstack.com/forms/grantee_audit_submission" TargetMode="Externa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hyperlink" Target="https://www.tn.gov/content/dam/tn/ecd/documents/cdbg/manual/2020-manual/F-5%20CDBG%20Bid%20and%20Contract%20Documents%20for%20Equipment.pdf" TargetMode="External"/><Relationship Id="rId2" Type="http://schemas.openxmlformats.org/officeDocument/2006/relationships/hyperlink" Target="https://www.tn.gov/content/dam/tn/ecd/documents/cdbg/manual/2020-manual/F-1%20CDBG%20Bid%20and%20Contract%20Documents.pdf" TargetMode="Externa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hyperlink" Target="https://www.hud.gov/program_offices/general_counsel/build_america_buy_america" TargetMode="Externa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2" Type="http://schemas.openxmlformats.org/officeDocument/2006/relationships/hyperlink" Target="https://www.tn.gov/content/dam/tn/ecd/documents/cdbg/manual/chapter-m/M1_BABA_Waiver_Form.pdf" TargetMode="Externa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3" Type="http://schemas.openxmlformats.org/officeDocument/2006/relationships/hyperlink" Target="https://www.tn.gov/content/dam/tn/ecd/documents/cdbg/manual/chapter-m/M3_BABA_Covered_Materials_and_Manufactured_Goods_List.xlsx" TargetMode="External"/><Relationship Id="rId2" Type="http://schemas.openxmlformats.org/officeDocument/2006/relationships/hyperlink" Target="https://www.tn.gov/content/dam/tn/ecd/documents/cdbg/manual/chapter-m/M2_BABA_Compliance_Checklist.pdf" TargetMode="Externa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3" Type="http://schemas.openxmlformats.org/officeDocument/2006/relationships/hyperlink" Target="https://www.tn.gov/generalservices/procurement/central-procurement-office--cpo-/state-agencies-/statewide-contract-instruction--swc-.html" TargetMode="External"/><Relationship Id="rId2" Type="http://schemas.openxmlformats.org/officeDocument/2006/relationships/hyperlink" Target="https://hub.edison.tn.gov/psc/fsprd/SUPPLIER/ERP/c/TN_PUBLIC_SUPPLIER.TN_ACTIVE_SWC_CMP.GBL?Page=TN_ACTIVE_SWC&amp;Action=U&amp;ExactKeys=Y&amp;TargetFrameName=None" TargetMode="External"/><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2" Type="http://schemas.openxmlformats.org/officeDocument/2006/relationships/hyperlink" Target="https://law.justia.com/codes/tennessee/title-12/chapter-3/part-12/section-12-3-1205/" TargetMode="External"/><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2" Type="http://schemas.openxmlformats.org/officeDocument/2006/relationships/hyperlink" Target="https://sam.gov/" TargetMode="External"/><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2" Type="http://schemas.openxmlformats.org/officeDocument/2006/relationships/hyperlink" Target="https://www.tn.gov/content/dam/tn/ecd/documents/cdbg/manual/2021_manual/I1_Project_Wage_Rate_and_Section_3_Classification.pdf" TargetMode="External"/><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3" Type="http://schemas.openxmlformats.org/officeDocument/2006/relationships/hyperlink" Target="https://www.tn.gov/content/dam/tn/ecd/documents/cdbg/manual/2021_manual/H1_Contract_Subcontract_Activity_Report_HUD2516.xlsm" TargetMode="External"/><Relationship Id="rId2" Type="http://schemas.openxmlformats.org/officeDocument/2006/relationships/hyperlink" Target="https://www.tn.gov/content/dam/tn/ecd/documents/cdbg/manual/2020-manual/H-5%20Notice%20of%20Start%20of%20Construction.pdf" TargetMode="Externa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hyperlink" Target="https://www.ecfr.gov/current/title-24/subtitle-A/part-75" TargetMode="External"/><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9.xml.rels><?xml version="1.0" encoding="UTF-8" standalone="yes"?>
<Relationships xmlns="http://schemas.openxmlformats.org/package/2006/relationships"><Relationship Id="rId2" Type="http://schemas.openxmlformats.org/officeDocument/2006/relationships/hyperlink" Target="https://www.tn.gov/content/dam/tn/ecd/documents/cdbg/manual/chapter_l/L1_Section_3_Worker_Certification.xlsx"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2025 CDBG Compliance Workshop</a:t>
            </a:r>
          </a:p>
        </p:txBody>
      </p:sp>
      <p:sp>
        <p:nvSpPr>
          <p:cNvPr id="3" name="Text Placeholder 2"/>
          <p:cNvSpPr>
            <a:spLocks noGrp="1"/>
          </p:cNvSpPr>
          <p:nvPr>
            <p:ph type="body" sz="quarter" idx="12"/>
          </p:nvPr>
        </p:nvSpPr>
        <p:spPr/>
        <p:txBody>
          <a:bodyPr/>
          <a:lstStyle/>
          <a:p>
            <a:r>
              <a:rPr lang="en-US"/>
              <a:t>Administrator Training</a:t>
            </a:r>
          </a:p>
        </p:txBody>
      </p:sp>
      <p:sp>
        <p:nvSpPr>
          <p:cNvPr id="4" name="Text Placeholder 3"/>
          <p:cNvSpPr>
            <a:spLocks noGrp="1"/>
          </p:cNvSpPr>
          <p:nvPr>
            <p:ph type="body" sz="quarter" idx="11"/>
          </p:nvPr>
        </p:nvSpPr>
        <p:spPr/>
        <p:txBody>
          <a:bodyPr>
            <a:normAutofit/>
          </a:bodyPr>
          <a:lstStyle/>
          <a:p>
            <a:r>
              <a:rPr lang="en-US"/>
              <a:t>January 28, 2025</a:t>
            </a:r>
          </a:p>
        </p:txBody>
      </p:sp>
    </p:spTree>
    <p:extLst>
      <p:ext uri="{BB962C8B-B14F-4D97-AF65-F5344CB8AC3E}">
        <p14:creationId xmlns:p14="http://schemas.microsoft.com/office/powerpoint/2010/main" val="47926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313B-A679-C7BF-7708-560596AA8B51}"/>
              </a:ext>
            </a:extLst>
          </p:cNvPr>
          <p:cNvSpPr>
            <a:spLocks noGrp="1"/>
          </p:cNvSpPr>
          <p:nvPr>
            <p:ph type="ctrTitle"/>
          </p:nvPr>
        </p:nvSpPr>
        <p:spPr/>
        <p:txBody>
          <a:bodyPr/>
          <a:lstStyle/>
          <a:p>
            <a:r>
              <a:rPr lang="en-US"/>
              <a:t>Environmental Review</a:t>
            </a:r>
          </a:p>
        </p:txBody>
      </p:sp>
    </p:spTree>
    <p:extLst>
      <p:ext uri="{BB962C8B-B14F-4D97-AF65-F5344CB8AC3E}">
        <p14:creationId xmlns:p14="http://schemas.microsoft.com/office/powerpoint/2010/main" val="286012769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Determining Section 3 Worker Status</a:t>
            </a:r>
          </a:p>
        </p:txBody>
      </p:sp>
      <p:sp>
        <p:nvSpPr>
          <p:cNvPr id="3" name="Content Placeholder 2"/>
          <p:cNvSpPr>
            <a:spLocks noGrp="1"/>
          </p:cNvSpPr>
          <p:nvPr>
            <p:ph idx="1"/>
          </p:nvPr>
        </p:nvSpPr>
        <p:spPr/>
        <p:txBody>
          <a:bodyPr>
            <a:normAutofit/>
          </a:bodyPr>
          <a:lstStyle/>
          <a:p>
            <a:r>
              <a:rPr lang="en-US" sz="2000" b="1" dirty="0"/>
              <a:t>Worker is a </a:t>
            </a:r>
            <a:r>
              <a:rPr lang="en-US" sz="2000" b="1" dirty="0" err="1"/>
              <a:t>Youthbuild</a:t>
            </a:r>
            <a:r>
              <a:rPr lang="en-US" sz="2000" b="1" dirty="0"/>
              <a:t> participant </a:t>
            </a:r>
            <a:r>
              <a:rPr lang="en-US" sz="2000" dirty="0"/>
              <a:t>– Verifiable documentation must be provided by the worker or the employer showing the worker is participating in a </a:t>
            </a:r>
            <a:r>
              <a:rPr lang="en-US" sz="2000" dirty="0" err="1"/>
              <a:t>Youthbuild</a:t>
            </a:r>
            <a:r>
              <a:rPr lang="en-US" sz="2000" dirty="0"/>
              <a:t> program. </a:t>
            </a:r>
          </a:p>
          <a:p>
            <a:pPr marL="0" indent="0">
              <a:buNone/>
            </a:pPr>
            <a:endParaRPr lang="en-US" sz="2000" dirty="0"/>
          </a:p>
          <a:p>
            <a:pPr marL="287338" indent="-287338">
              <a:buNone/>
            </a:pPr>
            <a:r>
              <a:rPr lang="en-US" sz="2000" dirty="0">
                <a:solidFill>
                  <a:srgbClr val="FF0F00"/>
                </a:solidFill>
              </a:rPr>
              <a:t>* </a:t>
            </a:r>
            <a:r>
              <a:rPr lang="en-US" sz="2000" dirty="0"/>
              <a:t> 	</a:t>
            </a:r>
            <a:r>
              <a:rPr lang="en-US" sz="2000" i="1" dirty="0"/>
              <a:t>Documentation submitted by employers should only contain employee names, state and county of residence, annual income, and a certifying signature and date. Do not include any information such as social security numbers or bank account information.</a:t>
            </a:r>
          </a:p>
        </p:txBody>
      </p:sp>
    </p:spTree>
    <p:extLst>
      <p:ext uri="{BB962C8B-B14F-4D97-AF65-F5344CB8AC3E}">
        <p14:creationId xmlns:p14="http://schemas.microsoft.com/office/powerpoint/2010/main" val="351861854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6693D-D5DC-4122-8AB6-D97C882D4872}"/>
              </a:ext>
            </a:extLst>
          </p:cNvPr>
          <p:cNvSpPr>
            <a:spLocks noGrp="1"/>
          </p:cNvSpPr>
          <p:nvPr>
            <p:ph type="title"/>
          </p:nvPr>
        </p:nvSpPr>
        <p:spPr/>
        <p:txBody>
          <a:bodyPr/>
          <a:lstStyle/>
          <a:p>
            <a:r>
              <a:rPr lang="en-US"/>
              <a:t>Section 3 Business Concern</a:t>
            </a:r>
          </a:p>
        </p:txBody>
      </p:sp>
      <p:sp>
        <p:nvSpPr>
          <p:cNvPr id="3" name="Content Placeholder 2">
            <a:extLst>
              <a:ext uri="{FF2B5EF4-FFF2-40B4-BE49-F238E27FC236}">
                <a16:creationId xmlns:a16="http://schemas.microsoft.com/office/drawing/2014/main" id="{674199BA-DB88-4140-B70E-E1650155689F}"/>
              </a:ext>
            </a:extLst>
          </p:cNvPr>
          <p:cNvSpPr>
            <a:spLocks noGrp="1"/>
          </p:cNvSpPr>
          <p:nvPr>
            <p:ph idx="1"/>
          </p:nvPr>
        </p:nvSpPr>
        <p:spPr>
          <a:xfrm>
            <a:off x="152400" y="1143000"/>
            <a:ext cx="8610600" cy="5562600"/>
          </a:xfrm>
        </p:spPr>
        <p:txBody>
          <a:bodyPr>
            <a:normAutofit/>
          </a:bodyPr>
          <a:lstStyle/>
          <a:p>
            <a:r>
              <a:rPr lang="en-US" dirty="0"/>
              <a:t>The definition of a Section 3 Business Concern has been changed that a qualifying business must meet one of the following criteria, documented within the past 6 months: </a:t>
            </a:r>
          </a:p>
          <a:p>
            <a:pPr lvl="1"/>
            <a:r>
              <a:rPr lang="en-US" sz="1800" dirty="0"/>
              <a:t>The business is at least 51 percent owned and controlled by low- or very low-income persons </a:t>
            </a:r>
          </a:p>
          <a:p>
            <a:endParaRPr lang="en-US" sz="1800" dirty="0"/>
          </a:p>
          <a:p>
            <a:pPr lvl="1"/>
            <a:r>
              <a:rPr lang="en-US" sz="1800" dirty="0"/>
              <a:t>At least 75 percent of the labor hours performed for the business over the prior three-month period are performed by Section 3 workers </a:t>
            </a:r>
          </a:p>
          <a:p>
            <a:endParaRPr lang="en-US" sz="1800" dirty="0"/>
          </a:p>
          <a:p>
            <a:pPr lvl="1"/>
            <a:r>
              <a:rPr lang="en-US" sz="1800" dirty="0"/>
              <a:t>The business is at least 51 percent owned and controlled by current public housing residents or residents who currently live in Section 8-assisted housing </a:t>
            </a:r>
          </a:p>
          <a:p>
            <a:pPr lvl="1"/>
            <a:endParaRPr lang="en-US" sz="2000" dirty="0"/>
          </a:p>
          <a:p>
            <a:r>
              <a:rPr lang="en-US" dirty="0"/>
              <a:t>The Section 3 Business Self-Certification (</a:t>
            </a:r>
            <a:r>
              <a:rPr lang="en-US" dirty="0">
                <a:solidFill>
                  <a:srgbClr val="0070C0"/>
                </a:solidFill>
              </a:rPr>
              <a:t>Exhibit L-2</a:t>
            </a:r>
            <a:r>
              <a:rPr lang="en-US" dirty="0"/>
              <a:t>), and necessary backup documentation must be submitted by the qualifying business.</a:t>
            </a:r>
          </a:p>
          <a:p>
            <a:endParaRPr lang="en-US" dirty="0"/>
          </a:p>
          <a:p>
            <a:endParaRPr lang="en-US" dirty="0"/>
          </a:p>
        </p:txBody>
      </p:sp>
    </p:spTree>
    <p:extLst>
      <p:ext uri="{BB962C8B-B14F-4D97-AF65-F5344CB8AC3E}">
        <p14:creationId xmlns:p14="http://schemas.microsoft.com/office/powerpoint/2010/main" val="18451685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Subrecipient/Grantee Responsibilities</a:t>
            </a:r>
          </a:p>
        </p:txBody>
      </p:sp>
      <p:sp>
        <p:nvSpPr>
          <p:cNvPr id="3" name="Content Placeholder 2"/>
          <p:cNvSpPr>
            <a:spLocks noGrp="1"/>
          </p:cNvSpPr>
          <p:nvPr>
            <p:ph idx="1"/>
          </p:nvPr>
        </p:nvSpPr>
        <p:spPr/>
        <p:txBody>
          <a:bodyPr>
            <a:normAutofit lnSpcReduction="10000"/>
          </a:bodyPr>
          <a:lstStyle/>
          <a:p>
            <a:r>
              <a:rPr lang="en-US"/>
              <a:t>Establish and maintain a list of resources and organizations that offer training and employment opportunities in the area.</a:t>
            </a:r>
          </a:p>
          <a:p>
            <a:pPr lvl="1"/>
            <a:r>
              <a:rPr lang="en-US"/>
              <a:t>Temp services</a:t>
            </a:r>
          </a:p>
          <a:p>
            <a:pPr lvl="1"/>
            <a:r>
              <a:rPr lang="en-US"/>
              <a:t>Jobs centers</a:t>
            </a:r>
          </a:p>
          <a:p>
            <a:pPr lvl="1"/>
            <a:r>
              <a:rPr lang="en-US" err="1"/>
              <a:t>Youthbuild</a:t>
            </a:r>
            <a:r>
              <a:rPr lang="en-US"/>
              <a:t> programs</a:t>
            </a:r>
          </a:p>
          <a:p>
            <a:pPr lvl="1"/>
            <a:r>
              <a:rPr lang="en-US"/>
              <a:t>Etc.</a:t>
            </a:r>
          </a:p>
          <a:p>
            <a:pPr lvl="1"/>
            <a:endParaRPr lang="en-US"/>
          </a:p>
          <a:p>
            <a:r>
              <a:rPr lang="en-US"/>
              <a:t>Maintain Section 3 tracking</a:t>
            </a:r>
          </a:p>
          <a:p>
            <a:endParaRPr lang="en-US"/>
          </a:p>
          <a:p>
            <a:r>
              <a:rPr lang="en-US"/>
              <a:t>Make TNECD aware of Section 3 Businesses in your area.</a:t>
            </a:r>
          </a:p>
          <a:p>
            <a:endParaRPr lang="en-US"/>
          </a:p>
          <a:p>
            <a:r>
              <a:rPr lang="en-US"/>
              <a:t>Make contractors and subs aware of Section 3 at the pre-construction conference.</a:t>
            </a:r>
          </a:p>
        </p:txBody>
      </p:sp>
    </p:spTree>
    <p:extLst>
      <p:ext uri="{BB962C8B-B14F-4D97-AF65-F5344CB8AC3E}">
        <p14:creationId xmlns:p14="http://schemas.microsoft.com/office/powerpoint/2010/main" val="34745617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Subrecipient/Grantee Responsibilities</a:t>
            </a:r>
          </a:p>
        </p:txBody>
      </p:sp>
      <p:sp>
        <p:nvSpPr>
          <p:cNvPr id="3" name="Content Placeholder 2"/>
          <p:cNvSpPr>
            <a:spLocks noGrp="1"/>
          </p:cNvSpPr>
          <p:nvPr>
            <p:ph idx="1"/>
          </p:nvPr>
        </p:nvSpPr>
        <p:spPr/>
        <p:txBody>
          <a:bodyPr>
            <a:normAutofit/>
          </a:bodyPr>
          <a:lstStyle/>
          <a:p>
            <a:r>
              <a:rPr lang="en-US"/>
              <a:t>Monitor contractors and subcontractors for Section 3 compliance.</a:t>
            </a:r>
          </a:p>
          <a:p>
            <a:endParaRPr lang="en-US"/>
          </a:p>
          <a:p>
            <a:r>
              <a:rPr lang="en-US"/>
              <a:t>Make best efforts to meet Section 3 and Targeted Section 3 Worker benchmarks.</a:t>
            </a:r>
          </a:p>
          <a:p>
            <a:endParaRPr lang="en-US"/>
          </a:p>
          <a:p>
            <a:r>
              <a:rPr lang="en-US"/>
              <a:t>Report on efforts if benchmarks are not met.</a:t>
            </a:r>
          </a:p>
          <a:p>
            <a:endParaRPr lang="en-US"/>
          </a:p>
          <a:p>
            <a:r>
              <a:rPr lang="en-US"/>
              <a:t>Establishing the geography of the Targeted Section 3 Worker area if fewer then 5,000 people live within a 1-mile radius of the project area. </a:t>
            </a:r>
          </a:p>
          <a:p>
            <a:pPr marL="339725" indent="0">
              <a:buNone/>
            </a:pPr>
            <a:r>
              <a:rPr lang="en-US"/>
              <a:t>(Usually this will be the community.)</a:t>
            </a:r>
          </a:p>
        </p:txBody>
      </p:sp>
    </p:spTree>
    <p:extLst>
      <p:ext uri="{BB962C8B-B14F-4D97-AF65-F5344CB8AC3E}">
        <p14:creationId xmlns:p14="http://schemas.microsoft.com/office/powerpoint/2010/main" val="1694768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Contractor Responsibilities</a:t>
            </a:r>
          </a:p>
        </p:txBody>
      </p:sp>
      <p:sp>
        <p:nvSpPr>
          <p:cNvPr id="3" name="Content Placeholder 2"/>
          <p:cNvSpPr>
            <a:spLocks noGrp="1"/>
          </p:cNvSpPr>
          <p:nvPr>
            <p:ph idx="1"/>
          </p:nvPr>
        </p:nvSpPr>
        <p:spPr/>
        <p:txBody>
          <a:bodyPr>
            <a:normAutofit/>
          </a:bodyPr>
          <a:lstStyle/>
          <a:p>
            <a:r>
              <a:rPr lang="en-US"/>
              <a:t>Ensure subcontractors are aware of Section 3 requirements and responsibilities.</a:t>
            </a:r>
          </a:p>
          <a:p>
            <a:pPr marL="0" indent="0">
              <a:buNone/>
            </a:pPr>
            <a:endParaRPr lang="en-US"/>
          </a:p>
          <a:p>
            <a:r>
              <a:rPr lang="en-US"/>
              <a:t>Maintain and provide a list of permanent employees working on the Section 3 project who were hired within the last 5 years and their Section 3 status. This will be completed as part of the Project Wage Rate and Section 3 Classification form (Exhibit I-1) .</a:t>
            </a:r>
          </a:p>
          <a:p>
            <a:pPr marL="0" indent="0">
              <a:buNone/>
            </a:pPr>
            <a:endParaRPr lang="en-US"/>
          </a:p>
          <a:p>
            <a:r>
              <a:rPr lang="en-US"/>
              <a:t>Make a best effort to hire Section 3 or Targeted Section 3 Workers when new hires are necessary. </a:t>
            </a:r>
          </a:p>
        </p:txBody>
      </p:sp>
    </p:spTree>
    <p:extLst>
      <p:ext uri="{BB962C8B-B14F-4D97-AF65-F5344CB8AC3E}">
        <p14:creationId xmlns:p14="http://schemas.microsoft.com/office/powerpoint/2010/main" val="18822298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Reporting</a:t>
            </a:r>
          </a:p>
        </p:txBody>
      </p:sp>
      <p:sp>
        <p:nvSpPr>
          <p:cNvPr id="3" name="Content Placeholder 2"/>
          <p:cNvSpPr>
            <a:spLocks noGrp="1"/>
          </p:cNvSpPr>
          <p:nvPr>
            <p:ph idx="1"/>
          </p:nvPr>
        </p:nvSpPr>
        <p:spPr/>
        <p:txBody>
          <a:bodyPr>
            <a:normAutofit/>
          </a:bodyPr>
          <a:lstStyle/>
          <a:p>
            <a:r>
              <a:rPr lang="en-US"/>
              <a:t>Subrecipients are required to report the following at project closeout: </a:t>
            </a:r>
          </a:p>
          <a:p>
            <a:pPr marL="627063" lvl="1"/>
            <a:r>
              <a:rPr lang="en-US"/>
              <a:t>The total number of labor hours worked </a:t>
            </a:r>
          </a:p>
          <a:p>
            <a:pPr marL="627063" lvl="1"/>
            <a:r>
              <a:rPr lang="en-US"/>
              <a:t>The total number of labor hours worked by Section 3 workers </a:t>
            </a:r>
          </a:p>
          <a:p>
            <a:pPr marL="627063" lvl="1"/>
            <a:r>
              <a:rPr lang="en-US"/>
              <a:t>The total number of labor hours worked by Targeted Section 3 workers </a:t>
            </a:r>
          </a:p>
          <a:p>
            <a:pPr marL="627063" lvl="1"/>
            <a:r>
              <a:rPr lang="en-US"/>
              <a:t>The percentage of labor hours worked by Section 3 workers </a:t>
            </a:r>
          </a:p>
          <a:p>
            <a:pPr marL="627063" lvl="1"/>
            <a:r>
              <a:rPr lang="en-US"/>
              <a:t>The percentage of labor hours worked by Targeted Section 3 workers </a:t>
            </a:r>
          </a:p>
          <a:p>
            <a:pPr marL="627063" lvl="1"/>
            <a:r>
              <a:rPr lang="en-US"/>
              <a:t>If benchmarks are unmet, qualitative efforts and explanation of those efforts </a:t>
            </a:r>
          </a:p>
        </p:txBody>
      </p:sp>
    </p:spTree>
    <p:extLst>
      <p:ext uri="{BB962C8B-B14F-4D97-AF65-F5344CB8AC3E}">
        <p14:creationId xmlns:p14="http://schemas.microsoft.com/office/powerpoint/2010/main" val="23646657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Reporting</a:t>
            </a:r>
          </a:p>
        </p:txBody>
      </p:sp>
      <p:sp>
        <p:nvSpPr>
          <p:cNvPr id="3" name="Content Placeholder 2"/>
          <p:cNvSpPr>
            <a:spLocks noGrp="1"/>
          </p:cNvSpPr>
          <p:nvPr>
            <p:ph idx="1"/>
          </p:nvPr>
        </p:nvSpPr>
        <p:spPr/>
        <p:txBody>
          <a:bodyPr>
            <a:normAutofit/>
          </a:bodyPr>
          <a:lstStyle/>
          <a:p>
            <a:r>
              <a:rPr lang="en-US"/>
              <a:t>The Section 3 Labor Hours Tracking Form (</a:t>
            </a:r>
            <a:r>
              <a:rPr lang="en-US">
                <a:solidFill>
                  <a:srgbClr val="0070C0"/>
                </a:solidFill>
                <a:hlinkClick r:id="rId2">
                  <a:extLst>
                    <a:ext uri="{A12FA001-AC4F-418D-AE19-62706E023703}">
                      <ahyp:hlinkClr xmlns:ahyp="http://schemas.microsoft.com/office/drawing/2018/hyperlinkcolor" val="tx"/>
                    </a:ext>
                  </a:extLst>
                </a:hlinkClick>
              </a:rPr>
              <a:t>Exhibit L-4</a:t>
            </a:r>
            <a:r>
              <a:rPr lang="en-US"/>
              <a:t>) has been provided simplify tracking of labor hours a best we can. </a:t>
            </a:r>
          </a:p>
          <a:p>
            <a:endParaRPr lang="en-US"/>
          </a:p>
          <a:p>
            <a:r>
              <a:rPr lang="en-US"/>
              <a:t>Labor hours can be verified using weekly payrolls and the Project Wage Rate and Section 3 Classification form (</a:t>
            </a:r>
            <a:r>
              <a:rPr lang="en-US">
                <a:solidFill>
                  <a:srgbClr val="0070C0"/>
                </a:solidFill>
                <a:hlinkClick r:id="rId3">
                  <a:extLst>
                    <a:ext uri="{A12FA001-AC4F-418D-AE19-62706E023703}">
                      <ahyp:hlinkClr xmlns:ahyp="http://schemas.microsoft.com/office/drawing/2018/hyperlinkcolor" val="tx"/>
                    </a:ext>
                  </a:extLst>
                </a:hlinkClick>
              </a:rPr>
              <a:t>Exhibit I-1</a:t>
            </a:r>
            <a:r>
              <a:rPr lang="en-US"/>
              <a:t>).</a:t>
            </a:r>
          </a:p>
          <a:p>
            <a:pPr marL="0" indent="0">
              <a:buNone/>
            </a:pPr>
            <a:endParaRPr lang="en-US"/>
          </a:p>
          <a:p>
            <a:r>
              <a:rPr lang="en-US"/>
              <a:t>A complete and accurate I-1 form for each contractor and subcontractor is essential.</a:t>
            </a:r>
          </a:p>
        </p:txBody>
      </p:sp>
    </p:spTree>
    <p:extLst>
      <p:ext uri="{BB962C8B-B14F-4D97-AF65-F5344CB8AC3E}">
        <p14:creationId xmlns:p14="http://schemas.microsoft.com/office/powerpoint/2010/main" val="305869704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B64CF-40C1-D6B4-8A12-A5983791257E}"/>
              </a:ext>
            </a:extLst>
          </p:cNvPr>
          <p:cNvSpPr>
            <a:spLocks noGrp="1"/>
          </p:cNvSpPr>
          <p:nvPr>
            <p:ph type="ctrTitle"/>
          </p:nvPr>
        </p:nvSpPr>
        <p:spPr/>
        <p:txBody>
          <a:bodyPr/>
          <a:lstStyle/>
          <a:p>
            <a:r>
              <a:rPr lang="en-US"/>
              <a:t>Financial Management</a:t>
            </a:r>
          </a:p>
        </p:txBody>
      </p:sp>
    </p:spTree>
    <p:extLst>
      <p:ext uri="{BB962C8B-B14F-4D97-AF65-F5344CB8AC3E}">
        <p14:creationId xmlns:p14="http://schemas.microsoft.com/office/powerpoint/2010/main" val="57025782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59F49-F29F-407B-B575-128579FC4F56}"/>
              </a:ext>
            </a:extLst>
          </p:cNvPr>
          <p:cNvSpPr>
            <a:spLocks noGrp="1"/>
          </p:cNvSpPr>
          <p:nvPr>
            <p:ph type="title"/>
          </p:nvPr>
        </p:nvSpPr>
        <p:spPr/>
        <p:txBody>
          <a:bodyPr/>
          <a:lstStyle/>
          <a:p>
            <a:r>
              <a:rPr lang="en-US"/>
              <a:t>Invoicing</a:t>
            </a:r>
          </a:p>
        </p:txBody>
      </p:sp>
      <p:sp>
        <p:nvSpPr>
          <p:cNvPr id="3" name="Content Placeholder 2">
            <a:extLst>
              <a:ext uri="{FF2B5EF4-FFF2-40B4-BE49-F238E27FC236}">
                <a16:creationId xmlns:a16="http://schemas.microsoft.com/office/drawing/2014/main" id="{9AF45EB9-0272-494A-890A-177ECE3CDA8E}"/>
              </a:ext>
            </a:extLst>
          </p:cNvPr>
          <p:cNvSpPr>
            <a:spLocks noGrp="1"/>
          </p:cNvSpPr>
          <p:nvPr>
            <p:ph idx="1"/>
          </p:nvPr>
        </p:nvSpPr>
        <p:spPr/>
        <p:txBody>
          <a:bodyPr>
            <a:normAutofit/>
          </a:bodyPr>
          <a:lstStyle/>
          <a:p>
            <a:r>
              <a:rPr lang="en-US"/>
              <a:t>The grant invoice template will be sent from </a:t>
            </a:r>
            <a:r>
              <a:rPr lang="en-US">
                <a:solidFill>
                  <a:srgbClr val="0070C0"/>
                </a:solidFill>
                <a:hlinkClick r:id="rId2">
                  <a:extLst>
                    <a:ext uri="{A12FA001-AC4F-418D-AE19-62706E023703}">
                      <ahyp:hlinkClr xmlns:ahyp="http://schemas.microsoft.com/office/drawing/2018/hyperlinkcolor" val="tx"/>
                    </a:ext>
                  </a:extLst>
                </a:hlinkClick>
              </a:rPr>
              <a:t>ecd.tefmsadmin@tn.gov </a:t>
            </a:r>
            <a:r>
              <a:rPr lang="en-US"/>
              <a:t>after the grant contract is fully executed</a:t>
            </a:r>
          </a:p>
          <a:p>
            <a:endParaRPr lang="en-US"/>
          </a:p>
          <a:p>
            <a:r>
              <a:rPr lang="en-US"/>
              <a:t>Invoices should be submitted every 1 to 3 months</a:t>
            </a:r>
          </a:p>
          <a:p>
            <a:endParaRPr lang="en-US"/>
          </a:p>
          <a:p>
            <a:r>
              <a:rPr lang="en-US"/>
              <a:t>Submit to </a:t>
            </a:r>
            <a:r>
              <a:rPr lang="en-US">
                <a:solidFill>
                  <a:srgbClr val="0070C0"/>
                </a:solidFill>
                <a:hlinkClick r:id="rId3">
                  <a:extLst>
                    <a:ext uri="{A12FA001-AC4F-418D-AE19-62706E023703}">
                      <ahyp:hlinkClr xmlns:ahyp="http://schemas.microsoft.com/office/drawing/2018/hyperlinkcolor" val="tx"/>
                    </a:ext>
                  </a:extLst>
                </a:hlinkClick>
              </a:rPr>
              <a:t>ECD.Invoices@tn.gov</a:t>
            </a:r>
            <a:endParaRPr lang="en-US">
              <a:solidFill>
                <a:srgbClr val="0070C0"/>
              </a:solidFill>
            </a:endParaRPr>
          </a:p>
          <a:p>
            <a:endParaRPr lang="en-US"/>
          </a:p>
          <a:p>
            <a:r>
              <a:rPr lang="en-US"/>
              <a:t>Typically takes 30 days to review and process (if everything is correct)</a:t>
            </a:r>
          </a:p>
          <a:p>
            <a:pPr marL="0" indent="0">
              <a:buNone/>
            </a:pPr>
            <a:endParaRPr lang="en-US"/>
          </a:p>
        </p:txBody>
      </p:sp>
    </p:spTree>
    <p:extLst>
      <p:ext uri="{BB962C8B-B14F-4D97-AF65-F5344CB8AC3E}">
        <p14:creationId xmlns:p14="http://schemas.microsoft.com/office/powerpoint/2010/main" val="325827999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5484B-2C39-CB3C-6FCC-05E530EBFD90}"/>
              </a:ext>
            </a:extLst>
          </p:cNvPr>
          <p:cNvSpPr>
            <a:spLocks noGrp="1"/>
          </p:cNvSpPr>
          <p:nvPr>
            <p:ph type="title"/>
          </p:nvPr>
        </p:nvSpPr>
        <p:spPr/>
        <p:txBody>
          <a:bodyPr/>
          <a:lstStyle/>
          <a:p>
            <a:r>
              <a:rPr lang="en-US"/>
              <a:t>Invoice Template</a:t>
            </a:r>
          </a:p>
        </p:txBody>
      </p:sp>
      <p:sp>
        <p:nvSpPr>
          <p:cNvPr id="3" name="Content Placeholder 2">
            <a:extLst>
              <a:ext uri="{FF2B5EF4-FFF2-40B4-BE49-F238E27FC236}">
                <a16:creationId xmlns:a16="http://schemas.microsoft.com/office/drawing/2014/main" id="{AA2AD383-334D-5A99-2BD5-0BF3E38382E2}"/>
              </a:ext>
            </a:extLst>
          </p:cNvPr>
          <p:cNvSpPr>
            <a:spLocks noGrp="1"/>
          </p:cNvSpPr>
          <p:nvPr>
            <p:ph idx="1"/>
          </p:nvPr>
        </p:nvSpPr>
        <p:spPr/>
        <p:txBody>
          <a:bodyPr/>
          <a:lstStyle/>
          <a:p>
            <a:r>
              <a:rPr lang="en-US"/>
              <a:t>Four tabs in Excel workbook</a:t>
            </a:r>
          </a:p>
          <a:p>
            <a:pPr lvl="1"/>
            <a:r>
              <a:rPr lang="en-US"/>
              <a:t>Grant Budget</a:t>
            </a:r>
          </a:p>
          <a:p>
            <a:pPr lvl="1"/>
            <a:r>
              <a:rPr lang="en-US"/>
              <a:t>Invoice</a:t>
            </a:r>
          </a:p>
          <a:p>
            <a:pPr lvl="1"/>
            <a:r>
              <a:rPr lang="en-US"/>
              <a:t>Backup Detail</a:t>
            </a:r>
          </a:p>
          <a:p>
            <a:pPr lvl="1"/>
            <a:r>
              <a:rPr lang="en-US"/>
              <a:t>Instructions</a:t>
            </a:r>
          </a:p>
          <a:p>
            <a:pPr lvl="1"/>
            <a:endParaRPr lang="en-US"/>
          </a:p>
          <a:p>
            <a:r>
              <a:rPr lang="en-US"/>
              <a:t>Data can only be entered into blue cells</a:t>
            </a:r>
          </a:p>
          <a:p>
            <a:endParaRPr lang="en-US"/>
          </a:p>
          <a:p>
            <a:r>
              <a:rPr lang="en-US"/>
              <a:t>Read the instructions</a:t>
            </a:r>
          </a:p>
          <a:p>
            <a:endParaRPr lang="en-US"/>
          </a:p>
          <a:p>
            <a:r>
              <a:rPr lang="en-US"/>
              <a:t>If you are unsure, ask you TNECD project manager</a:t>
            </a:r>
          </a:p>
        </p:txBody>
      </p:sp>
    </p:spTree>
    <p:extLst>
      <p:ext uri="{BB962C8B-B14F-4D97-AF65-F5344CB8AC3E}">
        <p14:creationId xmlns:p14="http://schemas.microsoft.com/office/powerpoint/2010/main" val="3802703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7803"/>
            <a:ext cx="9067800" cy="825500"/>
          </a:xfrm>
        </p:spPr>
        <p:txBody>
          <a:bodyPr/>
          <a:lstStyle/>
          <a:p>
            <a:r>
              <a:rPr lang="en-US" sz="2800"/>
              <a:t>2024 Reg. Round </a:t>
            </a:r>
            <a:r>
              <a:rPr lang="en-US" sz="2800" u="sng"/>
              <a:t>Adjusted</a:t>
            </a:r>
            <a:r>
              <a:rPr lang="en-US" sz="2800"/>
              <a:t> ERR Submission Schedule</a:t>
            </a:r>
          </a:p>
        </p:txBody>
      </p:sp>
      <p:graphicFrame>
        <p:nvGraphicFramePr>
          <p:cNvPr id="5" name="Table 4"/>
          <p:cNvGraphicFramePr>
            <a:graphicFrameLocks noGrp="1"/>
          </p:cNvGraphicFramePr>
          <p:nvPr/>
        </p:nvGraphicFramePr>
        <p:xfrm>
          <a:off x="190500" y="1319307"/>
          <a:ext cx="8648700" cy="4704129"/>
        </p:xfrm>
        <a:graphic>
          <a:graphicData uri="http://schemas.openxmlformats.org/drawingml/2006/table">
            <a:tbl>
              <a:tblPr firstRow="1" bandRow="1">
                <a:tableStyleId>{5C22544A-7EE6-4342-B048-85BDC9FD1C3A}</a:tableStyleId>
              </a:tblPr>
              <a:tblGrid>
                <a:gridCol w="5234740">
                  <a:extLst>
                    <a:ext uri="{9D8B030D-6E8A-4147-A177-3AD203B41FA5}">
                      <a16:colId xmlns:a16="http://schemas.microsoft.com/office/drawing/2014/main" val="20000"/>
                    </a:ext>
                  </a:extLst>
                </a:gridCol>
                <a:gridCol w="3413960">
                  <a:extLst>
                    <a:ext uri="{9D8B030D-6E8A-4147-A177-3AD203B41FA5}">
                      <a16:colId xmlns:a16="http://schemas.microsoft.com/office/drawing/2014/main" val="20001"/>
                    </a:ext>
                  </a:extLst>
                </a:gridCol>
              </a:tblGrid>
              <a:tr h="802689">
                <a:tc>
                  <a:txBody>
                    <a:bodyPr/>
                    <a:lstStyle/>
                    <a:p>
                      <a:pPr algn="l"/>
                      <a:r>
                        <a:rPr lang="en-US" sz="2000" b="1" u="sng">
                          <a:solidFill>
                            <a:schemeClr val="tx1"/>
                          </a:solidFill>
                          <a:latin typeface="Open Sans" panose="020B0606030504020204" pitchFamily="34" charset="0"/>
                          <a:ea typeface="Open Sans" panose="020B0606030504020204" pitchFamily="34" charset="0"/>
                          <a:cs typeface="Open Sans" panose="020B0606030504020204" pitchFamily="34" charset="0"/>
                        </a:rPr>
                        <a:t>Environmental Review Type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000" b="1" u="sng">
                          <a:solidFill>
                            <a:schemeClr val="tx1"/>
                          </a:solidFill>
                          <a:latin typeface="Open Sans" panose="020B0606030504020204" pitchFamily="34" charset="0"/>
                          <a:ea typeface="Open Sans" panose="020B0606030504020204" pitchFamily="34" charset="0"/>
                          <a:cs typeface="Open Sans" panose="020B0606030504020204" pitchFamily="34" charset="0"/>
                        </a:rPr>
                        <a:t>Submission Deadline</a:t>
                      </a:r>
                    </a:p>
                    <a:p>
                      <a:pPr algn="ctr"/>
                      <a:endParaRPr lang="en-US" sz="2000" b="0" u="sng">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0"/>
                  </a:ext>
                </a:extLst>
              </a:tr>
              <a:tr h="1009835">
                <a:tc>
                  <a:txBody>
                    <a:bodyPr/>
                    <a:lstStyle/>
                    <a:p>
                      <a:pPr marL="342900" indent="-342900" algn="l" defTabSz="914400" rtl="0" eaLnBrk="1" latinLnBrk="0" hangingPunct="1">
                        <a:spcBef>
                          <a:spcPct val="20000"/>
                        </a:spcBef>
                        <a:buClr>
                          <a:schemeClr val="bg2"/>
                        </a:buClr>
                        <a:buFont typeface="Arial" panose="020B0604020202020204" pitchFamily="34" charset="0"/>
                        <a:buChar char="•"/>
                        <a:tabLst>
                          <a:tab pos="4114800" algn="l"/>
                        </a:tabLst>
                      </a:pPr>
                      <a:r>
                        <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rPr>
                        <a:t>Exempt (15 days – but usually submitted with application)</a:t>
                      </a:r>
                    </a:p>
                    <a:p>
                      <a:pPr marL="0" indent="0" algn="l" defTabSz="914400" rtl="0" eaLnBrk="1" latinLnBrk="0" hangingPunct="1">
                        <a:spcBef>
                          <a:spcPct val="20000"/>
                        </a:spcBef>
                        <a:buClr>
                          <a:schemeClr val="bg2"/>
                        </a:buClr>
                        <a:buFont typeface="Arial" panose="020B0604020202020204" pitchFamily="34" charset="0"/>
                        <a:buNone/>
                        <a:tabLst>
                          <a:tab pos="4114800" algn="l"/>
                        </a:tabLst>
                      </a:pPr>
                      <a:endPar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000" b="0">
                          <a:solidFill>
                            <a:schemeClr val="tx1"/>
                          </a:solidFill>
                          <a:latin typeface="Open Sans" panose="020B0606030504020204" pitchFamily="34" charset="0"/>
                          <a:ea typeface="Open Sans" panose="020B0606030504020204" pitchFamily="34" charset="0"/>
                          <a:cs typeface="Open Sans" panose="020B0606030504020204" pitchFamily="34" charset="0"/>
                        </a:rPr>
                        <a:t>December 21, 2024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1"/>
                  </a:ext>
                </a:extLst>
              </a:tr>
              <a:tr h="1009835">
                <a:tc>
                  <a:txBody>
                    <a:bodyPr/>
                    <a:lstStyle/>
                    <a:p>
                      <a:pPr marL="342900" indent="-342900" algn="l" defTabSz="914400" rtl="0" eaLnBrk="1" latinLnBrk="0" hangingPunct="1">
                        <a:spcBef>
                          <a:spcPct val="20000"/>
                        </a:spcBef>
                        <a:buClr>
                          <a:schemeClr val="bg2"/>
                        </a:buClr>
                        <a:buFont typeface="Arial" panose="020B0604020202020204" pitchFamily="34" charset="0"/>
                        <a:buChar char="•"/>
                        <a:tabLst>
                          <a:tab pos="4114800" algn="l"/>
                        </a:tabLst>
                      </a:pPr>
                      <a:r>
                        <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rPr>
                        <a:t>Categorically Excluded converting to Exempt (</a:t>
                      </a:r>
                      <a:r>
                        <a:rPr lang="en-US" sz="2000" i="1" kern="1200">
                          <a:solidFill>
                            <a:schemeClr val="tx1"/>
                          </a:solidFill>
                          <a:latin typeface="Open Sans" panose="020B0606030504020204" pitchFamily="34" charset="0"/>
                          <a:ea typeface="Open Sans" panose="020B0606030504020204" pitchFamily="34" charset="0"/>
                          <a:cs typeface="Open Sans" panose="020B0606030504020204" pitchFamily="34" charset="0"/>
                        </a:rPr>
                        <a:t>usually 60 days</a:t>
                      </a:r>
                      <a:r>
                        <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rPr>
                        <a:t>)</a:t>
                      </a:r>
                    </a:p>
                    <a:p>
                      <a:pPr marL="0" indent="0" algn="l" defTabSz="914400" rtl="0" eaLnBrk="1" latinLnBrk="0" hangingPunct="1">
                        <a:spcBef>
                          <a:spcPct val="20000"/>
                        </a:spcBef>
                        <a:buClr>
                          <a:schemeClr val="bg2"/>
                        </a:buClr>
                        <a:buFont typeface="Arial" panose="020B0604020202020204" pitchFamily="34" charset="0"/>
                        <a:buNone/>
                        <a:tabLst>
                          <a:tab pos="4114800" algn="l"/>
                        </a:tabLst>
                      </a:pPr>
                      <a:endPar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000" b="0">
                          <a:solidFill>
                            <a:schemeClr val="tx1"/>
                          </a:solidFill>
                          <a:latin typeface="Open Sans" panose="020B0606030504020204" pitchFamily="34" charset="0"/>
                          <a:ea typeface="Open Sans" panose="020B0606030504020204" pitchFamily="34" charset="0"/>
                          <a:cs typeface="Open Sans" panose="020B0606030504020204" pitchFamily="34" charset="0"/>
                        </a:rPr>
                        <a:t>February 4, 2025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1009835">
                <a:tc>
                  <a:txBody>
                    <a:bodyPr/>
                    <a:lstStyle/>
                    <a:p>
                      <a:pPr marL="342900" indent="-342900" algn="l" defTabSz="914400" rtl="0" eaLnBrk="1" latinLnBrk="0" hangingPunct="1">
                        <a:spcBef>
                          <a:spcPct val="20000"/>
                        </a:spcBef>
                        <a:buClr>
                          <a:schemeClr val="bg2"/>
                        </a:buClr>
                        <a:buFont typeface="Arial" panose="020B0604020202020204" pitchFamily="34" charset="0"/>
                        <a:buChar char="•"/>
                        <a:tabLst>
                          <a:tab pos="4114800" algn="l"/>
                        </a:tabLst>
                      </a:pPr>
                      <a:r>
                        <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rPr>
                        <a:t>Categorically Excluded Subject To (</a:t>
                      </a:r>
                      <a:r>
                        <a:rPr lang="en-US" sz="2000" i="1" kern="1200">
                          <a:solidFill>
                            <a:schemeClr val="tx1"/>
                          </a:solidFill>
                          <a:latin typeface="Open Sans" panose="020B0606030504020204" pitchFamily="34" charset="0"/>
                          <a:ea typeface="Open Sans" panose="020B0606030504020204" pitchFamily="34" charset="0"/>
                          <a:cs typeface="Open Sans" panose="020B0606030504020204" pitchFamily="34" charset="0"/>
                        </a:rPr>
                        <a:t>usually</a:t>
                      </a:r>
                      <a:r>
                        <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2000" i="1" kern="1200">
                          <a:solidFill>
                            <a:schemeClr val="tx1"/>
                          </a:solidFill>
                          <a:latin typeface="Open Sans" panose="020B0606030504020204" pitchFamily="34" charset="0"/>
                          <a:ea typeface="Open Sans" panose="020B0606030504020204" pitchFamily="34" charset="0"/>
                          <a:cs typeface="Open Sans" panose="020B0606030504020204" pitchFamily="34" charset="0"/>
                        </a:rPr>
                        <a:t>90 days</a:t>
                      </a:r>
                      <a:r>
                        <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rPr>
                        <a:t>)</a:t>
                      </a:r>
                    </a:p>
                    <a:p>
                      <a:pPr marL="342900" indent="-342900" algn="l" defTabSz="914400" rtl="0" eaLnBrk="1" latinLnBrk="0" hangingPunct="1">
                        <a:spcBef>
                          <a:spcPct val="20000"/>
                        </a:spcBef>
                        <a:buClr>
                          <a:schemeClr val="bg2"/>
                        </a:buClr>
                        <a:buFont typeface="Arial" panose="020B0604020202020204" pitchFamily="34" charset="0"/>
                        <a:buChar char="•"/>
                        <a:tabLst>
                          <a:tab pos="4114800" algn="l"/>
                        </a:tabLst>
                      </a:pPr>
                      <a:endPar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000" b="0">
                          <a:solidFill>
                            <a:schemeClr val="tx1"/>
                          </a:solidFill>
                          <a:latin typeface="Open Sans" panose="020B0606030504020204" pitchFamily="34" charset="0"/>
                          <a:ea typeface="Open Sans" panose="020B0606030504020204" pitchFamily="34" charset="0"/>
                          <a:cs typeface="Open Sans" panose="020B0606030504020204" pitchFamily="34" charset="0"/>
                        </a:rPr>
                        <a:t>March 6, 2025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3"/>
                  </a:ext>
                </a:extLst>
              </a:tr>
              <a:tr h="663606">
                <a:tc>
                  <a:txBody>
                    <a:bodyPr/>
                    <a:lstStyle/>
                    <a:p>
                      <a:pPr marL="342900" indent="-342900" algn="l" defTabSz="914400" rtl="0" eaLnBrk="1" latinLnBrk="0" hangingPunct="1">
                        <a:spcBef>
                          <a:spcPct val="20000"/>
                        </a:spcBef>
                        <a:buClr>
                          <a:schemeClr val="bg2"/>
                        </a:buClr>
                        <a:buFont typeface="Arial" panose="020B0604020202020204" pitchFamily="34" charset="0"/>
                        <a:buChar char="•"/>
                        <a:tabLst>
                          <a:tab pos="4114800" algn="l"/>
                        </a:tabLst>
                      </a:pPr>
                      <a:r>
                        <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rPr>
                        <a:t>Environmental Assessment (</a:t>
                      </a:r>
                      <a:r>
                        <a:rPr lang="en-US" sz="2000" i="1" kern="1200">
                          <a:solidFill>
                            <a:schemeClr val="tx1"/>
                          </a:solidFill>
                          <a:latin typeface="Open Sans" panose="020B0606030504020204" pitchFamily="34" charset="0"/>
                          <a:ea typeface="Open Sans" panose="020B0606030504020204" pitchFamily="34" charset="0"/>
                          <a:cs typeface="Open Sans" panose="020B0606030504020204" pitchFamily="34" charset="0"/>
                        </a:rPr>
                        <a:t>usually 120</a:t>
                      </a:r>
                      <a:r>
                        <a:rPr lang="en-US" sz="2000" i="1"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rPr>
                        <a:t> days</a:t>
                      </a:r>
                      <a:r>
                        <a:rPr lang="en-US" sz="20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rPr>
                        <a:t>)</a:t>
                      </a:r>
                      <a:endParaRPr lang="en-US" sz="2000" kern="120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2000" b="0">
                          <a:solidFill>
                            <a:schemeClr val="tx1"/>
                          </a:solidFill>
                          <a:latin typeface="Open Sans" panose="020B0606030504020204" pitchFamily="34" charset="0"/>
                          <a:ea typeface="Open Sans" panose="020B0606030504020204" pitchFamily="34" charset="0"/>
                          <a:cs typeface="Open Sans" panose="020B0606030504020204" pitchFamily="34" charset="0"/>
                        </a:rPr>
                        <a:t>April 5, 2025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01E3E089-0141-CB51-688E-55FBA33BE0F9}"/>
              </a:ext>
            </a:extLst>
          </p:cNvPr>
          <p:cNvSpPr txBox="1"/>
          <p:nvPr/>
        </p:nvSpPr>
        <p:spPr>
          <a:xfrm>
            <a:off x="190500" y="6339440"/>
            <a:ext cx="7620000" cy="400110"/>
          </a:xfrm>
          <a:prstGeom prst="rect">
            <a:avLst/>
          </a:prstGeom>
          <a:noFill/>
        </p:spPr>
        <p:txBody>
          <a:bodyPr wrap="square" rtlCol="0">
            <a:spAutoFit/>
          </a:bodyPr>
          <a:lstStyle/>
          <a:p>
            <a:r>
              <a:rPr lang="en-US" sz="2000">
                <a:solidFill>
                  <a:schemeClr val="accent1">
                    <a:lumMod val="50000"/>
                  </a:schemeClr>
                </a:solidFill>
              </a:rPr>
              <a:t>2024 round HUD Grant Number: </a:t>
            </a:r>
            <a:r>
              <a:rPr lang="en-US" sz="2000" b="1"/>
              <a:t>B-24-DC-47-0001</a:t>
            </a:r>
          </a:p>
        </p:txBody>
      </p:sp>
    </p:spTree>
    <p:extLst>
      <p:ext uri="{BB962C8B-B14F-4D97-AF65-F5344CB8AC3E}">
        <p14:creationId xmlns:p14="http://schemas.microsoft.com/office/powerpoint/2010/main" val="419498235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A17AC-9D6C-D035-B654-9A728CAD23C4}"/>
              </a:ext>
            </a:extLst>
          </p:cNvPr>
          <p:cNvSpPr>
            <a:spLocks noGrp="1"/>
          </p:cNvSpPr>
          <p:nvPr>
            <p:ph type="title"/>
          </p:nvPr>
        </p:nvSpPr>
        <p:spPr/>
        <p:txBody>
          <a:bodyPr/>
          <a:lstStyle/>
          <a:p>
            <a:r>
              <a:rPr lang="en-US"/>
              <a:t>Invoice Template – Grant Budget</a:t>
            </a:r>
          </a:p>
        </p:txBody>
      </p:sp>
      <p:sp>
        <p:nvSpPr>
          <p:cNvPr id="3" name="Content Placeholder 2">
            <a:extLst>
              <a:ext uri="{FF2B5EF4-FFF2-40B4-BE49-F238E27FC236}">
                <a16:creationId xmlns:a16="http://schemas.microsoft.com/office/drawing/2014/main" id="{9F12059C-A372-1C07-F8AC-A32B0F38A198}"/>
              </a:ext>
            </a:extLst>
          </p:cNvPr>
          <p:cNvSpPr>
            <a:spLocks noGrp="1"/>
          </p:cNvSpPr>
          <p:nvPr>
            <p:ph idx="1"/>
          </p:nvPr>
        </p:nvSpPr>
        <p:spPr>
          <a:xfrm>
            <a:off x="152400" y="1143000"/>
            <a:ext cx="8839200" cy="2286000"/>
          </a:xfrm>
        </p:spPr>
        <p:txBody>
          <a:bodyPr/>
          <a:lstStyle/>
          <a:p>
            <a:r>
              <a:rPr lang="en-US"/>
              <a:t>Tracks budget over time to include revisions</a:t>
            </a:r>
          </a:p>
          <a:p>
            <a:r>
              <a:rPr lang="en-US"/>
              <a:t>Adjusts line-item match accordingly</a:t>
            </a:r>
          </a:p>
        </p:txBody>
      </p:sp>
      <p:pic>
        <p:nvPicPr>
          <p:cNvPr id="5" name="Picture 4">
            <a:extLst>
              <a:ext uri="{FF2B5EF4-FFF2-40B4-BE49-F238E27FC236}">
                <a16:creationId xmlns:a16="http://schemas.microsoft.com/office/drawing/2014/main" id="{A7D6696D-D41A-523B-8BA5-FBF667F71303}"/>
              </a:ext>
            </a:extLst>
          </p:cNvPr>
          <p:cNvPicPr>
            <a:picLocks noChangeAspect="1"/>
          </p:cNvPicPr>
          <p:nvPr/>
        </p:nvPicPr>
        <p:blipFill>
          <a:blip r:embed="rId2"/>
          <a:stretch>
            <a:fillRect/>
          </a:stretch>
        </p:blipFill>
        <p:spPr>
          <a:xfrm>
            <a:off x="152400" y="2743200"/>
            <a:ext cx="8839200" cy="2606681"/>
          </a:xfrm>
          <a:prstGeom prst="rect">
            <a:avLst/>
          </a:prstGeom>
        </p:spPr>
      </p:pic>
    </p:spTree>
    <p:extLst>
      <p:ext uri="{BB962C8B-B14F-4D97-AF65-F5344CB8AC3E}">
        <p14:creationId xmlns:p14="http://schemas.microsoft.com/office/powerpoint/2010/main" val="380130440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0FEB7-0B88-EB3A-9DFB-A1A70F15DF27}"/>
              </a:ext>
            </a:extLst>
          </p:cNvPr>
          <p:cNvSpPr>
            <a:spLocks noGrp="1"/>
          </p:cNvSpPr>
          <p:nvPr>
            <p:ph type="title"/>
          </p:nvPr>
        </p:nvSpPr>
        <p:spPr/>
        <p:txBody>
          <a:bodyPr/>
          <a:lstStyle/>
          <a:p>
            <a:r>
              <a:rPr lang="en-US"/>
              <a:t>Invoice Template – Invoice</a:t>
            </a:r>
          </a:p>
        </p:txBody>
      </p:sp>
      <p:grpSp>
        <p:nvGrpSpPr>
          <p:cNvPr id="7" name="Group 6">
            <a:extLst>
              <a:ext uri="{FF2B5EF4-FFF2-40B4-BE49-F238E27FC236}">
                <a16:creationId xmlns:a16="http://schemas.microsoft.com/office/drawing/2014/main" id="{C9767A34-E5B1-DE76-F661-A59EB0937A60}"/>
              </a:ext>
            </a:extLst>
          </p:cNvPr>
          <p:cNvGrpSpPr/>
          <p:nvPr/>
        </p:nvGrpSpPr>
        <p:grpSpPr>
          <a:xfrm>
            <a:off x="171450" y="1143000"/>
            <a:ext cx="8229600" cy="5305591"/>
            <a:chOff x="171450" y="1143000"/>
            <a:chExt cx="8229600" cy="5305591"/>
          </a:xfrm>
        </p:grpSpPr>
        <p:pic>
          <p:nvPicPr>
            <p:cNvPr id="5" name="Picture 4">
              <a:extLst>
                <a:ext uri="{FF2B5EF4-FFF2-40B4-BE49-F238E27FC236}">
                  <a16:creationId xmlns:a16="http://schemas.microsoft.com/office/drawing/2014/main" id="{A7E8D71A-627C-D493-3639-DBB64D569202}"/>
                </a:ext>
              </a:extLst>
            </p:cNvPr>
            <p:cNvPicPr>
              <a:picLocks noChangeAspect="1"/>
            </p:cNvPicPr>
            <p:nvPr/>
          </p:nvPicPr>
          <p:blipFill>
            <a:blip r:embed="rId2"/>
            <a:stretch>
              <a:fillRect/>
            </a:stretch>
          </p:blipFill>
          <p:spPr>
            <a:xfrm>
              <a:off x="171450" y="1143000"/>
              <a:ext cx="8229600" cy="5305591"/>
            </a:xfrm>
            <a:prstGeom prst="rect">
              <a:avLst/>
            </a:prstGeom>
          </p:spPr>
        </p:pic>
        <p:sp>
          <p:nvSpPr>
            <p:cNvPr id="6" name="Rectangle 5">
              <a:extLst>
                <a:ext uri="{FF2B5EF4-FFF2-40B4-BE49-F238E27FC236}">
                  <a16:creationId xmlns:a16="http://schemas.microsoft.com/office/drawing/2014/main" id="{3D1BDE4A-51C8-CD62-AF45-23DEB56EB67A}"/>
                </a:ext>
              </a:extLst>
            </p:cNvPr>
            <p:cNvSpPr/>
            <p:nvPr/>
          </p:nvSpPr>
          <p:spPr>
            <a:xfrm>
              <a:off x="1905000" y="1524000"/>
              <a:ext cx="533400"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4399715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5AD84-F1F7-16B9-F3A7-820288ABC1B5}"/>
              </a:ext>
            </a:extLst>
          </p:cNvPr>
          <p:cNvSpPr>
            <a:spLocks noGrp="1"/>
          </p:cNvSpPr>
          <p:nvPr>
            <p:ph type="title"/>
          </p:nvPr>
        </p:nvSpPr>
        <p:spPr/>
        <p:txBody>
          <a:bodyPr/>
          <a:lstStyle/>
          <a:p>
            <a:r>
              <a:rPr lang="en-US"/>
              <a:t>Invoice Template – Invoice</a:t>
            </a:r>
          </a:p>
        </p:txBody>
      </p:sp>
      <p:sp>
        <p:nvSpPr>
          <p:cNvPr id="3" name="Content Placeholder 2">
            <a:extLst>
              <a:ext uri="{FF2B5EF4-FFF2-40B4-BE49-F238E27FC236}">
                <a16:creationId xmlns:a16="http://schemas.microsoft.com/office/drawing/2014/main" id="{E3C570C2-49B5-E47A-114A-425AD0A4FB2B}"/>
              </a:ext>
            </a:extLst>
          </p:cNvPr>
          <p:cNvSpPr>
            <a:spLocks noGrp="1"/>
          </p:cNvSpPr>
          <p:nvPr>
            <p:ph idx="1"/>
          </p:nvPr>
        </p:nvSpPr>
        <p:spPr>
          <a:xfrm>
            <a:off x="3581400" y="1143000"/>
            <a:ext cx="5410200" cy="5562600"/>
          </a:xfrm>
        </p:spPr>
        <p:txBody>
          <a:bodyPr/>
          <a:lstStyle/>
          <a:p>
            <a:pPr marL="457200" indent="-457200">
              <a:buFont typeface="+mj-lt"/>
              <a:buAutoNum type="arabicPeriod"/>
            </a:pPr>
            <a:r>
              <a:rPr lang="en-US"/>
              <a:t>This should be the total amount of grant funds previously invoiced for each line-item. Refer to the Cumulative Amounts Invoiced from the previous invoice.</a:t>
            </a:r>
          </a:p>
          <a:p>
            <a:pPr marL="457200" indent="-457200">
              <a:buFont typeface="+mj-lt"/>
              <a:buAutoNum type="arabicPeriod"/>
            </a:pPr>
            <a:endParaRPr lang="en-US"/>
          </a:p>
          <a:p>
            <a:pPr marL="457200" indent="-457200">
              <a:buFont typeface="+mj-lt"/>
              <a:buAutoNum type="arabicPeriod"/>
            </a:pPr>
            <a:r>
              <a:rPr lang="en-US"/>
              <a:t>These amounts will come from the Backup Detail tab.</a:t>
            </a:r>
          </a:p>
          <a:p>
            <a:pPr marL="457200" indent="-457200">
              <a:buFont typeface="+mj-lt"/>
              <a:buAutoNum type="arabicPeriod"/>
            </a:pPr>
            <a:endParaRPr lang="en-US"/>
          </a:p>
          <a:p>
            <a:pPr marL="457200" indent="-457200">
              <a:buFont typeface="+mj-lt"/>
              <a:buAutoNum type="arabicPeriod"/>
            </a:pPr>
            <a:r>
              <a:rPr lang="en-US"/>
              <a:t>The sum of the Previous Amount Invoiced and the Current Amount Invoiced.</a:t>
            </a:r>
          </a:p>
        </p:txBody>
      </p:sp>
      <p:pic>
        <p:nvPicPr>
          <p:cNvPr id="5" name="Picture 4">
            <a:extLst>
              <a:ext uri="{FF2B5EF4-FFF2-40B4-BE49-F238E27FC236}">
                <a16:creationId xmlns:a16="http://schemas.microsoft.com/office/drawing/2014/main" id="{C5C995BF-A94C-6C73-77B8-38F38D20815E}"/>
              </a:ext>
            </a:extLst>
          </p:cNvPr>
          <p:cNvPicPr>
            <a:picLocks noChangeAspect="1"/>
          </p:cNvPicPr>
          <p:nvPr/>
        </p:nvPicPr>
        <p:blipFill>
          <a:blip r:embed="rId2"/>
          <a:stretch>
            <a:fillRect/>
          </a:stretch>
        </p:blipFill>
        <p:spPr>
          <a:xfrm>
            <a:off x="152400" y="1143000"/>
            <a:ext cx="3162741" cy="3019846"/>
          </a:xfrm>
          <a:prstGeom prst="rect">
            <a:avLst/>
          </a:prstGeom>
        </p:spPr>
      </p:pic>
      <p:sp>
        <p:nvSpPr>
          <p:cNvPr id="6" name="TextBox 5">
            <a:extLst>
              <a:ext uri="{FF2B5EF4-FFF2-40B4-BE49-F238E27FC236}">
                <a16:creationId xmlns:a16="http://schemas.microsoft.com/office/drawing/2014/main" id="{B824A060-6E5E-6458-1174-657211C2B2BA}"/>
              </a:ext>
            </a:extLst>
          </p:cNvPr>
          <p:cNvSpPr txBox="1"/>
          <p:nvPr/>
        </p:nvSpPr>
        <p:spPr>
          <a:xfrm>
            <a:off x="457200" y="907536"/>
            <a:ext cx="417102" cy="369332"/>
          </a:xfrm>
          <a:prstGeom prst="rect">
            <a:avLst/>
          </a:prstGeom>
          <a:noFill/>
        </p:spPr>
        <p:txBody>
          <a:bodyPr wrap="none" rtlCol="0">
            <a:spAutoFit/>
          </a:bodyPr>
          <a:lstStyle/>
          <a:p>
            <a:r>
              <a:rPr lang="en-US">
                <a:solidFill>
                  <a:srgbClr val="FF0F00"/>
                </a:solidFill>
              </a:rPr>
              <a:t>1</a:t>
            </a:r>
            <a:r>
              <a:rPr lang="en-US">
                <a:solidFill>
                  <a:srgbClr val="FF0F00"/>
                </a:solidFill>
                <a:effectLst>
                  <a:outerShdw blurRad="38100" dist="38100" dir="2700000" algn="tl">
                    <a:srgbClr val="000000">
                      <a:alpha val="43137"/>
                    </a:srgbClr>
                  </a:outerShdw>
                </a:effectLst>
              </a:rPr>
              <a:t>*</a:t>
            </a:r>
            <a:endParaRPr lang="en-US">
              <a:solidFill>
                <a:srgbClr val="FF0F00"/>
              </a:solidFill>
            </a:endParaRPr>
          </a:p>
        </p:txBody>
      </p:sp>
      <p:sp>
        <p:nvSpPr>
          <p:cNvPr id="7" name="TextBox 6">
            <a:extLst>
              <a:ext uri="{FF2B5EF4-FFF2-40B4-BE49-F238E27FC236}">
                <a16:creationId xmlns:a16="http://schemas.microsoft.com/office/drawing/2014/main" id="{56AEE154-3BE9-ED3D-BB5B-D8C94F702122}"/>
              </a:ext>
            </a:extLst>
          </p:cNvPr>
          <p:cNvSpPr txBox="1"/>
          <p:nvPr/>
        </p:nvSpPr>
        <p:spPr>
          <a:xfrm>
            <a:off x="1943100" y="907536"/>
            <a:ext cx="301686" cy="369332"/>
          </a:xfrm>
          <a:prstGeom prst="rect">
            <a:avLst/>
          </a:prstGeom>
          <a:noFill/>
        </p:spPr>
        <p:txBody>
          <a:bodyPr wrap="none" rtlCol="0">
            <a:spAutoFit/>
          </a:bodyPr>
          <a:lstStyle/>
          <a:p>
            <a:r>
              <a:rPr lang="en-US">
                <a:solidFill>
                  <a:srgbClr val="FF0F00"/>
                </a:solidFill>
              </a:rPr>
              <a:t>2</a:t>
            </a:r>
          </a:p>
        </p:txBody>
      </p:sp>
      <p:sp>
        <p:nvSpPr>
          <p:cNvPr id="8" name="Content Placeholder 2">
            <a:extLst>
              <a:ext uri="{FF2B5EF4-FFF2-40B4-BE49-F238E27FC236}">
                <a16:creationId xmlns:a16="http://schemas.microsoft.com/office/drawing/2014/main" id="{6CB4394F-DFEA-35F1-0CAD-D731746F609A}"/>
              </a:ext>
            </a:extLst>
          </p:cNvPr>
          <p:cNvSpPr txBox="1">
            <a:spLocks/>
          </p:cNvSpPr>
          <p:nvPr/>
        </p:nvSpPr>
        <p:spPr>
          <a:xfrm>
            <a:off x="0" y="4302543"/>
            <a:ext cx="3428999" cy="6504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bg2"/>
              </a:buClr>
              <a:buFont typeface="Arial" panose="020B0604020202020204" pitchFamily="34" charset="0"/>
              <a:buChar char="•"/>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742950" indent="-285750" algn="l" defTabSz="914400" rtl="0" eaLnBrk="1" latinLnBrk="0" hangingPunct="1">
              <a:spcBef>
                <a:spcPct val="20000"/>
              </a:spcBef>
              <a:buClr>
                <a:schemeClr val="bg2"/>
              </a:buClr>
              <a:buFont typeface="Arial" panose="020B0604020202020204"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spcBef>
                <a:spcPct val="20000"/>
              </a:spcBef>
              <a:buClr>
                <a:schemeClr val="bg2"/>
              </a:buClr>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spcBef>
                <a:spcPct val="20000"/>
              </a:spcBef>
              <a:buClr>
                <a:schemeClr val="bg2"/>
              </a:buClr>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spcBef>
                <a:spcPct val="20000"/>
              </a:spcBef>
              <a:buClr>
                <a:schemeClr val="bg2"/>
              </a:buClr>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71450" indent="-171450">
              <a:buNone/>
            </a:pPr>
            <a:r>
              <a:rPr lang="en-US" sz="1600">
                <a:solidFill>
                  <a:srgbClr val="FF0F00"/>
                </a:solidFill>
              </a:rPr>
              <a:t>*</a:t>
            </a:r>
            <a:r>
              <a:rPr lang="en-US" sz="1600"/>
              <a:t> Double check these amounts. Errors have cumulative impacts</a:t>
            </a:r>
          </a:p>
        </p:txBody>
      </p:sp>
      <p:cxnSp>
        <p:nvCxnSpPr>
          <p:cNvPr id="10" name="Straight Connector 9">
            <a:extLst>
              <a:ext uri="{FF2B5EF4-FFF2-40B4-BE49-F238E27FC236}">
                <a16:creationId xmlns:a16="http://schemas.microsoft.com/office/drawing/2014/main" id="{E9E92C87-81B2-0557-541E-4066C4E91258}"/>
              </a:ext>
            </a:extLst>
          </p:cNvPr>
          <p:cNvCxnSpPr/>
          <p:nvPr/>
        </p:nvCxnSpPr>
        <p:spPr>
          <a:xfrm>
            <a:off x="3505200" y="1092203"/>
            <a:ext cx="0" cy="5613397"/>
          </a:xfrm>
          <a:prstGeom prst="line">
            <a:avLst/>
          </a:prstGeom>
          <a:ln w="38100">
            <a:solidFill>
              <a:srgbClr val="1B365D"/>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ED218B6-B16E-7CAB-8973-7C3C8F033E3B}"/>
              </a:ext>
            </a:extLst>
          </p:cNvPr>
          <p:cNvSpPr txBox="1"/>
          <p:nvPr/>
        </p:nvSpPr>
        <p:spPr>
          <a:xfrm>
            <a:off x="2724150" y="907536"/>
            <a:ext cx="301686" cy="369332"/>
          </a:xfrm>
          <a:prstGeom prst="rect">
            <a:avLst/>
          </a:prstGeom>
          <a:noFill/>
        </p:spPr>
        <p:txBody>
          <a:bodyPr wrap="none" rtlCol="0">
            <a:spAutoFit/>
          </a:bodyPr>
          <a:lstStyle/>
          <a:p>
            <a:r>
              <a:rPr lang="en-US">
                <a:solidFill>
                  <a:srgbClr val="FF0F00"/>
                </a:solidFill>
              </a:rPr>
              <a:t>3</a:t>
            </a:r>
          </a:p>
        </p:txBody>
      </p:sp>
    </p:spTree>
    <p:extLst>
      <p:ext uri="{BB962C8B-B14F-4D97-AF65-F5344CB8AC3E}">
        <p14:creationId xmlns:p14="http://schemas.microsoft.com/office/powerpoint/2010/main" val="188758359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8448-6489-527C-FDA2-10D6857856C8}"/>
              </a:ext>
            </a:extLst>
          </p:cNvPr>
          <p:cNvSpPr>
            <a:spLocks noGrp="1"/>
          </p:cNvSpPr>
          <p:nvPr>
            <p:ph type="title"/>
          </p:nvPr>
        </p:nvSpPr>
        <p:spPr/>
        <p:txBody>
          <a:bodyPr/>
          <a:lstStyle/>
          <a:p>
            <a:r>
              <a:rPr lang="en-US"/>
              <a:t>Invoice Template – Backup Detail</a:t>
            </a:r>
          </a:p>
        </p:txBody>
      </p:sp>
      <p:sp>
        <p:nvSpPr>
          <p:cNvPr id="3" name="Content Placeholder 2">
            <a:extLst>
              <a:ext uri="{FF2B5EF4-FFF2-40B4-BE49-F238E27FC236}">
                <a16:creationId xmlns:a16="http://schemas.microsoft.com/office/drawing/2014/main" id="{C11D1F38-BB65-E1F1-20D3-115A9B7635DF}"/>
              </a:ext>
            </a:extLst>
          </p:cNvPr>
          <p:cNvSpPr>
            <a:spLocks noGrp="1"/>
          </p:cNvSpPr>
          <p:nvPr>
            <p:ph idx="1"/>
          </p:nvPr>
        </p:nvSpPr>
        <p:spPr>
          <a:xfrm>
            <a:off x="4572000" y="1143000"/>
            <a:ext cx="4419600" cy="5562600"/>
          </a:xfrm>
        </p:spPr>
        <p:txBody>
          <a:bodyPr/>
          <a:lstStyle/>
          <a:p>
            <a:pPr marL="457200" indent="-457200">
              <a:buFont typeface="+mj-lt"/>
              <a:buAutoNum type="arabicPeriod"/>
            </a:pPr>
            <a:r>
              <a:rPr lang="en-US"/>
              <a:t>Enter the invoice number and if it is the final invoice.</a:t>
            </a:r>
          </a:p>
          <a:p>
            <a:pPr marL="457200" indent="-457200">
              <a:buFont typeface="+mj-lt"/>
              <a:buAutoNum type="arabicPeriod"/>
            </a:pPr>
            <a:endParaRPr lang="en-US"/>
          </a:p>
          <a:p>
            <a:pPr marL="457200" indent="-457200">
              <a:buFont typeface="+mj-lt"/>
              <a:buAutoNum type="arabicPeriod"/>
            </a:pPr>
            <a:r>
              <a:rPr lang="en-US"/>
              <a:t>Enter the date of the invoice. Must be on or after the date of the End of the Invoice Period.</a:t>
            </a:r>
          </a:p>
          <a:p>
            <a:pPr marL="457200" indent="-457200">
              <a:buFont typeface="+mj-lt"/>
              <a:buAutoNum type="arabicPeriod"/>
            </a:pPr>
            <a:endParaRPr lang="en-US"/>
          </a:p>
          <a:p>
            <a:pPr marL="457200" indent="-457200">
              <a:buFont typeface="+mj-lt"/>
              <a:buAutoNum type="arabicPeriod"/>
            </a:pPr>
            <a:r>
              <a:rPr lang="en-US"/>
              <a:t>Enter the Beginning and End dates of all invoices include in the request for payment.</a:t>
            </a:r>
          </a:p>
        </p:txBody>
      </p:sp>
      <p:sp>
        <p:nvSpPr>
          <p:cNvPr id="6" name="Rectangle 5">
            <a:extLst>
              <a:ext uri="{FF2B5EF4-FFF2-40B4-BE49-F238E27FC236}">
                <a16:creationId xmlns:a16="http://schemas.microsoft.com/office/drawing/2014/main" id="{D7B1A6F0-4E81-59B8-892D-93E5DBDC3B28}"/>
              </a:ext>
            </a:extLst>
          </p:cNvPr>
          <p:cNvSpPr/>
          <p:nvPr/>
        </p:nvSpPr>
        <p:spPr>
          <a:xfrm>
            <a:off x="1676400" y="1514475"/>
            <a:ext cx="457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35381A23-A42A-BF62-E33C-820480D6A5EE}"/>
              </a:ext>
            </a:extLst>
          </p:cNvPr>
          <p:cNvCxnSpPr/>
          <p:nvPr/>
        </p:nvCxnSpPr>
        <p:spPr>
          <a:xfrm>
            <a:off x="4572000" y="1084226"/>
            <a:ext cx="0" cy="5613397"/>
          </a:xfrm>
          <a:prstGeom prst="line">
            <a:avLst/>
          </a:prstGeom>
          <a:ln w="38100">
            <a:solidFill>
              <a:srgbClr val="1B365D"/>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374ECFC-CCBF-FE28-F795-E4A07183A63D}"/>
              </a:ext>
            </a:extLst>
          </p:cNvPr>
          <p:cNvSpPr txBox="1"/>
          <p:nvPr/>
        </p:nvSpPr>
        <p:spPr>
          <a:xfrm>
            <a:off x="4287388" y="1275537"/>
            <a:ext cx="301686" cy="369332"/>
          </a:xfrm>
          <a:prstGeom prst="rect">
            <a:avLst/>
          </a:prstGeom>
          <a:noFill/>
        </p:spPr>
        <p:txBody>
          <a:bodyPr wrap="none" rtlCol="0">
            <a:spAutoFit/>
          </a:bodyPr>
          <a:lstStyle/>
          <a:p>
            <a:r>
              <a:rPr lang="en-US">
                <a:solidFill>
                  <a:srgbClr val="FF0F00"/>
                </a:solidFill>
              </a:rPr>
              <a:t>1</a:t>
            </a:r>
          </a:p>
        </p:txBody>
      </p:sp>
      <p:grpSp>
        <p:nvGrpSpPr>
          <p:cNvPr id="14" name="Group 13">
            <a:extLst>
              <a:ext uri="{FF2B5EF4-FFF2-40B4-BE49-F238E27FC236}">
                <a16:creationId xmlns:a16="http://schemas.microsoft.com/office/drawing/2014/main" id="{84F0B847-BC4D-2E5C-CE39-015690E134DB}"/>
              </a:ext>
            </a:extLst>
          </p:cNvPr>
          <p:cNvGrpSpPr/>
          <p:nvPr/>
        </p:nvGrpSpPr>
        <p:grpSpPr>
          <a:xfrm>
            <a:off x="97224" y="1143000"/>
            <a:ext cx="4267200" cy="3906174"/>
            <a:chOff x="97224" y="1143000"/>
            <a:chExt cx="4267200" cy="3906174"/>
          </a:xfrm>
        </p:grpSpPr>
        <p:pic>
          <p:nvPicPr>
            <p:cNvPr id="8" name="Picture 7">
              <a:extLst>
                <a:ext uri="{FF2B5EF4-FFF2-40B4-BE49-F238E27FC236}">
                  <a16:creationId xmlns:a16="http://schemas.microsoft.com/office/drawing/2014/main" id="{F1B03215-8A1E-17B1-4E56-8D93D46D0CF8}"/>
                </a:ext>
              </a:extLst>
            </p:cNvPr>
            <p:cNvPicPr>
              <a:picLocks noChangeAspect="1"/>
            </p:cNvPicPr>
            <p:nvPr/>
          </p:nvPicPr>
          <p:blipFill>
            <a:blip r:embed="rId2"/>
            <a:stretch>
              <a:fillRect/>
            </a:stretch>
          </p:blipFill>
          <p:spPr>
            <a:xfrm>
              <a:off x="97224" y="1143000"/>
              <a:ext cx="4267200" cy="3906174"/>
            </a:xfrm>
            <a:prstGeom prst="rect">
              <a:avLst/>
            </a:prstGeom>
          </p:spPr>
        </p:pic>
        <p:sp>
          <p:nvSpPr>
            <p:cNvPr id="11" name="Rectangle 10">
              <a:extLst>
                <a:ext uri="{FF2B5EF4-FFF2-40B4-BE49-F238E27FC236}">
                  <a16:creationId xmlns:a16="http://schemas.microsoft.com/office/drawing/2014/main" id="{FF2616F1-B72C-2CE5-32A1-0BB5EA36821E}"/>
                </a:ext>
              </a:extLst>
            </p:cNvPr>
            <p:cNvSpPr/>
            <p:nvPr/>
          </p:nvSpPr>
          <p:spPr>
            <a:xfrm>
              <a:off x="1487458" y="1514475"/>
              <a:ext cx="569942"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a:extLst>
              <a:ext uri="{FF2B5EF4-FFF2-40B4-BE49-F238E27FC236}">
                <a16:creationId xmlns:a16="http://schemas.microsoft.com/office/drawing/2014/main" id="{BA239266-593E-64B2-BBD1-499646377BA3}"/>
              </a:ext>
            </a:extLst>
          </p:cNvPr>
          <p:cNvSpPr txBox="1"/>
          <p:nvPr/>
        </p:nvSpPr>
        <p:spPr>
          <a:xfrm>
            <a:off x="4287389" y="1512332"/>
            <a:ext cx="301686" cy="369332"/>
          </a:xfrm>
          <a:prstGeom prst="rect">
            <a:avLst/>
          </a:prstGeom>
          <a:noFill/>
        </p:spPr>
        <p:txBody>
          <a:bodyPr wrap="none" rtlCol="0">
            <a:spAutoFit/>
          </a:bodyPr>
          <a:lstStyle/>
          <a:p>
            <a:r>
              <a:rPr lang="en-US">
                <a:solidFill>
                  <a:srgbClr val="FF0F00"/>
                </a:solidFill>
              </a:rPr>
              <a:t>2</a:t>
            </a:r>
          </a:p>
        </p:txBody>
      </p:sp>
      <p:sp>
        <p:nvSpPr>
          <p:cNvPr id="13" name="TextBox 12">
            <a:extLst>
              <a:ext uri="{FF2B5EF4-FFF2-40B4-BE49-F238E27FC236}">
                <a16:creationId xmlns:a16="http://schemas.microsoft.com/office/drawing/2014/main" id="{52382EAA-EA19-AEC5-4E02-25928814D91D}"/>
              </a:ext>
            </a:extLst>
          </p:cNvPr>
          <p:cNvSpPr txBox="1"/>
          <p:nvPr/>
        </p:nvSpPr>
        <p:spPr>
          <a:xfrm>
            <a:off x="4306854" y="1869996"/>
            <a:ext cx="301686" cy="369332"/>
          </a:xfrm>
          <a:prstGeom prst="rect">
            <a:avLst/>
          </a:prstGeom>
          <a:noFill/>
        </p:spPr>
        <p:txBody>
          <a:bodyPr wrap="none" rtlCol="0">
            <a:spAutoFit/>
          </a:bodyPr>
          <a:lstStyle/>
          <a:p>
            <a:r>
              <a:rPr lang="en-US">
                <a:solidFill>
                  <a:srgbClr val="FF0F00"/>
                </a:solidFill>
              </a:rPr>
              <a:t>3</a:t>
            </a:r>
          </a:p>
        </p:txBody>
      </p:sp>
    </p:spTree>
    <p:extLst>
      <p:ext uri="{BB962C8B-B14F-4D97-AF65-F5344CB8AC3E}">
        <p14:creationId xmlns:p14="http://schemas.microsoft.com/office/powerpoint/2010/main" val="25468578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8448-6489-527C-FDA2-10D6857856C8}"/>
              </a:ext>
            </a:extLst>
          </p:cNvPr>
          <p:cNvSpPr>
            <a:spLocks noGrp="1"/>
          </p:cNvSpPr>
          <p:nvPr>
            <p:ph type="title"/>
          </p:nvPr>
        </p:nvSpPr>
        <p:spPr/>
        <p:txBody>
          <a:bodyPr/>
          <a:lstStyle/>
          <a:p>
            <a:r>
              <a:rPr lang="en-US"/>
              <a:t>Invoice Template – Backup Detail</a:t>
            </a:r>
          </a:p>
        </p:txBody>
      </p:sp>
      <p:sp>
        <p:nvSpPr>
          <p:cNvPr id="3" name="Content Placeholder 2">
            <a:extLst>
              <a:ext uri="{FF2B5EF4-FFF2-40B4-BE49-F238E27FC236}">
                <a16:creationId xmlns:a16="http://schemas.microsoft.com/office/drawing/2014/main" id="{C11D1F38-BB65-E1F1-20D3-115A9B7635DF}"/>
              </a:ext>
            </a:extLst>
          </p:cNvPr>
          <p:cNvSpPr>
            <a:spLocks noGrp="1"/>
          </p:cNvSpPr>
          <p:nvPr>
            <p:ph idx="1"/>
          </p:nvPr>
        </p:nvSpPr>
        <p:spPr>
          <a:xfrm>
            <a:off x="4571999" y="1143000"/>
            <a:ext cx="4419601" cy="5562600"/>
          </a:xfrm>
        </p:spPr>
        <p:txBody>
          <a:bodyPr>
            <a:normAutofit/>
          </a:bodyPr>
          <a:lstStyle/>
          <a:p>
            <a:pPr marL="457200" indent="-457200">
              <a:buFont typeface="+mj-lt"/>
              <a:buAutoNum type="arabicPeriod" startAt="4"/>
            </a:pPr>
            <a:r>
              <a:rPr lang="en-US" sz="2300"/>
              <a:t>Enter the vendor/ contractor on the included invoice(s).</a:t>
            </a:r>
          </a:p>
          <a:p>
            <a:pPr marL="457200" indent="-457200">
              <a:buFont typeface="+mj-lt"/>
              <a:buAutoNum type="arabicPeriod" startAt="4"/>
            </a:pPr>
            <a:endParaRPr lang="en-US" sz="2300"/>
          </a:p>
          <a:p>
            <a:pPr marL="457200" indent="-457200">
              <a:buFont typeface="+mj-lt"/>
              <a:buAutoNum type="arabicPeriod" startAt="4"/>
            </a:pPr>
            <a:r>
              <a:rPr lang="en-US" sz="2300"/>
              <a:t>Enter the invoice number(s) on the included invoice(s).</a:t>
            </a:r>
          </a:p>
          <a:p>
            <a:pPr marL="457200" indent="-457200">
              <a:buFont typeface="+mj-lt"/>
              <a:buAutoNum type="arabicPeriod" startAt="4"/>
            </a:pPr>
            <a:endParaRPr lang="en-US" sz="2300"/>
          </a:p>
          <a:p>
            <a:pPr marL="457200" indent="-457200">
              <a:buFont typeface="+mj-lt"/>
              <a:buAutoNum type="arabicPeriod" startAt="4"/>
            </a:pPr>
            <a:r>
              <a:rPr lang="en-US" sz="2300"/>
              <a:t>Enter the date(s) of the of the included invoice(s).</a:t>
            </a:r>
          </a:p>
          <a:p>
            <a:pPr marL="457200" indent="-457200">
              <a:buFont typeface="+mj-lt"/>
              <a:buAutoNum type="arabicPeriod" startAt="4"/>
            </a:pPr>
            <a:endParaRPr lang="en-US" sz="2300"/>
          </a:p>
          <a:p>
            <a:pPr marL="457200" indent="-457200">
              <a:buFont typeface="+mj-lt"/>
              <a:buAutoNum type="arabicPeriod" startAt="4"/>
            </a:pPr>
            <a:r>
              <a:rPr lang="en-US" sz="2300"/>
              <a:t>Enter the total amount(s) of the included invoice(s).</a:t>
            </a:r>
          </a:p>
        </p:txBody>
      </p:sp>
      <p:sp>
        <p:nvSpPr>
          <p:cNvPr id="6" name="Rectangle 5">
            <a:extLst>
              <a:ext uri="{FF2B5EF4-FFF2-40B4-BE49-F238E27FC236}">
                <a16:creationId xmlns:a16="http://schemas.microsoft.com/office/drawing/2014/main" id="{D7B1A6F0-4E81-59B8-892D-93E5DBDC3B28}"/>
              </a:ext>
            </a:extLst>
          </p:cNvPr>
          <p:cNvSpPr/>
          <p:nvPr/>
        </p:nvSpPr>
        <p:spPr>
          <a:xfrm>
            <a:off x="1676400" y="1514475"/>
            <a:ext cx="457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35381A23-A42A-BF62-E33C-820480D6A5EE}"/>
              </a:ext>
            </a:extLst>
          </p:cNvPr>
          <p:cNvCxnSpPr/>
          <p:nvPr/>
        </p:nvCxnSpPr>
        <p:spPr>
          <a:xfrm>
            <a:off x="4572000" y="1084226"/>
            <a:ext cx="0" cy="5613397"/>
          </a:xfrm>
          <a:prstGeom prst="line">
            <a:avLst/>
          </a:prstGeom>
          <a:ln w="38100">
            <a:solidFill>
              <a:srgbClr val="1B365D"/>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374ECFC-CCBF-FE28-F795-E4A07183A63D}"/>
              </a:ext>
            </a:extLst>
          </p:cNvPr>
          <p:cNvSpPr txBox="1"/>
          <p:nvPr/>
        </p:nvSpPr>
        <p:spPr>
          <a:xfrm>
            <a:off x="4287388" y="1275537"/>
            <a:ext cx="301686" cy="369332"/>
          </a:xfrm>
          <a:prstGeom prst="rect">
            <a:avLst/>
          </a:prstGeom>
          <a:noFill/>
        </p:spPr>
        <p:txBody>
          <a:bodyPr wrap="none" rtlCol="0">
            <a:spAutoFit/>
          </a:bodyPr>
          <a:lstStyle/>
          <a:p>
            <a:r>
              <a:rPr lang="en-US">
                <a:solidFill>
                  <a:srgbClr val="FF0F00"/>
                </a:solidFill>
              </a:rPr>
              <a:t>1</a:t>
            </a:r>
          </a:p>
        </p:txBody>
      </p:sp>
      <p:grpSp>
        <p:nvGrpSpPr>
          <p:cNvPr id="14" name="Group 13">
            <a:extLst>
              <a:ext uri="{FF2B5EF4-FFF2-40B4-BE49-F238E27FC236}">
                <a16:creationId xmlns:a16="http://schemas.microsoft.com/office/drawing/2014/main" id="{84F0B847-BC4D-2E5C-CE39-015690E134DB}"/>
              </a:ext>
            </a:extLst>
          </p:cNvPr>
          <p:cNvGrpSpPr/>
          <p:nvPr/>
        </p:nvGrpSpPr>
        <p:grpSpPr>
          <a:xfrm>
            <a:off x="97224" y="1143000"/>
            <a:ext cx="4267200" cy="3906174"/>
            <a:chOff x="97224" y="1143000"/>
            <a:chExt cx="4267200" cy="3906174"/>
          </a:xfrm>
        </p:grpSpPr>
        <p:pic>
          <p:nvPicPr>
            <p:cNvPr id="8" name="Picture 7">
              <a:extLst>
                <a:ext uri="{FF2B5EF4-FFF2-40B4-BE49-F238E27FC236}">
                  <a16:creationId xmlns:a16="http://schemas.microsoft.com/office/drawing/2014/main" id="{F1B03215-8A1E-17B1-4E56-8D93D46D0CF8}"/>
                </a:ext>
              </a:extLst>
            </p:cNvPr>
            <p:cNvPicPr>
              <a:picLocks noChangeAspect="1"/>
            </p:cNvPicPr>
            <p:nvPr/>
          </p:nvPicPr>
          <p:blipFill>
            <a:blip r:embed="rId2"/>
            <a:stretch>
              <a:fillRect/>
            </a:stretch>
          </p:blipFill>
          <p:spPr>
            <a:xfrm>
              <a:off x="97224" y="1143000"/>
              <a:ext cx="4267200" cy="3906174"/>
            </a:xfrm>
            <a:prstGeom prst="rect">
              <a:avLst/>
            </a:prstGeom>
          </p:spPr>
        </p:pic>
        <p:sp>
          <p:nvSpPr>
            <p:cNvPr id="11" name="Rectangle 10">
              <a:extLst>
                <a:ext uri="{FF2B5EF4-FFF2-40B4-BE49-F238E27FC236}">
                  <a16:creationId xmlns:a16="http://schemas.microsoft.com/office/drawing/2014/main" id="{FF2616F1-B72C-2CE5-32A1-0BB5EA36821E}"/>
                </a:ext>
              </a:extLst>
            </p:cNvPr>
            <p:cNvSpPr/>
            <p:nvPr/>
          </p:nvSpPr>
          <p:spPr>
            <a:xfrm>
              <a:off x="1487458" y="1514475"/>
              <a:ext cx="569942"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a:extLst>
              <a:ext uri="{FF2B5EF4-FFF2-40B4-BE49-F238E27FC236}">
                <a16:creationId xmlns:a16="http://schemas.microsoft.com/office/drawing/2014/main" id="{BA239266-593E-64B2-BBD1-499646377BA3}"/>
              </a:ext>
            </a:extLst>
          </p:cNvPr>
          <p:cNvSpPr txBox="1"/>
          <p:nvPr/>
        </p:nvSpPr>
        <p:spPr>
          <a:xfrm>
            <a:off x="4287389" y="1512332"/>
            <a:ext cx="301686" cy="369332"/>
          </a:xfrm>
          <a:prstGeom prst="rect">
            <a:avLst/>
          </a:prstGeom>
          <a:noFill/>
        </p:spPr>
        <p:txBody>
          <a:bodyPr wrap="none" rtlCol="0">
            <a:spAutoFit/>
          </a:bodyPr>
          <a:lstStyle/>
          <a:p>
            <a:r>
              <a:rPr lang="en-US">
                <a:solidFill>
                  <a:srgbClr val="FF0F00"/>
                </a:solidFill>
              </a:rPr>
              <a:t>2</a:t>
            </a:r>
          </a:p>
        </p:txBody>
      </p:sp>
      <p:sp>
        <p:nvSpPr>
          <p:cNvPr id="13" name="TextBox 12">
            <a:extLst>
              <a:ext uri="{FF2B5EF4-FFF2-40B4-BE49-F238E27FC236}">
                <a16:creationId xmlns:a16="http://schemas.microsoft.com/office/drawing/2014/main" id="{52382EAA-EA19-AEC5-4E02-25928814D91D}"/>
              </a:ext>
            </a:extLst>
          </p:cNvPr>
          <p:cNvSpPr txBox="1"/>
          <p:nvPr/>
        </p:nvSpPr>
        <p:spPr>
          <a:xfrm>
            <a:off x="4306854" y="1869996"/>
            <a:ext cx="301686" cy="369332"/>
          </a:xfrm>
          <a:prstGeom prst="rect">
            <a:avLst/>
          </a:prstGeom>
          <a:noFill/>
        </p:spPr>
        <p:txBody>
          <a:bodyPr wrap="none" rtlCol="0">
            <a:spAutoFit/>
          </a:bodyPr>
          <a:lstStyle/>
          <a:p>
            <a:r>
              <a:rPr lang="en-US">
                <a:solidFill>
                  <a:srgbClr val="FF0F00"/>
                </a:solidFill>
              </a:rPr>
              <a:t>3</a:t>
            </a:r>
          </a:p>
        </p:txBody>
      </p:sp>
      <p:sp>
        <p:nvSpPr>
          <p:cNvPr id="4" name="TextBox 3">
            <a:extLst>
              <a:ext uri="{FF2B5EF4-FFF2-40B4-BE49-F238E27FC236}">
                <a16:creationId xmlns:a16="http://schemas.microsoft.com/office/drawing/2014/main" id="{B847462C-6F26-67ED-45CF-5A5822B7C3A8}"/>
              </a:ext>
            </a:extLst>
          </p:cNvPr>
          <p:cNvSpPr txBox="1"/>
          <p:nvPr/>
        </p:nvSpPr>
        <p:spPr>
          <a:xfrm>
            <a:off x="990600" y="3096087"/>
            <a:ext cx="301686" cy="369332"/>
          </a:xfrm>
          <a:prstGeom prst="rect">
            <a:avLst/>
          </a:prstGeom>
          <a:noFill/>
        </p:spPr>
        <p:txBody>
          <a:bodyPr wrap="none" rtlCol="0">
            <a:spAutoFit/>
          </a:bodyPr>
          <a:lstStyle/>
          <a:p>
            <a:r>
              <a:rPr lang="en-US">
                <a:solidFill>
                  <a:srgbClr val="FF0F00"/>
                </a:solidFill>
              </a:rPr>
              <a:t>4</a:t>
            </a:r>
          </a:p>
        </p:txBody>
      </p:sp>
      <p:sp>
        <p:nvSpPr>
          <p:cNvPr id="5" name="TextBox 4">
            <a:extLst>
              <a:ext uri="{FF2B5EF4-FFF2-40B4-BE49-F238E27FC236}">
                <a16:creationId xmlns:a16="http://schemas.microsoft.com/office/drawing/2014/main" id="{D3D802E5-312E-E33C-1F69-897EF36EF302}"/>
              </a:ext>
            </a:extLst>
          </p:cNvPr>
          <p:cNvSpPr txBox="1"/>
          <p:nvPr/>
        </p:nvSpPr>
        <p:spPr>
          <a:xfrm>
            <a:off x="1676400" y="2911421"/>
            <a:ext cx="301686" cy="369332"/>
          </a:xfrm>
          <a:prstGeom prst="rect">
            <a:avLst/>
          </a:prstGeom>
          <a:noFill/>
        </p:spPr>
        <p:txBody>
          <a:bodyPr wrap="none" rtlCol="0">
            <a:spAutoFit/>
          </a:bodyPr>
          <a:lstStyle/>
          <a:p>
            <a:r>
              <a:rPr lang="en-US">
                <a:solidFill>
                  <a:srgbClr val="FF0F00"/>
                </a:solidFill>
              </a:rPr>
              <a:t>5</a:t>
            </a:r>
          </a:p>
        </p:txBody>
      </p:sp>
      <p:sp>
        <p:nvSpPr>
          <p:cNvPr id="7" name="TextBox 6">
            <a:extLst>
              <a:ext uri="{FF2B5EF4-FFF2-40B4-BE49-F238E27FC236}">
                <a16:creationId xmlns:a16="http://schemas.microsoft.com/office/drawing/2014/main" id="{482655F6-B99B-C986-1CB6-2199FE8D9346}"/>
              </a:ext>
            </a:extLst>
          </p:cNvPr>
          <p:cNvSpPr txBox="1"/>
          <p:nvPr/>
        </p:nvSpPr>
        <p:spPr>
          <a:xfrm>
            <a:off x="2526669" y="3145245"/>
            <a:ext cx="301686" cy="369332"/>
          </a:xfrm>
          <a:prstGeom prst="rect">
            <a:avLst/>
          </a:prstGeom>
          <a:noFill/>
        </p:spPr>
        <p:txBody>
          <a:bodyPr wrap="none" rtlCol="0">
            <a:spAutoFit/>
          </a:bodyPr>
          <a:lstStyle/>
          <a:p>
            <a:r>
              <a:rPr lang="en-US">
                <a:solidFill>
                  <a:srgbClr val="FF0F00"/>
                </a:solidFill>
              </a:rPr>
              <a:t>6</a:t>
            </a:r>
          </a:p>
        </p:txBody>
      </p:sp>
      <p:sp>
        <p:nvSpPr>
          <p:cNvPr id="15" name="TextBox 14">
            <a:extLst>
              <a:ext uri="{FF2B5EF4-FFF2-40B4-BE49-F238E27FC236}">
                <a16:creationId xmlns:a16="http://schemas.microsoft.com/office/drawing/2014/main" id="{55FE2B88-D954-8D28-CF3B-B6DC3D6E5781}"/>
              </a:ext>
            </a:extLst>
          </p:cNvPr>
          <p:cNvSpPr txBox="1"/>
          <p:nvPr/>
        </p:nvSpPr>
        <p:spPr>
          <a:xfrm>
            <a:off x="3143860" y="3151444"/>
            <a:ext cx="301686" cy="369332"/>
          </a:xfrm>
          <a:prstGeom prst="rect">
            <a:avLst/>
          </a:prstGeom>
          <a:noFill/>
        </p:spPr>
        <p:txBody>
          <a:bodyPr wrap="none" rtlCol="0">
            <a:spAutoFit/>
          </a:bodyPr>
          <a:lstStyle/>
          <a:p>
            <a:r>
              <a:rPr lang="en-US">
                <a:solidFill>
                  <a:srgbClr val="FF0F00"/>
                </a:solidFill>
              </a:rPr>
              <a:t>7</a:t>
            </a:r>
          </a:p>
        </p:txBody>
      </p:sp>
    </p:spTree>
    <p:extLst>
      <p:ext uri="{BB962C8B-B14F-4D97-AF65-F5344CB8AC3E}">
        <p14:creationId xmlns:p14="http://schemas.microsoft.com/office/powerpoint/2010/main" val="284712381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AD90-50F2-2841-BB68-F060796EB77D}"/>
              </a:ext>
            </a:extLst>
          </p:cNvPr>
          <p:cNvSpPr>
            <a:spLocks noGrp="1"/>
          </p:cNvSpPr>
          <p:nvPr>
            <p:ph type="title"/>
          </p:nvPr>
        </p:nvSpPr>
        <p:spPr/>
        <p:txBody>
          <a:bodyPr/>
          <a:lstStyle/>
          <a:p>
            <a:r>
              <a:rPr lang="en-US"/>
              <a:t>Invoice Template – Additional Guidance</a:t>
            </a:r>
          </a:p>
        </p:txBody>
      </p:sp>
      <p:sp>
        <p:nvSpPr>
          <p:cNvPr id="3" name="Content Placeholder 2">
            <a:extLst>
              <a:ext uri="{FF2B5EF4-FFF2-40B4-BE49-F238E27FC236}">
                <a16:creationId xmlns:a16="http://schemas.microsoft.com/office/drawing/2014/main" id="{69CBF4BE-A233-673E-C809-8A966E24DF2F}"/>
              </a:ext>
            </a:extLst>
          </p:cNvPr>
          <p:cNvSpPr>
            <a:spLocks noGrp="1"/>
          </p:cNvSpPr>
          <p:nvPr>
            <p:ph idx="1"/>
          </p:nvPr>
        </p:nvSpPr>
        <p:spPr/>
        <p:txBody>
          <a:bodyPr/>
          <a:lstStyle/>
          <a:p>
            <a:r>
              <a:rPr lang="en-US"/>
              <a:t>Make sure to include the line-item number on the Backup Detail tab on the corresponding included invoice.</a:t>
            </a:r>
          </a:p>
          <a:p>
            <a:endParaRPr lang="en-US"/>
          </a:p>
          <a:p>
            <a:r>
              <a:rPr lang="en-US"/>
              <a:t>Make sure included invoice dates all fall within the Invoice Period.</a:t>
            </a:r>
          </a:p>
          <a:p>
            <a:endParaRPr lang="en-US"/>
          </a:p>
          <a:p>
            <a:r>
              <a:rPr lang="en-US"/>
              <a:t>Make sure included invoice dates all fall within the Contract Period.</a:t>
            </a:r>
          </a:p>
          <a:p>
            <a:endParaRPr lang="en-US"/>
          </a:p>
          <a:p>
            <a:r>
              <a:rPr lang="en-US"/>
              <a:t>If the grantee has already paid for the service or good, a copy of proof of payment is included.</a:t>
            </a:r>
          </a:p>
        </p:txBody>
      </p:sp>
    </p:spTree>
    <p:extLst>
      <p:ext uri="{BB962C8B-B14F-4D97-AF65-F5344CB8AC3E}">
        <p14:creationId xmlns:p14="http://schemas.microsoft.com/office/powerpoint/2010/main" val="377185294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5FD2D-3EB5-DD51-26A5-BEEB1A894F6F}"/>
              </a:ext>
            </a:extLst>
          </p:cNvPr>
          <p:cNvSpPr>
            <a:spLocks noGrp="1"/>
          </p:cNvSpPr>
          <p:nvPr>
            <p:ph type="title"/>
          </p:nvPr>
        </p:nvSpPr>
        <p:spPr/>
        <p:txBody>
          <a:bodyPr/>
          <a:lstStyle/>
          <a:p>
            <a:r>
              <a:rPr lang="en-US"/>
              <a:t>Invoice Template – Backup Documentation</a:t>
            </a:r>
          </a:p>
        </p:txBody>
      </p:sp>
      <p:sp>
        <p:nvSpPr>
          <p:cNvPr id="3" name="Content Placeholder 2">
            <a:extLst>
              <a:ext uri="{FF2B5EF4-FFF2-40B4-BE49-F238E27FC236}">
                <a16:creationId xmlns:a16="http://schemas.microsoft.com/office/drawing/2014/main" id="{8205EC9A-4310-7265-7726-12416F0A967A}"/>
              </a:ext>
            </a:extLst>
          </p:cNvPr>
          <p:cNvSpPr>
            <a:spLocks noGrp="1"/>
          </p:cNvSpPr>
          <p:nvPr>
            <p:ph idx="1"/>
          </p:nvPr>
        </p:nvSpPr>
        <p:spPr/>
        <p:txBody>
          <a:bodyPr/>
          <a:lstStyle/>
          <a:p>
            <a:r>
              <a:rPr lang="en-US"/>
              <a:t>Copies and scans must be legible (amounts, dates, names, etc.).</a:t>
            </a:r>
          </a:p>
          <a:p>
            <a:endParaRPr lang="en-US"/>
          </a:p>
          <a:p>
            <a:r>
              <a:rPr lang="en-US"/>
              <a:t>Backup documentation should always be in order and consistent with the Backup Detail tab.</a:t>
            </a:r>
          </a:p>
          <a:p>
            <a:endParaRPr lang="en-US"/>
          </a:p>
          <a:p>
            <a:r>
              <a:rPr lang="en-US"/>
              <a:t>Professional services invoices must include a description of the work performed.</a:t>
            </a:r>
          </a:p>
          <a:p>
            <a:endParaRPr lang="en-US"/>
          </a:p>
          <a:p>
            <a:r>
              <a:rPr lang="en-US"/>
              <a:t>Overall line-item invoicing should be consistent with the project timeline. (</a:t>
            </a:r>
            <a:r>
              <a:rPr lang="en-US" err="1"/>
              <a:t>ie</a:t>
            </a:r>
            <a:r>
              <a:rPr lang="en-US"/>
              <a:t>. Don’t invoice 75% of Grant Admin if the project hasn’t been bid yet.)</a:t>
            </a:r>
          </a:p>
        </p:txBody>
      </p:sp>
    </p:spTree>
    <p:extLst>
      <p:ext uri="{BB962C8B-B14F-4D97-AF65-F5344CB8AC3E}">
        <p14:creationId xmlns:p14="http://schemas.microsoft.com/office/powerpoint/2010/main" val="93508134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3AC6B-F1F0-43DA-AB2E-585DFB29103B}"/>
              </a:ext>
            </a:extLst>
          </p:cNvPr>
          <p:cNvSpPr>
            <a:spLocks noGrp="1"/>
          </p:cNvSpPr>
          <p:nvPr>
            <p:ph type="title"/>
          </p:nvPr>
        </p:nvSpPr>
        <p:spPr/>
        <p:txBody>
          <a:bodyPr/>
          <a:lstStyle/>
          <a:p>
            <a:r>
              <a:rPr lang="en-US"/>
              <a:t>Budget Revisions</a:t>
            </a:r>
          </a:p>
        </p:txBody>
      </p:sp>
      <p:sp>
        <p:nvSpPr>
          <p:cNvPr id="3" name="Content Placeholder 2">
            <a:extLst>
              <a:ext uri="{FF2B5EF4-FFF2-40B4-BE49-F238E27FC236}">
                <a16:creationId xmlns:a16="http://schemas.microsoft.com/office/drawing/2014/main" id="{082987A7-830F-4832-A105-5AF516213965}"/>
              </a:ext>
            </a:extLst>
          </p:cNvPr>
          <p:cNvSpPr>
            <a:spLocks noGrp="1"/>
          </p:cNvSpPr>
          <p:nvPr>
            <p:ph idx="1"/>
          </p:nvPr>
        </p:nvSpPr>
        <p:spPr/>
        <p:txBody>
          <a:bodyPr/>
          <a:lstStyle/>
          <a:p>
            <a:r>
              <a:rPr lang="en-US" dirty="0"/>
              <a:t>Submit anytime the budget is adjusted</a:t>
            </a:r>
          </a:p>
          <a:p>
            <a:pPr lvl="1"/>
            <a:r>
              <a:rPr lang="en-US" dirty="0"/>
              <a:t>Bid Awards</a:t>
            </a:r>
          </a:p>
          <a:p>
            <a:pPr lvl="1"/>
            <a:r>
              <a:rPr lang="en-US" dirty="0"/>
              <a:t>Change Orders</a:t>
            </a:r>
          </a:p>
          <a:p>
            <a:pPr marL="0" indent="0">
              <a:buNone/>
            </a:pPr>
            <a:endParaRPr lang="en-US" dirty="0"/>
          </a:p>
          <a:p>
            <a:r>
              <a:rPr lang="en-US" dirty="0"/>
              <a:t>Submit to your TNECD project manager at the same time as the bid award, change order, etc.</a:t>
            </a:r>
          </a:p>
          <a:p>
            <a:endParaRPr lang="en-US" dirty="0"/>
          </a:p>
          <a:p>
            <a:r>
              <a:rPr lang="en-US" dirty="0"/>
              <a:t>The Budget Revision Template (</a:t>
            </a:r>
            <a:r>
              <a:rPr lang="en-US" dirty="0">
                <a:solidFill>
                  <a:srgbClr val="0070C0"/>
                </a:solidFill>
                <a:hlinkClick r:id="rId2">
                  <a:extLst>
                    <a:ext uri="{A12FA001-AC4F-418D-AE19-62706E023703}">
                      <ahyp:hlinkClr xmlns:ahyp="http://schemas.microsoft.com/office/drawing/2018/hyperlinkcolor" val="tx"/>
                    </a:ext>
                  </a:extLst>
                </a:hlinkClick>
              </a:rPr>
              <a:t>Exhibit A-3</a:t>
            </a:r>
            <a:r>
              <a:rPr lang="en-US" dirty="0"/>
              <a:t>) must be used.</a:t>
            </a:r>
          </a:p>
          <a:p>
            <a:endParaRPr lang="en-US" dirty="0"/>
          </a:p>
          <a:p>
            <a:r>
              <a:rPr lang="en-US" dirty="0"/>
              <a:t>Only enter data in blue cells.</a:t>
            </a:r>
          </a:p>
          <a:p>
            <a:endParaRPr lang="en-US" dirty="0"/>
          </a:p>
          <a:p>
            <a:r>
              <a:rPr lang="en-US" dirty="0"/>
              <a:t>Each line item must contain at least the minimum required match percentage.</a:t>
            </a:r>
          </a:p>
          <a:p>
            <a:endParaRPr lang="en-US" dirty="0"/>
          </a:p>
          <a:p>
            <a:endParaRPr lang="en-US" dirty="0"/>
          </a:p>
        </p:txBody>
      </p:sp>
    </p:spTree>
    <p:extLst>
      <p:ext uri="{BB962C8B-B14F-4D97-AF65-F5344CB8AC3E}">
        <p14:creationId xmlns:p14="http://schemas.microsoft.com/office/powerpoint/2010/main" val="241270829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20B72-186B-7BC9-92BA-10340BFA30D8}"/>
              </a:ext>
            </a:extLst>
          </p:cNvPr>
          <p:cNvSpPr>
            <a:spLocks noGrp="1"/>
          </p:cNvSpPr>
          <p:nvPr>
            <p:ph type="title"/>
          </p:nvPr>
        </p:nvSpPr>
        <p:spPr/>
        <p:txBody>
          <a:bodyPr/>
          <a:lstStyle/>
          <a:p>
            <a:r>
              <a:rPr lang="en-US"/>
              <a:t>Budget Revision Template</a:t>
            </a:r>
          </a:p>
        </p:txBody>
      </p:sp>
      <p:sp>
        <p:nvSpPr>
          <p:cNvPr id="3" name="Content Placeholder 2">
            <a:extLst>
              <a:ext uri="{FF2B5EF4-FFF2-40B4-BE49-F238E27FC236}">
                <a16:creationId xmlns:a16="http://schemas.microsoft.com/office/drawing/2014/main" id="{366987BC-5878-024C-20FA-14FBE17F13CB}"/>
              </a:ext>
            </a:extLst>
          </p:cNvPr>
          <p:cNvSpPr>
            <a:spLocks noGrp="1"/>
          </p:cNvSpPr>
          <p:nvPr>
            <p:ph idx="1"/>
          </p:nvPr>
        </p:nvSpPr>
        <p:spPr>
          <a:xfrm>
            <a:off x="152400" y="1143000"/>
            <a:ext cx="8839200" cy="2057400"/>
          </a:xfrm>
        </p:spPr>
        <p:txBody>
          <a:bodyPr>
            <a:normAutofit/>
          </a:bodyPr>
          <a:lstStyle/>
          <a:p>
            <a:r>
              <a:rPr lang="en-US" sz="2000"/>
              <a:t>Enter the Current Budget and the Revised Budget to see the changes. </a:t>
            </a:r>
          </a:p>
          <a:p>
            <a:r>
              <a:rPr lang="en-US" sz="2000"/>
              <a:t>Double check your amounts. These will be reflected in an updated Invoice Template.</a:t>
            </a:r>
          </a:p>
          <a:p>
            <a:r>
              <a:rPr lang="en-US" sz="2000"/>
              <a:t>Make sure the amount of Total Amount of Grant Funds do not change.</a:t>
            </a:r>
          </a:p>
        </p:txBody>
      </p:sp>
      <p:pic>
        <p:nvPicPr>
          <p:cNvPr id="5" name="Picture 4">
            <a:extLst>
              <a:ext uri="{FF2B5EF4-FFF2-40B4-BE49-F238E27FC236}">
                <a16:creationId xmlns:a16="http://schemas.microsoft.com/office/drawing/2014/main" id="{A446FC85-FA35-350A-25DD-9DBEB5AEAA8A}"/>
              </a:ext>
            </a:extLst>
          </p:cNvPr>
          <p:cNvPicPr>
            <a:picLocks noChangeAspect="1"/>
          </p:cNvPicPr>
          <p:nvPr/>
        </p:nvPicPr>
        <p:blipFill>
          <a:blip r:embed="rId2"/>
          <a:stretch>
            <a:fillRect/>
          </a:stretch>
        </p:blipFill>
        <p:spPr>
          <a:xfrm>
            <a:off x="152400" y="3276600"/>
            <a:ext cx="8088559" cy="3505405"/>
          </a:xfrm>
          <a:prstGeom prst="rect">
            <a:avLst/>
          </a:prstGeom>
        </p:spPr>
      </p:pic>
    </p:spTree>
    <p:extLst>
      <p:ext uri="{BB962C8B-B14F-4D97-AF65-F5344CB8AC3E}">
        <p14:creationId xmlns:p14="http://schemas.microsoft.com/office/powerpoint/2010/main" val="1172009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27899-CACD-33AF-9ECD-939CAB657452}"/>
              </a:ext>
            </a:extLst>
          </p:cNvPr>
          <p:cNvSpPr>
            <a:spLocks noGrp="1"/>
          </p:cNvSpPr>
          <p:nvPr>
            <p:ph type="ctrTitle"/>
          </p:nvPr>
        </p:nvSpPr>
        <p:spPr/>
        <p:txBody>
          <a:bodyPr/>
          <a:lstStyle/>
          <a:p>
            <a:r>
              <a:rPr lang="en-US"/>
              <a:t>Grant Monitoring</a:t>
            </a:r>
          </a:p>
        </p:txBody>
      </p:sp>
    </p:spTree>
    <p:extLst>
      <p:ext uri="{BB962C8B-B14F-4D97-AF65-F5344CB8AC3E}">
        <p14:creationId xmlns:p14="http://schemas.microsoft.com/office/powerpoint/2010/main" val="3668702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Manual Updates – Chapter B</a:t>
            </a:r>
          </a:p>
        </p:txBody>
      </p:sp>
      <p:sp>
        <p:nvSpPr>
          <p:cNvPr id="3" name="Content Placeholder 2"/>
          <p:cNvSpPr>
            <a:spLocks noGrp="1"/>
          </p:cNvSpPr>
          <p:nvPr>
            <p:ph idx="1"/>
          </p:nvPr>
        </p:nvSpPr>
        <p:spPr>
          <a:xfrm>
            <a:off x="457200" y="1143000"/>
            <a:ext cx="8229600" cy="5334000"/>
          </a:xfrm>
        </p:spPr>
        <p:txBody>
          <a:bodyPr>
            <a:normAutofit fontScale="25000" lnSpcReduction="20000"/>
          </a:bodyPr>
          <a:lstStyle/>
          <a:p>
            <a:r>
              <a:rPr lang="en-US" sz="9600">
                <a:solidFill>
                  <a:srgbClr val="0070C0"/>
                </a:solidFill>
                <a:hlinkClick r:id="rId3">
                  <a:extLst>
                    <a:ext uri="{A12FA001-AC4F-418D-AE19-62706E023703}">
                      <ahyp:hlinkClr xmlns:ahyp="http://schemas.microsoft.com/office/drawing/2018/hyperlinkcolor" val="tx"/>
                    </a:ext>
                  </a:extLst>
                </a:hlinkClick>
              </a:rPr>
              <a:t>CDBG online manual</a:t>
            </a:r>
            <a:r>
              <a:rPr lang="en-US" sz="9600">
                <a:solidFill>
                  <a:srgbClr val="0070C0"/>
                </a:solidFill>
              </a:rPr>
              <a:t> </a:t>
            </a:r>
            <a:r>
              <a:rPr lang="en-US" sz="9600"/>
              <a:t>Chapter B: Environmental Review is updated as of December 6, 2024</a:t>
            </a:r>
          </a:p>
          <a:p>
            <a:pPr marL="0" indent="0">
              <a:buNone/>
            </a:pPr>
            <a:endParaRPr lang="en-US" sz="9600" b="1"/>
          </a:p>
          <a:p>
            <a:r>
              <a:rPr lang="en-US" sz="9600" b="1"/>
              <a:t>Significant updates - several new forms and documents</a:t>
            </a:r>
          </a:p>
          <a:p>
            <a:pPr lvl="1"/>
            <a:r>
              <a:rPr lang="en-US" sz="9600"/>
              <a:t>Revisions to worksheets, instructional documents and manual chapter narrative </a:t>
            </a:r>
          </a:p>
          <a:p>
            <a:pPr marL="457200" lvl="1" indent="0">
              <a:buNone/>
            </a:pPr>
            <a:endParaRPr lang="en-US" sz="9600"/>
          </a:p>
          <a:p>
            <a:pPr lvl="1"/>
            <a:r>
              <a:rPr lang="en-US" sz="9600"/>
              <a:t>Updated contact information and consulting procedures for various federal agencies and Tribes</a:t>
            </a:r>
          </a:p>
          <a:p>
            <a:pPr marL="457200" lvl="1" indent="0">
              <a:buNone/>
            </a:pPr>
            <a:endParaRPr lang="en-US" sz="9600"/>
          </a:p>
          <a:p>
            <a:pPr lvl="1"/>
            <a:r>
              <a:rPr lang="en-US" sz="9600" b="1" i="1">
                <a:solidFill>
                  <a:srgbClr val="FF0000"/>
                </a:solidFill>
              </a:rPr>
              <a:t>Always</a:t>
            </a:r>
            <a:r>
              <a:rPr lang="en-US" sz="9600"/>
              <a:t> go to the </a:t>
            </a:r>
            <a:r>
              <a:rPr lang="en-US" sz="9600">
                <a:solidFill>
                  <a:srgbClr val="0070C0"/>
                </a:solidFill>
                <a:hlinkClick r:id="rId3">
                  <a:extLst>
                    <a:ext uri="{A12FA001-AC4F-418D-AE19-62706E023703}">
                      <ahyp:hlinkClr xmlns:ahyp="http://schemas.microsoft.com/office/drawing/2018/hyperlinkcolor" val="tx"/>
                    </a:ext>
                  </a:extLst>
                </a:hlinkClick>
              </a:rPr>
              <a:t>online manual </a:t>
            </a:r>
            <a:r>
              <a:rPr lang="en-US" sz="9600"/>
              <a:t>for current ERR forms, worksheets, and instructions. Submissions on old forms will not be accepted.</a:t>
            </a:r>
          </a:p>
          <a:p>
            <a:pPr lvl="1"/>
            <a:endParaRPr lang="en-US" sz="9600"/>
          </a:p>
          <a:p>
            <a:pPr marL="457200" lvl="1" indent="0">
              <a:buNone/>
            </a:pPr>
            <a:endParaRPr lang="en-US" sz="9600"/>
          </a:p>
          <a:p>
            <a:pPr lvl="1"/>
            <a:endParaRPr lang="en-US" sz="1900"/>
          </a:p>
          <a:p>
            <a:pPr marL="0" indent="0">
              <a:buNone/>
            </a:pPr>
            <a:r>
              <a:rPr lang="en-US" sz="1900"/>
              <a:t>	</a:t>
            </a:r>
          </a:p>
          <a:p>
            <a:endParaRPr lang="en-US">
              <a:highlight>
                <a:srgbClr val="FFFF00"/>
              </a:highlight>
            </a:endParaRPr>
          </a:p>
          <a:p>
            <a:endParaRPr lang="en-US"/>
          </a:p>
          <a:p>
            <a:pPr marL="457200" lvl="1" indent="0">
              <a:buNone/>
            </a:pPr>
            <a:endParaRPr lang="en-US"/>
          </a:p>
          <a:p>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229952119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Monitoring</a:t>
            </a:r>
          </a:p>
        </p:txBody>
      </p:sp>
      <p:sp>
        <p:nvSpPr>
          <p:cNvPr id="3" name="Content Placeholder 2"/>
          <p:cNvSpPr>
            <a:spLocks noGrp="1"/>
          </p:cNvSpPr>
          <p:nvPr>
            <p:ph idx="1"/>
          </p:nvPr>
        </p:nvSpPr>
        <p:spPr>
          <a:xfrm>
            <a:off x="304800" y="1219200"/>
            <a:ext cx="8534400" cy="5334000"/>
          </a:xfrm>
        </p:spPr>
        <p:txBody>
          <a:bodyPr>
            <a:normAutofit/>
          </a:bodyPr>
          <a:lstStyle/>
          <a:p>
            <a:r>
              <a:rPr lang="en-US"/>
              <a:t>Generally, set at 50% construction completion or equipment delivery</a:t>
            </a:r>
          </a:p>
          <a:p>
            <a:pPr lvl="1"/>
            <a:r>
              <a:rPr lang="en-US"/>
              <a:t>Make sure enough employee interviews have been conducted</a:t>
            </a:r>
          </a:p>
          <a:p>
            <a:pPr lvl="1"/>
            <a:r>
              <a:rPr lang="en-US"/>
              <a:t>Make sure Fair Housing activity is complete</a:t>
            </a:r>
          </a:p>
          <a:p>
            <a:pPr lvl="1"/>
            <a:endParaRPr lang="en-US"/>
          </a:p>
          <a:p>
            <a:r>
              <a:rPr lang="en-US"/>
              <a:t>Davis-Bacon is the biggest challenge, pay careful attention here</a:t>
            </a:r>
          </a:p>
          <a:p>
            <a:pPr lvl="1"/>
            <a:r>
              <a:rPr lang="en-US"/>
              <a:t>Labor findings generally take the longest to resolve</a:t>
            </a:r>
          </a:p>
          <a:p>
            <a:pPr lvl="1"/>
            <a:endParaRPr lang="en-US"/>
          </a:p>
          <a:p>
            <a:r>
              <a:rPr lang="en-US"/>
              <a:t>Make sure to review grant documents before submitting for monitoring.</a:t>
            </a:r>
          </a:p>
          <a:p>
            <a:pPr lvl="1"/>
            <a:r>
              <a:rPr lang="en-US"/>
              <a:t>Too many times we have projects submitted for monitoring then pushed out because the administrator is not ready.</a:t>
            </a:r>
          </a:p>
        </p:txBody>
      </p:sp>
    </p:spTree>
    <p:extLst>
      <p:ext uri="{BB962C8B-B14F-4D97-AF65-F5344CB8AC3E}">
        <p14:creationId xmlns:p14="http://schemas.microsoft.com/office/powerpoint/2010/main" val="217042331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699EE-B8ED-422E-BF8C-58315392C9A1}"/>
              </a:ext>
            </a:extLst>
          </p:cNvPr>
          <p:cNvSpPr>
            <a:spLocks noGrp="1"/>
          </p:cNvSpPr>
          <p:nvPr>
            <p:ph type="title"/>
          </p:nvPr>
        </p:nvSpPr>
        <p:spPr/>
        <p:txBody>
          <a:bodyPr/>
          <a:lstStyle/>
          <a:p>
            <a:r>
              <a:rPr lang="en-US"/>
              <a:t>Monitoring</a:t>
            </a:r>
          </a:p>
        </p:txBody>
      </p:sp>
      <p:sp>
        <p:nvSpPr>
          <p:cNvPr id="3" name="Content Placeholder 2">
            <a:extLst>
              <a:ext uri="{FF2B5EF4-FFF2-40B4-BE49-F238E27FC236}">
                <a16:creationId xmlns:a16="http://schemas.microsoft.com/office/drawing/2014/main" id="{34758EAC-9626-4E57-9C6A-200E4C45D412}"/>
              </a:ext>
            </a:extLst>
          </p:cNvPr>
          <p:cNvSpPr>
            <a:spLocks noGrp="1"/>
          </p:cNvSpPr>
          <p:nvPr>
            <p:ph idx="1"/>
          </p:nvPr>
        </p:nvSpPr>
        <p:spPr/>
        <p:txBody>
          <a:bodyPr vert="horz" lIns="91440" tIns="45720" rIns="91440" bIns="45720" rtlCol="0" anchor="t">
            <a:normAutofit/>
          </a:bodyPr>
          <a:lstStyle/>
          <a:p>
            <a:r>
              <a:rPr lang="en-US" dirty="0">
                <a:latin typeface="Open Sans"/>
                <a:ea typeface="Open Sans"/>
                <a:cs typeface="Open Sans"/>
              </a:rPr>
              <a:t>Submit requests for monitoring online</a:t>
            </a:r>
          </a:p>
          <a:p>
            <a:pPr lvl="1"/>
            <a:r>
              <a:rPr lang="en-US" dirty="0">
                <a:latin typeface="Open Sans"/>
                <a:ea typeface="Open Sans"/>
                <a:cs typeface="Open Sans"/>
              </a:rPr>
              <a:t>Link: </a:t>
            </a:r>
            <a:r>
              <a:rPr lang="en-US" dirty="0">
                <a:solidFill>
                  <a:srgbClr val="0070C0"/>
                </a:solidFill>
                <a:latin typeface="Open Sans"/>
                <a:ea typeface="Open Sans"/>
                <a:cs typeface="Open Sans"/>
                <a:hlinkClick r:id="rId2">
                  <a:extLst>
                    <a:ext uri="{A12FA001-AC4F-418D-AE19-62706E023703}">
                      <ahyp:hlinkClr xmlns:ahyp="http://schemas.microsoft.com/office/drawing/2018/hyperlinkcolor" val="tx"/>
                    </a:ext>
                  </a:extLst>
                </a:hlinkClick>
              </a:rPr>
              <a:t>CDBG Monitoring Request Form</a:t>
            </a:r>
            <a:endParaRPr lang="en-US" dirty="0">
              <a:solidFill>
                <a:srgbClr val="0070C0"/>
              </a:solidFill>
              <a:latin typeface="Open Sans"/>
              <a:ea typeface="Open Sans"/>
              <a:cs typeface="Open Sans"/>
            </a:endParaRPr>
          </a:p>
          <a:p>
            <a:pPr lvl="1"/>
            <a:r>
              <a:rPr lang="en-US" dirty="0">
                <a:latin typeface="Open Sans"/>
                <a:ea typeface="Open Sans"/>
                <a:cs typeface="Open Sans"/>
              </a:rPr>
              <a:t>Submit requested monitoring documentation to the </a:t>
            </a:r>
            <a:r>
              <a:rPr lang="en-US" dirty="0" err="1">
                <a:latin typeface="Open Sans"/>
                <a:ea typeface="Open Sans"/>
                <a:cs typeface="Open Sans"/>
              </a:rPr>
              <a:t>SharedDrive</a:t>
            </a:r>
            <a:r>
              <a:rPr lang="en-US" dirty="0">
                <a:latin typeface="Open Sans"/>
                <a:ea typeface="Open Sans"/>
                <a:cs typeface="Open Sans"/>
              </a:rPr>
              <a:t> one week prior to monitoring date.  This gives ECD staff time to review in advance.</a:t>
            </a:r>
            <a:endParaRPr lang="en-US" dirty="0">
              <a:solidFill>
                <a:srgbClr val="0070C0"/>
              </a:solidFill>
            </a:endParaRPr>
          </a:p>
          <a:p>
            <a:endParaRPr lang="en-US" dirty="0">
              <a:solidFill>
                <a:srgbClr val="0070C0"/>
              </a:solidFill>
            </a:endParaRPr>
          </a:p>
          <a:p>
            <a:r>
              <a:rPr lang="en-US" dirty="0">
                <a:latin typeface="Open Sans"/>
                <a:ea typeface="Open Sans"/>
                <a:cs typeface="Open Sans"/>
              </a:rPr>
              <a:t>Webform must be completed and documents submitted at least one week prior to monitoring appointment</a:t>
            </a:r>
          </a:p>
          <a:p>
            <a:pPr lvl="1"/>
            <a:r>
              <a:rPr lang="en-US" dirty="0">
                <a:latin typeface="Open Sans"/>
                <a:ea typeface="Open Sans"/>
                <a:cs typeface="Open Sans"/>
              </a:rPr>
              <a:t>Link: </a:t>
            </a:r>
            <a:r>
              <a:rPr lang="en-US" dirty="0">
                <a:solidFill>
                  <a:srgbClr val="0070C0"/>
                </a:solidFill>
                <a:latin typeface="Open Sans"/>
                <a:ea typeface="Open Sans"/>
                <a:cs typeface="Open Sans"/>
                <a:hlinkClick r:id="rId3">
                  <a:extLst>
                    <a:ext uri="{A12FA001-AC4F-418D-AE19-62706E023703}">
                      <ahyp:hlinkClr xmlns:ahyp="http://schemas.microsoft.com/office/drawing/2018/hyperlinkcolor" val="tx"/>
                    </a:ext>
                  </a:extLst>
                </a:hlinkClick>
              </a:rPr>
              <a:t>CDBG Electronic Monitoring</a:t>
            </a:r>
            <a:endParaRPr lang="en-US" dirty="0">
              <a:solidFill>
                <a:srgbClr val="0070C0"/>
              </a:solidFill>
              <a:latin typeface="Open Sans"/>
              <a:ea typeface="Open Sans"/>
              <a:cs typeface="Open Sans"/>
            </a:endParaRPr>
          </a:p>
          <a:p>
            <a:pPr lvl="1"/>
            <a:endParaRPr lang="en-US" dirty="0"/>
          </a:p>
          <a:p>
            <a:r>
              <a:rPr lang="en-US" dirty="0">
                <a:latin typeface="Open Sans"/>
                <a:ea typeface="Open Sans"/>
                <a:cs typeface="Open Sans"/>
              </a:rPr>
              <a:t>Review the monitoring workbooks so you know what we are looking at.</a:t>
            </a:r>
          </a:p>
          <a:p>
            <a:pPr lvl="1"/>
            <a:r>
              <a:rPr lang="en-US" dirty="0">
                <a:latin typeface="Open Sans"/>
                <a:ea typeface="Open Sans"/>
                <a:cs typeface="Open Sans"/>
              </a:rPr>
              <a:t>Sample Monitoring Workbook (</a:t>
            </a:r>
            <a:r>
              <a:rPr lang="en-US" dirty="0">
                <a:solidFill>
                  <a:srgbClr val="0070C0"/>
                </a:solidFill>
                <a:latin typeface="Open Sans"/>
                <a:ea typeface="Open Sans"/>
                <a:cs typeface="Open Sans"/>
                <a:hlinkClick r:id="rId4">
                  <a:extLst>
                    <a:ext uri="{A12FA001-AC4F-418D-AE19-62706E023703}">
                      <ahyp:hlinkClr xmlns:ahyp="http://schemas.microsoft.com/office/drawing/2018/hyperlinkcolor" val="tx"/>
                    </a:ext>
                  </a:extLst>
                </a:hlinkClick>
              </a:rPr>
              <a:t>Exhibit K-1</a:t>
            </a:r>
            <a:r>
              <a:rPr lang="en-US" dirty="0">
                <a:latin typeface="Open Sans"/>
                <a:ea typeface="Open Sans"/>
                <a:cs typeface="Open Sans"/>
              </a:rPr>
              <a:t>)</a:t>
            </a:r>
          </a:p>
          <a:p>
            <a:pPr lvl="1"/>
            <a:r>
              <a:rPr lang="en-US" dirty="0">
                <a:latin typeface="Open Sans"/>
                <a:ea typeface="Open Sans"/>
                <a:cs typeface="Open Sans"/>
              </a:rPr>
              <a:t>Sample Labor Monitoring Checklist (</a:t>
            </a:r>
            <a:r>
              <a:rPr lang="en-US" dirty="0">
                <a:solidFill>
                  <a:srgbClr val="0070C0"/>
                </a:solidFill>
                <a:latin typeface="Open Sans"/>
                <a:ea typeface="Open Sans"/>
                <a:cs typeface="Open Sans"/>
                <a:hlinkClick r:id="rId5">
                  <a:extLst>
                    <a:ext uri="{A12FA001-AC4F-418D-AE19-62706E023703}">
                      <ahyp:hlinkClr xmlns:ahyp="http://schemas.microsoft.com/office/drawing/2018/hyperlinkcolor" val="tx"/>
                    </a:ext>
                  </a:extLst>
                </a:hlinkClick>
              </a:rPr>
              <a:t>Exhibit K-2</a:t>
            </a:r>
            <a:r>
              <a:rPr lang="en-US" dirty="0">
                <a:latin typeface="Open Sans"/>
                <a:ea typeface="Open Sans"/>
                <a:cs typeface="Open Sans"/>
              </a:rPr>
              <a:t>)</a:t>
            </a:r>
          </a:p>
          <a:p>
            <a:pPr lvl="1"/>
            <a:endParaRPr lang="en-US" dirty="0"/>
          </a:p>
        </p:txBody>
      </p:sp>
    </p:spTree>
    <p:extLst>
      <p:ext uri="{BB962C8B-B14F-4D97-AF65-F5344CB8AC3E}">
        <p14:creationId xmlns:p14="http://schemas.microsoft.com/office/powerpoint/2010/main" val="329580756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Monitoring</a:t>
            </a:r>
          </a:p>
        </p:txBody>
      </p:sp>
      <p:sp>
        <p:nvSpPr>
          <p:cNvPr id="3" name="Content Placeholder 2"/>
          <p:cNvSpPr>
            <a:spLocks noGrp="1"/>
          </p:cNvSpPr>
          <p:nvPr>
            <p:ph idx="1"/>
          </p:nvPr>
        </p:nvSpPr>
        <p:spPr>
          <a:xfrm>
            <a:off x="304800" y="1219200"/>
            <a:ext cx="8534400" cy="5334000"/>
          </a:xfrm>
        </p:spPr>
        <p:txBody>
          <a:bodyPr vert="horz" lIns="91440" tIns="45720" rIns="91440" bIns="45720" rtlCol="0" anchor="t">
            <a:normAutofit/>
          </a:bodyPr>
          <a:lstStyle/>
          <a:p>
            <a:r>
              <a:rPr lang="en-US" sz="2200">
                <a:latin typeface="Open Sans"/>
                <a:ea typeface="Open Sans"/>
                <a:cs typeface="Open Sans"/>
              </a:rPr>
              <a:t>For construction projects, please have Section 3 documentation and Section 3 Labour Hours Tracking Form current. (CDBG Manual: Chapter L)</a:t>
            </a:r>
          </a:p>
          <a:p>
            <a:endParaRPr lang="en-US" sz="2200"/>
          </a:p>
          <a:p>
            <a:r>
              <a:rPr lang="en-US" sz="2200">
                <a:latin typeface="Open Sans"/>
                <a:ea typeface="Open Sans"/>
                <a:cs typeface="Open Sans"/>
              </a:rPr>
              <a:t>Grantee (City/County) should have copies of all documents on file.</a:t>
            </a:r>
            <a:endParaRPr lang="en-US" sz="2200"/>
          </a:p>
          <a:p>
            <a:pPr lvl="1"/>
            <a:r>
              <a:rPr lang="en-US" sz="2200">
                <a:latin typeface="Open Sans"/>
                <a:ea typeface="Open Sans"/>
                <a:cs typeface="Open Sans"/>
              </a:rPr>
              <a:t>City Hall</a:t>
            </a:r>
            <a:endParaRPr lang="en-US" sz="2200"/>
          </a:p>
          <a:p>
            <a:pPr lvl="1"/>
            <a:r>
              <a:rPr lang="en-US" sz="2200">
                <a:latin typeface="Open Sans"/>
                <a:ea typeface="Open Sans"/>
                <a:cs typeface="Open Sans"/>
              </a:rPr>
              <a:t>County Courthouse</a:t>
            </a:r>
            <a:endParaRPr lang="en-US" sz="2200"/>
          </a:p>
          <a:p>
            <a:pPr lvl="1"/>
            <a:endParaRPr lang="en-US" sz="2200"/>
          </a:p>
          <a:p>
            <a:r>
              <a:rPr lang="en-US" sz="2200">
                <a:latin typeface="Open Sans"/>
                <a:ea typeface="Open Sans"/>
                <a:cs typeface="Open Sans"/>
              </a:rPr>
              <a:t>If requested, please provide TAS surveys and have them ready for review.</a:t>
            </a:r>
            <a:endParaRPr lang="en-US" sz="2200"/>
          </a:p>
          <a:p>
            <a:endParaRPr lang="en-US" sz="2200"/>
          </a:p>
          <a:p>
            <a:pPr>
              <a:buFont typeface="Arial"/>
              <a:buChar char="•"/>
            </a:pPr>
            <a:r>
              <a:rPr lang="en-US" sz="2200">
                <a:latin typeface="Open Sans"/>
                <a:ea typeface="Open Sans"/>
                <a:cs typeface="Open Sans"/>
              </a:rPr>
              <a:t>For construction projects, take pictures of work progress during employee interviews.</a:t>
            </a:r>
            <a:endParaRPr lang="en-US" sz="2200"/>
          </a:p>
          <a:p>
            <a:endParaRPr lang="en-US"/>
          </a:p>
          <a:p>
            <a:endParaRPr lang="en-US"/>
          </a:p>
        </p:txBody>
      </p:sp>
    </p:spTree>
    <p:extLst>
      <p:ext uri="{BB962C8B-B14F-4D97-AF65-F5344CB8AC3E}">
        <p14:creationId xmlns:p14="http://schemas.microsoft.com/office/powerpoint/2010/main" val="229492409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Monitoring</a:t>
            </a:r>
          </a:p>
        </p:txBody>
      </p:sp>
      <p:sp>
        <p:nvSpPr>
          <p:cNvPr id="3" name="Content Placeholder 2"/>
          <p:cNvSpPr>
            <a:spLocks noGrp="1"/>
          </p:cNvSpPr>
          <p:nvPr>
            <p:ph idx="1"/>
          </p:nvPr>
        </p:nvSpPr>
        <p:spPr>
          <a:xfrm>
            <a:off x="304800" y="1219200"/>
            <a:ext cx="8534400" cy="5334000"/>
          </a:xfrm>
        </p:spPr>
        <p:txBody>
          <a:bodyPr vert="horz" lIns="91440" tIns="45720" rIns="91440" bIns="45720" rtlCol="0" anchor="t">
            <a:normAutofit/>
          </a:bodyPr>
          <a:lstStyle/>
          <a:p>
            <a:r>
              <a:rPr lang="en-US" sz="2200" dirty="0">
                <a:latin typeface="Open Sans"/>
                <a:ea typeface="Open Sans"/>
                <a:cs typeface="Open Sans"/>
              </a:rPr>
              <a:t>Should you experience problems with submitting documentation to the </a:t>
            </a:r>
            <a:r>
              <a:rPr lang="en-US" sz="2200" dirty="0" err="1">
                <a:latin typeface="Open Sans"/>
                <a:ea typeface="Open Sans"/>
                <a:cs typeface="Open Sans"/>
              </a:rPr>
              <a:t>SharedDrive</a:t>
            </a:r>
            <a:r>
              <a:rPr lang="en-US" sz="2200" dirty="0">
                <a:latin typeface="Open Sans"/>
                <a:ea typeface="Open Sans"/>
                <a:cs typeface="Open Sans"/>
              </a:rPr>
              <a:t> for an electronic monitoring, please let Kent or Lynn know immediately.  </a:t>
            </a:r>
          </a:p>
          <a:p>
            <a:endParaRPr lang="en-US" sz="2200" dirty="0">
              <a:latin typeface="Open Sans"/>
              <a:ea typeface="Open Sans"/>
              <a:cs typeface="Open Sans"/>
            </a:endParaRPr>
          </a:p>
          <a:p>
            <a:r>
              <a:rPr lang="en-US" sz="2200" dirty="0">
                <a:latin typeface="Open Sans"/>
                <a:ea typeface="Open Sans"/>
                <a:cs typeface="Open Sans"/>
              </a:rPr>
              <a:t>Be mindful of monitoring timeline.  TNECD staff receives monitoring assignments on the 5th of every month.</a:t>
            </a:r>
            <a:endParaRPr lang="en-US" dirty="0"/>
          </a:p>
          <a:p>
            <a:endParaRPr lang="en-US" sz="2200" dirty="0"/>
          </a:p>
          <a:p>
            <a:r>
              <a:rPr lang="en-US" sz="2200" dirty="0">
                <a:latin typeface="Open Sans"/>
                <a:ea typeface="Open Sans"/>
                <a:cs typeface="Open Sans"/>
              </a:rPr>
              <a:t>TNECD will provide grantees one week after monitoring date to submit missing documentation before report letter is issued.</a:t>
            </a:r>
            <a:endParaRPr lang="en-US" sz="2200" dirty="0"/>
          </a:p>
          <a:p>
            <a:endParaRPr lang="en-US" sz="2200" dirty="0">
              <a:latin typeface="Open Sans"/>
              <a:ea typeface="Open Sans"/>
              <a:cs typeface="Open Sans"/>
            </a:endParaRPr>
          </a:p>
          <a:p>
            <a:r>
              <a:rPr lang="en-US" sz="2200" dirty="0">
                <a:latin typeface="Open Sans"/>
                <a:ea typeface="Open Sans"/>
                <a:cs typeface="Open Sans"/>
              </a:rPr>
              <a:t>Final RFP cannot be processed until monitoring is complete. (all documentation received, and any findings addressed)</a:t>
            </a:r>
            <a:endParaRPr lang="en-US" sz="2200" dirty="0"/>
          </a:p>
          <a:p>
            <a:endParaRPr lang="en-US" sz="2200" dirty="0"/>
          </a:p>
          <a:p>
            <a:endParaRPr lang="en-US" dirty="0"/>
          </a:p>
        </p:txBody>
      </p:sp>
    </p:spTree>
    <p:extLst>
      <p:ext uri="{BB962C8B-B14F-4D97-AF65-F5344CB8AC3E}">
        <p14:creationId xmlns:p14="http://schemas.microsoft.com/office/powerpoint/2010/main" val="1554884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E6FD2-566F-E754-FB8A-7D6C186F0278}"/>
              </a:ext>
            </a:extLst>
          </p:cNvPr>
          <p:cNvSpPr>
            <a:spLocks noGrp="1"/>
          </p:cNvSpPr>
          <p:nvPr>
            <p:ph type="ctrTitle"/>
          </p:nvPr>
        </p:nvSpPr>
        <p:spPr/>
        <p:txBody>
          <a:bodyPr/>
          <a:lstStyle/>
          <a:p>
            <a:r>
              <a:rPr lang="en-US"/>
              <a:t>Grant Closeout</a:t>
            </a:r>
          </a:p>
        </p:txBody>
      </p:sp>
    </p:spTree>
    <p:extLst>
      <p:ext uri="{BB962C8B-B14F-4D97-AF65-F5344CB8AC3E}">
        <p14:creationId xmlns:p14="http://schemas.microsoft.com/office/powerpoint/2010/main" val="21146621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Grant Closeout</a:t>
            </a:r>
          </a:p>
        </p:txBody>
      </p:sp>
      <p:sp>
        <p:nvSpPr>
          <p:cNvPr id="3" name="Content Placeholder 2"/>
          <p:cNvSpPr>
            <a:spLocks noGrp="1"/>
          </p:cNvSpPr>
          <p:nvPr>
            <p:ph idx="1"/>
          </p:nvPr>
        </p:nvSpPr>
        <p:spPr>
          <a:xfrm>
            <a:off x="152400" y="1143000"/>
            <a:ext cx="8839200" cy="5410200"/>
          </a:xfrm>
        </p:spPr>
        <p:txBody>
          <a:bodyPr>
            <a:normAutofit/>
          </a:bodyPr>
          <a:lstStyle/>
          <a:p>
            <a:r>
              <a:rPr lang="en-US"/>
              <a:t>The following items must be complete to trigger closeout procedures:</a:t>
            </a:r>
          </a:p>
          <a:p>
            <a:pPr lvl="1"/>
            <a:r>
              <a:rPr lang="en-US"/>
              <a:t>Completion of construction or delivery of equipment</a:t>
            </a:r>
          </a:p>
          <a:p>
            <a:pPr lvl="1"/>
            <a:r>
              <a:rPr lang="en-US"/>
              <a:t>Release of lien by the contractor (construction)</a:t>
            </a:r>
          </a:p>
          <a:p>
            <a:pPr lvl="1"/>
            <a:r>
              <a:rPr lang="en-US"/>
              <a:t>Notice of Completion run in the local newspaper (construction)</a:t>
            </a:r>
          </a:p>
          <a:p>
            <a:pPr lvl="1"/>
            <a:r>
              <a:rPr lang="en-US"/>
              <a:t>Monitoring is completed and any findings are cleared</a:t>
            </a:r>
          </a:p>
          <a:p>
            <a:pPr lvl="1"/>
            <a:r>
              <a:rPr lang="en-US"/>
              <a:t>Final request for payment has been submitted</a:t>
            </a:r>
          </a:p>
          <a:p>
            <a:pPr lvl="1"/>
            <a:r>
              <a:rPr lang="en-US"/>
              <a:t>Closeout public hearing has been held</a:t>
            </a:r>
          </a:p>
          <a:p>
            <a:pPr marL="0" indent="0">
              <a:buNone/>
            </a:pPr>
            <a:endParaRPr lang="en-US"/>
          </a:p>
          <a:p>
            <a:r>
              <a:rPr lang="en-US"/>
              <a:t>Link: </a:t>
            </a:r>
            <a:r>
              <a:rPr lang="en-US">
                <a:solidFill>
                  <a:srgbClr val="0070C0"/>
                </a:solidFill>
                <a:hlinkClick r:id="rId2">
                  <a:extLst>
                    <a:ext uri="{A12FA001-AC4F-418D-AE19-62706E023703}">
                      <ahyp:hlinkClr xmlns:ahyp="http://schemas.microsoft.com/office/drawing/2018/hyperlinkcolor" val="tx"/>
                    </a:ext>
                  </a:extLst>
                </a:hlinkClick>
              </a:rPr>
              <a:t>CDBG Closeout Report</a:t>
            </a:r>
            <a:endParaRPr lang="en-US">
              <a:solidFill>
                <a:srgbClr val="0070C0"/>
              </a:solidFill>
            </a:endParaRPr>
          </a:p>
          <a:p>
            <a:pPr lvl="1"/>
            <a:r>
              <a:rPr lang="en-US"/>
              <a:t>Be sure to select Closeout Report</a:t>
            </a:r>
          </a:p>
          <a:p>
            <a:endParaRPr lang="en-US"/>
          </a:p>
          <a:p>
            <a:pPr marL="0" indent="0">
              <a:buNone/>
            </a:pPr>
            <a:endParaRPr lang="en-US"/>
          </a:p>
          <a:p>
            <a:endParaRPr lang="en-US"/>
          </a:p>
        </p:txBody>
      </p:sp>
    </p:spTree>
    <p:extLst>
      <p:ext uri="{BB962C8B-B14F-4D97-AF65-F5344CB8AC3E}">
        <p14:creationId xmlns:p14="http://schemas.microsoft.com/office/powerpoint/2010/main" val="378022964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A744B-D4FE-8157-68E7-A4E29841DA67}"/>
              </a:ext>
            </a:extLst>
          </p:cNvPr>
          <p:cNvSpPr>
            <a:spLocks noGrp="1"/>
          </p:cNvSpPr>
          <p:nvPr>
            <p:ph type="title"/>
          </p:nvPr>
        </p:nvSpPr>
        <p:spPr/>
        <p:txBody>
          <a:bodyPr/>
          <a:lstStyle/>
          <a:p>
            <a:r>
              <a:rPr lang="en-US"/>
              <a:t>Closeout Public Hearing</a:t>
            </a:r>
          </a:p>
        </p:txBody>
      </p:sp>
      <p:sp>
        <p:nvSpPr>
          <p:cNvPr id="3" name="Content Placeholder 2">
            <a:extLst>
              <a:ext uri="{FF2B5EF4-FFF2-40B4-BE49-F238E27FC236}">
                <a16:creationId xmlns:a16="http://schemas.microsoft.com/office/drawing/2014/main" id="{AA50AE69-8B42-85EA-AE6A-E7E8E506AA98}"/>
              </a:ext>
            </a:extLst>
          </p:cNvPr>
          <p:cNvSpPr>
            <a:spLocks noGrp="1"/>
          </p:cNvSpPr>
          <p:nvPr>
            <p:ph idx="1"/>
          </p:nvPr>
        </p:nvSpPr>
        <p:spPr/>
        <p:txBody>
          <a:bodyPr/>
          <a:lstStyle/>
          <a:p>
            <a:r>
              <a:rPr lang="en-US"/>
              <a:t>Closeout public hearings should be held within 30 days of the end of construction</a:t>
            </a:r>
          </a:p>
          <a:p>
            <a:endParaRPr lang="en-US"/>
          </a:p>
          <a:p>
            <a:r>
              <a:rPr lang="en-US"/>
              <a:t>Advertisement must run in the local newspaper at least 14 days prior to public hearing</a:t>
            </a:r>
          </a:p>
          <a:p>
            <a:endParaRPr lang="en-US"/>
          </a:p>
          <a:p>
            <a:r>
              <a:rPr lang="en-US"/>
              <a:t>Items to be addressed at the public hearing:</a:t>
            </a:r>
          </a:p>
          <a:p>
            <a:pPr lvl="1"/>
            <a:r>
              <a:rPr lang="en-US"/>
              <a:t>The project as completed versus application</a:t>
            </a:r>
          </a:p>
          <a:p>
            <a:pPr lvl="1"/>
            <a:r>
              <a:rPr lang="en-US"/>
              <a:t>Final cost of the project as completed</a:t>
            </a:r>
          </a:p>
          <a:p>
            <a:pPr lvl="1"/>
            <a:r>
              <a:rPr lang="en-US"/>
              <a:t>Note of any significant adjustments</a:t>
            </a:r>
          </a:p>
          <a:p>
            <a:pPr lvl="1"/>
            <a:r>
              <a:rPr lang="en-US"/>
              <a:t>Allow the public to voice and questions or concerns</a:t>
            </a:r>
          </a:p>
          <a:p>
            <a:pPr lvl="1"/>
            <a:endParaRPr lang="en-US"/>
          </a:p>
          <a:p>
            <a:r>
              <a:rPr lang="en-US"/>
              <a:t>Collect signatures of attendees and keep minutes</a:t>
            </a:r>
          </a:p>
        </p:txBody>
      </p:sp>
    </p:spTree>
    <p:extLst>
      <p:ext uri="{BB962C8B-B14F-4D97-AF65-F5344CB8AC3E}">
        <p14:creationId xmlns:p14="http://schemas.microsoft.com/office/powerpoint/2010/main" val="135725381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1D59B-A8A3-0644-EE28-B7B64700572F}"/>
              </a:ext>
            </a:extLst>
          </p:cNvPr>
          <p:cNvSpPr>
            <a:spLocks noGrp="1"/>
          </p:cNvSpPr>
          <p:nvPr>
            <p:ph type="ctrTitle"/>
          </p:nvPr>
        </p:nvSpPr>
        <p:spPr/>
        <p:txBody>
          <a:bodyPr/>
          <a:lstStyle/>
          <a:p>
            <a:r>
              <a:rPr lang="en-US"/>
              <a:t>Additional Grant Administration</a:t>
            </a:r>
          </a:p>
        </p:txBody>
      </p:sp>
    </p:spTree>
    <p:extLst>
      <p:ext uri="{BB962C8B-B14F-4D97-AF65-F5344CB8AC3E}">
        <p14:creationId xmlns:p14="http://schemas.microsoft.com/office/powerpoint/2010/main" val="386080683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8AA54-0AF9-47B2-B175-92492FEFF51E}"/>
              </a:ext>
            </a:extLst>
          </p:cNvPr>
          <p:cNvSpPr>
            <a:spLocks noGrp="1"/>
          </p:cNvSpPr>
          <p:nvPr>
            <p:ph type="title"/>
          </p:nvPr>
        </p:nvSpPr>
        <p:spPr/>
        <p:txBody>
          <a:bodyPr/>
          <a:lstStyle/>
          <a:p>
            <a:r>
              <a:rPr lang="en-US"/>
              <a:t>Contract Amendments</a:t>
            </a:r>
          </a:p>
        </p:txBody>
      </p:sp>
      <p:sp>
        <p:nvSpPr>
          <p:cNvPr id="3" name="Content Placeholder 2">
            <a:extLst>
              <a:ext uri="{FF2B5EF4-FFF2-40B4-BE49-F238E27FC236}">
                <a16:creationId xmlns:a16="http://schemas.microsoft.com/office/drawing/2014/main" id="{A106E9D6-AC4A-419D-8284-F3D2B5F86A00}"/>
              </a:ext>
            </a:extLst>
          </p:cNvPr>
          <p:cNvSpPr>
            <a:spLocks noGrp="1"/>
          </p:cNvSpPr>
          <p:nvPr>
            <p:ph idx="1"/>
          </p:nvPr>
        </p:nvSpPr>
        <p:spPr/>
        <p:txBody>
          <a:bodyPr/>
          <a:lstStyle/>
          <a:p>
            <a:r>
              <a:rPr lang="en-US" dirty="0"/>
              <a:t>Reasons to amend a contract</a:t>
            </a:r>
          </a:p>
          <a:p>
            <a:pPr lvl="1"/>
            <a:r>
              <a:rPr lang="en-US" dirty="0"/>
              <a:t>Extension of contract period</a:t>
            </a:r>
          </a:p>
          <a:p>
            <a:pPr lvl="1"/>
            <a:r>
              <a:rPr lang="en-US" dirty="0"/>
              <a:t>Change in scope</a:t>
            </a:r>
          </a:p>
          <a:p>
            <a:pPr lvl="1"/>
            <a:r>
              <a:rPr lang="en-US" dirty="0"/>
              <a:t>Budget adjustment to zero-dollar line items</a:t>
            </a:r>
          </a:p>
          <a:p>
            <a:pPr lvl="1"/>
            <a:endParaRPr lang="en-US" dirty="0"/>
          </a:p>
          <a:p>
            <a:r>
              <a:rPr lang="en-US" dirty="0"/>
              <a:t>Contract Extension</a:t>
            </a:r>
          </a:p>
          <a:p>
            <a:pPr lvl="1"/>
            <a:r>
              <a:rPr lang="en-US" dirty="0"/>
              <a:t>Request contract extension using the new online form. Select the “Contract Amendment” tab on our </a:t>
            </a:r>
            <a:r>
              <a:rPr lang="en-US" dirty="0">
                <a:solidFill>
                  <a:srgbClr val="0070C0"/>
                </a:solidFill>
                <a:hlinkClick r:id="rId2">
                  <a:extLst>
                    <a:ext uri="{A12FA001-AC4F-418D-AE19-62706E023703}">
                      <ahyp:hlinkClr xmlns:ahyp="http://schemas.microsoft.com/office/drawing/2018/hyperlinkcolor" val="tx"/>
                    </a:ext>
                  </a:extLst>
                </a:hlinkClick>
              </a:rPr>
              <a:t>Grant Administration </a:t>
            </a:r>
            <a:r>
              <a:rPr lang="en-US" dirty="0"/>
              <a:t>page.</a:t>
            </a:r>
          </a:p>
          <a:p>
            <a:pPr lvl="1"/>
            <a:r>
              <a:rPr lang="en-US" dirty="0"/>
              <a:t>Include the current budget</a:t>
            </a:r>
          </a:p>
          <a:p>
            <a:pPr lvl="1"/>
            <a:r>
              <a:rPr lang="en-US" dirty="0"/>
              <a:t>Submit at least 90 days prior to contract expiration </a:t>
            </a:r>
          </a:p>
        </p:txBody>
      </p:sp>
    </p:spTree>
    <p:extLst>
      <p:ext uri="{BB962C8B-B14F-4D97-AF65-F5344CB8AC3E}">
        <p14:creationId xmlns:p14="http://schemas.microsoft.com/office/powerpoint/2010/main" val="409563981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Monthly and Annual Reports</a:t>
            </a:r>
          </a:p>
        </p:txBody>
      </p:sp>
      <p:sp>
        <p:nvSpPr>
          <p:cNvPr id="3" name="Content Placeholder 2"/>
          <p:cNvSpPr>
            <a:spLocks noGrp="1"/>
          </p:cNvSpPr>
          <p:nvPr>
            <p:ph idx="1"/>
          </p:nvPr>
        </p:nvSpPr>
        <p:spPr/>
        <p:txBody>
          <a:bodyPr>
            <a:normAutofit lnSpcReduction="10000"/>
          </a:bodyPr>
          <a:lstStyle/>
          <a:p>
            <a:r>
              <a:rPr lang="en-US">
                <a:solidFill>
                  <a:schemeClr val="tx2">
                    <a:lumMod val="60000"/>
                    <a:lumOff val="40000"/>
                  </a:schemeClr>
                </a:solidFill>
                <a:hlinkClick r:id="rId2">
                  <a:extLst>
                    <a:ext uri="{A12FA001-AC4F-418D-AE19-62706E023703}">
                      <ahyp:hlinkClr xmlns:ahyp="http://schemas.microsoft.com/office/drawing/2018/hyperlinkcolor" val="tx"/>
                    </a:ext>
                  </a:extLst>
                </a:hlinkClick>
              </a:rPr>
              <a:t>Monthly Status Reports</a:t>
            </a:r>
            <a:r>
              <a:rPr lang="en-US"/>
              <a:t> are required to be submitted by the 25</a:t>
            </a:r>
            <a:r>
              <a:rPr lang="en-US" baseline="30000"/>
              <a:t>th</a:t>
            </a:r>
            <a:r>
              <a:rPr lang="en-US"/>
              <a:t> of each month</a:t>
            </a:r>
          </a:p>
          <a:p>
            <a:endParaRPr lang="en-US"/>
          </a:p>
          <a:p>
            <a:r>
              <a:rPr lang="en-US"/>
              <a:t>Make sure the form fields are being updated as needed</a:t>
            </a:r>
          </a:p>
          <a:p>
            <a:endParaRPr lang="en-US"/>
          </a:p>
          <a:p>
            <a:r>
              <a:rPr lang="en-US"/>
              <a:t>Annual Reports due at the end of December </a:t>
            </a:r>
          </a:p>
          <a:p>
            <a:endParaRPr lang="en-US"/>
          </a:p>
          <a:p>
            <a:r>
              <a:rPr lang="en-US"/>
              <a:t>Will take the place of the December monthly report</a:t>
            </a:r>
          </a:p>
          <a:p>
            <a:endParaRPr lang="en-US"/>
          </a:p>
          <a:p>
            <a:r>
              <a:rPr lang="en-US"/>
              <a:t>Link: </a:t>
            </a:r>
            <a:r>
              <a:rPr lang="en-US">
                <a:solidFill>
                  <a:srgbClr val="0070C0"/>
                </a:solidFill>
                <a:hlinkClick r:id="rId3">
                  <a:extLst>
                    <a:ext uri="{A12FA001-AC4F-418D-AE19-62706E023703}">
                      <ahyp:hlinkClr xmlns:ahyp="http://schemas.microsoft.com/office/drawing/2018/hyperlinkcolor" val="tx"/>
                    </a:ext>
                  </a:extLst>
                </a:hlinkClick>
              </a:rPr>
              <a:t>CDBG Annual Report</a:t>
            </a:r>
            <a:endParaRPr lang="en-US">
              <a:solidFill>
                <a:srgbClr val="0070C0"/>
              </a:solidFill>
            </a:endParaRPr>
          </a:p>
          <a:p>
            <a:pPr lvl="1"/>
            <a:r>
              <a:rPr lang="en-US"/>
              <a:t>Be sure to select Annual Report</a:t>
            </a:r>
          </a:p>
          <a:p>
            <a:pPr marL="0" indent="0">
              <a:buNone/>
            </a:pPr>
            <a:endParaRPr lang="en-US"/>
          </a:p>
          <a:p>
            <a:r>
              <a:rPr lang="en-US"/>
              <a:t>Performance measures should match those in application</a:t>
            </a:r>
          </a:p>
        </p:txBody>
      </p:sp>
    </p:spTree>
    <p:extLst>
      <p:ext uri="{BB962C8B-B14F-4D97-AF65-F5344CB8AC3E}">
        <p14:creationId xmlns:p14="http://schemas.microsoft.com/office/powerpoint/2010/main" val="2151920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ct val="70000"/>
              </a:spcBef>
              <a:spcAft>
                <a:spcPts val="600"/>
              </a:spcAft>
              <a:defRPr/>
            </a:pPr>
            <a:r>
              <a:rPr lang="en-US">
                <a:cs typeface="Open Sans"/>
              </a:rPr>
              <a:t>Limitations / ERR clearance</a:t>
            </a:r>
          </a:p>
        </p:txBody>
      </p:sp>
      <p:sp>
        <p:nvSpPr>
          <p:cNvPr id="3" name="Content Placeholder 2"/>
          <p:cNvSpPr>
            <a:spLocks noGrp="1"/>
          </p:cNvSpPr>
          <p:nvPr>
            <p:ph idx="1"/>
          </p:nvPr>
        </p:nvSpPr>
        <p:spPr/>
        <p:txBody>
          <a:bodyPr>
            <a:normAutofit fontScale="92500" lnSpcReduction="10000"/>
          </a:bodyPr>
          <a:lstStyle/>
          <a:p>
            <a:pPr>
              <a:lnSpc>
                <a:spcPct val="90000"/>
              </a:lnSpc>
            </a:pPr>
            <a:r>
              <a:rPr lang="en-US" sz="2600"/>
              <a:t>Environmental Review must be complete and approved before CDBG funds are released</a:t>
            </a:r>
          </a:p>
          <a:p>
            <a:pPr marL="0" indent="0">
              <a:lnSpc>
                <a:spcPct val="90000"/>
              </a:lnSpc>
              <a:buNone/>
            </a:pPr>
            <a:endParaRPr lang="en-US" sz="2000"/>
          </a:p>
          <a:p>
            <a:pPr lvl="1">
              <a:lnSpc>
                <a:spcPct val="90000"/>
              </a:lnSpc>
            </a:pPr>
            <a:r>
              <a:rPr lang="en-US" sz="2600" b="1"/>
              <a:t>LOREC</a:t>
            </a:r>
            <a:r>
              <a:rPr lang="en-US" sz="2600"/>
              <a:t> (Letter of Removal of Environmental Condition) </a:t>
            </a:r>
          </a:p>
          <a:p>
            <a:pPr lvl="2">
              <a:lnSpc>
                <a:spcPct val="90000"/>
              </a:lnSpc>
            </a:pPr>
            <a:r>
              <a:rPr lang="en-US" sz="2200"/>
              <a:t>Issued when ERR is approved; provides environmental clearance</a:t>
            </a:r>
          </a:p>
          <a:p>
            <a:pPr lvl="2">
              <a:lnSpc>
                <a:spcPct val="90000"/>
              </a:lnSpc>
            </a:pPr>
            <a:r>
              <a:rPr lang="en-US" sz="2200"/>
              <a:t>Lists any agency responses that require mitigation or items to be considered during construction</a:t>
            </a:r>
          </a:p>
          <a:p>
            <a:pPr marL="914400" lvl="2" indent="0">
              <a:lnSpc>
                <a:spcPct val="90000"/>
              </a:lnSpc>
              <a:buNone/>
            </a:pPr>
            <a:endParaRPr lang="en-US" sz="2400"/>
          </a:p>
          <a:p>
            <a:pPr lvl="1">
              <a:lnSpc>
                <a:spcPct val="90000"/>
              </a:lnSpc>
            </a:pPr>
            <a:r>
              <a:rPr lang="en-US" sz="2600" b="1"/>
              <a:t>FNORCC</a:t>
            </a:r>
            <a:r>
              <a:rPr lang="en-US" sz="2600"/>
              <a:t> (Final Notice of Removal of Contract Conditions)</a:t>
            </a:r>
          </a:p>
          <a:p>
            <a:pPr lvl="2">
              <a:lnSpc>
                <a:spcPct val="90000"/>
              </a:lnSpc>
            </a:pPr>
            <a:r>
              <a:rPr lang="en-US" sz="2200"/>
              <a:t>Issued when ERR is approved </a:t>
            </a:r>
            <a:r>
              <a:rPr lang="en-US" sz="2200" i="1"/>
              <a:t>AND</a:t>
            </a:r>
            <a:r>
              <a:rPr lang="en-US" sz="2200"/>
              <a:t> CDBG contract is fully executed; allows release of grant funds (requests for payment can be submitted)</a:t>
            </a:r>
          </a:p>
          <a:p>
            <a:pPr marL="0" indent="0">
              <a:lnSpc>
                <a:spcPct val="90000"/>
              </a:lnSpc>
              <a:buNone/>
            </a:pPr>
            <a:endParaRPr lang="en-US"/>
          </a:p>
          <a:p>
            <a:pPr>
              <a:lnSpc>
                <a:spcPct val="90000"/>
              </a:lnSpc>
            </a:pPr>
            <a:r>
              <a:rPr lang="en-US" sz="2200">
                <a:solidFill>
                  <a:srgbClr val="0070C0"/>
                </a:solidFill>
                <a:hlinkClick r:id="rId3">
                  <a:extLst>
                    <a:ext uri="{A12FA001-AC4F-418D-AE19-62706E023703}">
                      <ahyp:hlinkClr xmlns:ahyp="http://schemas.microsoft.com/office/drawing/2018/hyperlinkcolor" val="tx"/>
                    </a:ext>
                  </a:extLst>
                </a:hlinkClick>
              </a:rPr>
              <a:t>24 CFR 58.22</a:t>
            </a:r>
            <a:r>
              <a:rPr lang="en-US" sz="2200"/>
              <a:t> Limitations on activities pending clearance</a:t>
            </a:r>
          </a:p>
          <a:p>
            <a:pPr lvl="1">
              <a:lnSpc>
                <a:spcPct val="90000"/>
              </a:lnSpc>
            </a:pPr>
            <a:r>
              <a:rPr lang="en-US" sz="2200"/>
              <a:t>No choice-limiting actions should occur before the ERR is </a:t>
            </a:r>
          </a:p>
          <a:p>
            <a:pPr marL="457200" lvl="1" indent="0">
              <a:lnSpc>
                <a:spcPct val="90000"/>
              </a:lnSpc>
              <a:buNone/>
            </a:pPr>
            <a:r>
              <a:rPr lang="en-US" sz="2200"/>
              <a:t>approved</a:t>
            </a:r>
          </a:p>
          <a:p>
            <a:pPr marL="0" indent="0">
              <a:lnSpc>
                <a:spcPct val="90000"/>
              </a:lnSpc>
              <a:buNone/>
            </a:pPr>
            <a:endParaRPr lang="en-US"/>
          </a:p>
        </p:txBody>
      </p:sp>
    </p:spTree>
    <p:extLst>
      <p:ext uri="{BB962C8B-B14F-4D97-AF65-F5344CB8AC3E}">
        <p14:creationId xmlns:p14="http://schemas.microsoft.com/office/powerpoint/2010/main" val="249081090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387B2-2894-6989-CC87-0BA831DE9316}"/>
              </a:ext>
            </a:extLst>
          </p:cNvPr>
          <p:cNvSpPr>
            <a:spLocks noGrp="1"/>
          </p:cNvSpPr>
          <p:nvPr>
            <p:ph type="title"/>
          </p:nvPr>
        </p:nvSpPr>
        <p:spPr/>
        <p:txBody>
          <a:bodyPr/>
          <a:lstStyle/>
          <a:p>
            <a:r>
              <a:rPr lang="en-US"/>
              <a:t>Grantee Recordkeeping</a:t>
            </a:r>
          </a:p>
        </p:txBody>
      </p:sp>
      <p:sp>
        <p:nvSpPr>
          <p:cNvPr id="3" name="Content Placeholder 2">
            <a:extLst>
              <a:ext uri="{FF2B5EF4-FFF2-40B4-BE49-F238E27FC236}">
                <a16:creationId xmlns:a16="http://schemas.microsoft.com/office/drawing/2014/main" id="{FF5A46C9-C4E7-02AE-6754-8508C8BB84FC}"/>
              </a:ext>
            </a:extLst>
          </p:cNvPr>
          <p:cNvSpPr>
            <a:spLocks noGrp="1"/>
          </p:cNvSpPr>
          <p:nvPr>
            <p:ph idx="1"/>
          </p:nvPr>
        </p:nvSpPr>
        <p:spPr/>
        <p:txBody>
          <a:bodyPr/>
          <a:lstStyle/>
          <a:p>
            <a:r>
              <a:rPr lang="en-US" dirty="0"/>
              <a:t>Full grant files must be kept by the grantee at all times</a:t>
            </a:r>
          </a:p>
          <a:p>
            <a:endParaRPr lang="en-US" dirty="0"/>
          </a:p>
          <a:p>
            <a:r>
              <a:rPr lang="en-US" dirty="0"/>
              <a:t>Grant files must be kept by the grantee 5 years after the closeout date of the grant</a:t>
            </a:r>
          </a:p>
          <a:p>
            <a:endParaRPr lang="en-US" dirty="0"/>
          </a:p>
          <a:p>
            <a:r>
              <a:rPr lang="en-US" dirty="0"/>
              <a:t>Consider keeping electronic records that are accessible by both the grantee and grant administration agency</a:t>
            </a:r>
          </a:p>
          <a:p>
            <a:endParaRPr lang="en-US" dirty="0"/>
          </a:p>
          <a:p>
            <a:r>
              <a:rPr lang="en-US" dirty="0"/>
              <a:t>TNECD only accepts electronic record submissions</a:t>
            </a:r>
          </a:p>
        </p:txBody>
      </p:sp>
    </p:spTree>
    <p:extLst>
      <p:ext uri="{BB962C8B-B14F-4D97-AF65-F5344CB8AC3E}">
        <p14:creationId xmlns:p14="http://schemas.microsoft.com/office/powerpoint/2010/main" val="96165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CCEEA-C2CF-66FA-ACE2-39888ACA599C}"/>
              </a:ext>
            </a:extLst>
          </p:cNvPr>
          <p:cNvSpPr>
            <a:spLocks noGrp="1"/>
          </p:cNvSpPr>
          <p:nvPr>
            <p:ph type="title"/>
          </p:nvPr>
        </p:nvSpPr>
        <p:spPr/>
        <p:txBody>
          <a:bodyPr/>
          <a:lstStyle/>
          <a:p>
            <a:r>
              <a:rPr lang="en-US"/>
              <a:t>Contact Information</a:t>
            </a:r>
          </a:p>
        </p:txBody>
      </p:sp>
      <p:sp>
        <p:nvSpPr>
          <p:cNvPr id="3" name="Content Placeholder 2">
            <a:extLst>
              <a:ext uri="{FF2B5EF4-FFF2-40B4-BE49-F238E27FC236}">
                <a16:creationId xmlns:a16="http://schemas.microsoft.com/office/drawing/2014/main" id="{F3628F59-7314-6A27-B7DC-D271925EAEAE}"/>
              </a:ext>
            </a:extLst>
          </p:cNvPr>
          <p:cNvSpPr>
            <a:spLocks noGrp="1"/>
          </p:cNvSpPr>
          <p:nvPr>
            <p:ph idx="1"/>
          </p:nvPr>
        </p:nvSpPr>
        <p:spPr/>
        <p:txBody>
          <a:bodyPr/>
          <a:lstStyle/>
          <a:p>
            <a:pPr>
              <a:tabLst>
                <a:tab pos="2855913" algn="l"/>
              </a:tabLst>
            </a:pPr>
            <a:r>
              <a:rPr lang="en-US"/>
              <a:t>Kent Archer 	</a:t>
            </a:r>
            <a:r>
              <a:rPr lang="en-US">
                <a:solidFill>
                  <a:srgbClr val="0070C0"/>
                </a:solidFill>
                <a:hlinkClick r:id="rId2">
                  <a:extLst>
                    <a:ext uri="{A12FA001-AC4F-418D-AE19-62706E023703}">
                      <ahyp:hlinkClr xmlns:ahyp="http://schemas.microsoft.com/office/drawing/2018/hyperlinkcolor" val="tx"/>
                    </a:ext>
                  </a:extLst>
                </a:hlinkClick>
              </a:rPr>
              <a:t>kent.archer@tn.gov</a:t>
            </a:r>
            <a:r>
              <a:rPr lang="en-US">
                <a:solidFill>
                  <a:srgbClr val="0070C0"/>
                </a:solidFill>
              </a:rPr>
              <a:t> </a:t>
            </a:r>
            <a:r>
              <a:rPr lang="en-US"/>
              <a:t>	615-354-3591</a:t>
            </a:r>
          </a:p>
          <a:p>
            <a:pPr>
              <a:tabLst>
                <a:tab pos="2855913" algn="l"/>
              </a:tabLst>
            </a:pPr>
            <a:r>
              <a:rPr lang="en-US"/>
              <a:t>Lynn Tutor	</a:t>
            </a:r>
            <a:r>
              <a:rPr lang="en-US">
                <a:solidFill>
                  <a:srgbClr val="0070C0"/>
                </a:solidFill>
                <a:hlinkClick r:id="rId3">
                  <a:extLst>
                    <a:ext uri="{A12FA001-AC4F-418D-AE19-62706E023703}">
                      <ahyp:hlinkClr xmlns:ahyp="http://schemas.microsoft.com/office/drawing/2018/hyperlinkcolor" val="tx"/>
                    </a:ext>
                  </a:extLst>
                </a:hlinkClick>
              </a:rPr>
              <a:t>p.lynn.tutor@tn.gov</a:t>
            </a:r>
            <a:r>
              <a:rPr lang="en-US">
                <a:solidFill>
                  <a:srgbClr val="0070C0"/>
                </a:solidFill>
              </a:rPr>
              <a:t> </a:t>
            </a:r>
            <a:r>
              <a:rPr lang="en-US"/>
              <a:t>	615-674-0175</a:t>
            </a:r>
          </a:p>
          <a:p>
            <a:pPr>
              <a:tabLst>
                <a:tab pos="2855913" algn="l"/>
              </a:tabLst>
            </a:pPr>
            <a:r>
              <a:rPr lang="en-US"/>
              <a:t>Allison Fox	</a:t>
            </a:r>
            <a:r>
              <a:rPr lang="en-US">
                <a:solidFill>
                  <a:srgbClr val="0070C0"/>
                </a:solidFill>
                <a:hlinkClick r:id="rId4">
                  <a:extLst>
                    <a:ext uri="{A12FA001-AC4F-418D-AE19-62706E023703}">
                      <ahyp:hlinkClr xmlns:ahyp="http://schemas.microsoft.com/office/drawing/2018/hyperlinkcolor" val="tx"/>
                    </a:ext>
                  </a:extLst>
                </a:hlinkClick>
              </a:rPr>
              <a:t>allison.fox@tn.gov</a:t>
            </a:r>
            <a:r>
              <a:rPr lang="en-US">
                <a:solidFill>
                  <a:srgbClr val="0070C0"/>
                </a:solidFill>
              </a:rPr>
              <a:t>	</a:t>
            </a:r>
            <a:r>
              <a:rPr lang="en-US"/>
              <a:t>	615-306-0539</a:t>
            </a:r>
          </a:p>
          <a:p>
            <a:pPr>
              <a:tabLst>
                <a:tab pos="2855913" algn="l"/>
              </a:tabLst>
            </a:pPr>
            <a:r>
              <a:rPr lang="en-US"/>
              <a:t>Kayla Baxter	</a:t>
            </a:r>
            <a:r>
              <a:rPr lang="en-US">
                <a:solidFill>
                  <a:srgbClr val="0070C0"/>
                </a:solidFill>
                <a:hlinkClick r:id="rId5">
                  <a:extLst>
                    <a:ext uri="{A12FA001-AC4F-418D-AE19-62706E023703}">
                      <ahyp:hlinkClr xmlns:ahyp="http://schemas.microsoft.com/office/drawing/2018/hyperlinkcolor" val="tx"/>
                    </a:ext>
                  </a:extLst>
                </a:hlinkClick>
              </a:rPr>
              <a:t>kayla.baxter@tn.gov</a:t>
            </a:r>
            <a:r>
              <a:rPr lang="en-US"/>
              <a:t>	615-308-3601</a:t>
            </a:r>
          </a:p>
          <a:p>
            <a:pPr>
              <a:tabLst>
                <a:tab pos="2855913" algn="l"/>
              </a:tabLst>
            </a:pPr>
            <a:r>
              <a:rPr lang="en-US"/>
              <a:t>Tracey Davis	</a:t>
            </a:r>
            <a:r>
              <a:rPr lang="en-US">
                <a:solidFill>
                  <a:srgbClr val="0070C0"/>
                </a:solidFill>
                <a:hlinkClick r:id="rId6">
                  <a:extLst>
                    <a:ext uri="{A12FA001-AC4F-418D-AE19-62706E023703}">
                      <ahyp:hlinkClr xmlns:ahyp="http://schemas.microsoft.com/office/drawing/2018/hyperlinkcolor" val="tx"/>
                    </a:ext>
                  </a:extLst>
                </a:hlinkClick>
              </a:rPr>
              <a:t>tracey.l.davis@tn.gov</a:t>
            </a:r>
            <a:r>
              <a:rPr lang="en-US"/>
              <a:t>	615-878-1896</a:t>
            </a:r>
          </a:p>
          <a:p>
            <a:pPr>
              <a:tabLst>
                <a:tab pos="2855913" algn="l"/>
              </a:tabLst>
            </a:pPr>
            <a:r>
              <a:rPr lang="en-US"/>
              <a:t>Jill White (ARC)	</a:t>
            </a:r>
            <a:r>
              <a:rPr lang="en-US">
                <a:solidFill>
                  <a:srgbClr val="0070C0"/>
                </a:solidFill>
                <a:hlinkClick r:id="rId7">
                  <a:extLst>
                    <a:ext uri="{A12FA001-AC4F-418D-AE19-62706E023703}">
                      <ahyp:hlinkClr xmlns:ahyp="http://schemas.microsoft.com/office/drawing/2018/hyperlinkcolor" val="tx"/>
                    </a:ext>
                  </a:extLst>
                </a:hlinkClick>
              </a:rPr>
              <a:t>jill.white@tn.gov</a:t>
            </a:r>
            <a:r>
              <a:rPr lang="en-US">
                <a:solidFill>
                  <a:srgbClr val="0070C0"/>
                </a:solidFill>
              </a:rPr>
              <a:t>	</a:t>
            </a:r>
            <a:r>
              <a:rPr lang="en-US"/>
              <a:t>	615-981-7884</a:t>
            </a:r>
          </a:p>
          <a:p>
            <a:pPr>
              <a:tabLst>
                <a:tab pos="2855913" algn="l"/>
              </a:tabLst>
            </a:pPr>
            <a:r>
              <a:rPr lang="en-US"/>
              <a:t>Lindsay Gainous	</a:t>
            </a:r>
            <a:r>
              <a:rPr lang="en-US">
                <a:solidFill>
                  <a:srgbClr val="0070C0"/>
                </a:solidFill>
                <a:hlinkClick r:id="rId8">
                  <a:extLst>
                    <a:ext uri="{A12FA001-AC4F-418D-AE19-62706E023703}">
                      <ahyp:hlinkClr xmlns:ahyp="http://schemas.microsoft.com/office/drawing/2018/hyperlinkcolor" val="tx"/>
                    </a:ext>
                  </a:extLst>
                </a:hlinkClick>
              </a:rPr>
              <a:t>lindsay.gainous@tn.gov</a:t>
            </a:r>
            <a:r>
              <a:rPr lang="en-US">
                <a:solidFill>
                  <a:srgbClr val="0070C0"/>
                </a:solidFill>
              </a:rPr>
              <a:t>	</a:t>
            </a:r>
            <a:r>
              <a:rPr lang="en-US"/>
              <a:t>615-585-1533</a:t>
            </a:r>
          </a:p>
          <a:p>
            <a:endParaRPr lang="en-US"/>
          </a:p>
        </p:txBody>
      </p:sp>
    </p:spTree>
    <p:extLst>
      <p:ext uri="{BB962C8B-B14F-4D97-AF65-F5344CB8AC3E}">
        <p14:creationId xmlns:p14="http://schemas.microsoft.com/office/powerpoint/2010/main" val="216012113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43200" y="3962400"/>
            <a:ext cx="5455019" cy="2800767"/>
          </a:xfrm>
          <a:prstGeom prst="rect">
            <a:avLst/>
          </a:prstGeom>
          <a:noFill/>
        </p:spPr>
        <p:txBody>
          <a:bodyPr wrap="none" rtlCol="0">
            <a:spAutoFit/>
          </a:bodyPr>
          <a:lstStyle/>
          <a:p>
            <a:r>
              <a:rPr lang="en-US" sz="4400">
                <a:solidFill>
                  <a:schemeClr val="bg1"/>
                </a:solidFill>
                <a:latin typeface="PermianSlabSerifTypeface" pitchFamily="50" charset="0"/>
              </a:rPr>
              <a:t>Kent Archer</a:t>
            </a:r>
          </a:p>
          <a:p>
            <a:r>
              <a:rPr lang="en-US" sz="4400">
                <a:solidFill>
                  <a:schemeClr val="bg1"/>
                </a:solidFill>
                <a:latin typeface="PermianSlabSerifTypeface" pitchFamily="50" charset="0"/>
              </a:rPr>
              <a:t>(615) 354-3591</a:t>
            </a:r>
          </a:p>
          <a:p>
            <a:r>
              <a:rPr lang="en-US" sz="4400">
                <a:solidFill>
                  <a:schemeClr val="accent5">
                    <a:lumMod val="60000"/>
                    <a:lumOff val="40000"/>
                  </a:schemeClr>
                </a:solidFill>
                <a:latin typeface="PermianSlabSerifTypeface" pitchFamily="50" charset="0"/>
              </a:rPr>
              <a:t>kent.archer@tn.gov</a:t>
            </a:r>
          </a:p>
          <a:p>
            <a:endParaRPr lang="en-US" sz="4400">
              <a:solidFill>
                <a:schemeClr val="bg1"/>
              </a:solidFill>
              <a:latin typeface="PermianSlabSerifTypeface" pitchFamily="50" charset="0"/>
            </a:endParaRPr>
          </a:p>
        </p:txBody>
      </p:sp>
    </p:spTree>
    <p:extLst>
      <p:ext uri="{BB962C8B-B14F-4D97-AF65-F5344CB8AC3E}">
        <p14:creationId xmlns:p14="http://schemas.microsoft.com/office/powerpoint/2010/main" val="3096542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875FA-5411-4BE9-96D4-651D732D8EA6}"/>
              </a:ext>
            </a:extLst>
          </p:cNvPr>
          <p:cNvSpPr>
            <a:spLocks noGrp="1"/>
          </p:cNvSpPr>
          <p:nvPr>
            <p:ph type="title"/>
          </p:nvPr>
        </p:nvSpPr>
        <p:spPr/>
        <p:txBody>
          <a:bodyPr/>
          <a:lstStyle/>
          <a:p>
            <a:r>
              <a:rPr lang="en-US"/>
              <a:t>Determining Environmental Review Level</a:t>
            </a:r>
          </a:p>
        </p:txBody>
      </p:sp>
      <p:sp>
        <p:nvSpPr>
          <p:cNvPr id="3" name="Content Placeholder 2">
            <a:extLst>
              <a:ext uri="{FF2B5EF4-FFF2-40B4-BE49-F238E27FC236}">
                <a16:creationId xmlns:a16="http://schemas.microsoft.com/office/drawing/2014/main" id="{1FEF55EB-DBBD-41A6-829B-A4859A7CAA70}"/>
              </a:ext>
            </a:extLst>
          </p:cNvPr>
          <p:cNvSpPr>
            <a:spLocks noGrp="1"/>
          </p:cNvSpPr>
          <p:nvPr>
            <p:ph idx="1"/>
          </p:nvPr>
        </p:nvSpPr>
        <p:spPr>
          <a:xfrm>
            <a:off x="152400" y="1295400"/>
            <a:ext cx="8839200" cy="5105400"/>
          </a:xfrm>
        </p:spPr>
        <p:txBody>
          <a:bodyPr>
            <a:noAutofit/>
          </a:bodyPr>
          <a:lstStyle/>
          <a:p>
            <a:r>
              <a:rPr lang="en-US"/>
              <a:t>Environmental Review level is determined by the </a:t>
            </a:r>
            <a:r>
              <a:rPr lang="en-US" u="sng"/>
              <a:t>project activities</a:t>
            </a:r>
            <a:r>
              <a:rPr lang="en-US"/>
              <a:t>. HUD’s rule of “project aggregation” necessitates that the environmental review take into account all planned project activities, regardless of funding source(s).</a:t>
            </a:r>
          </a:p>
          <a:p>
            <a:pPr marL="0" indent="0">
              <a:buNone/>
            </a:pPr>
            <a:endParaRPr lang="en-US"/>
          </a:p>
          <a:p>
            <a:r>
              <a:rPr lang="en-US"/>
              <a:t>Project Descriptions should be very specific, listing </a:t>
            </a:r>
            <a:r>
              <a:rPr lang="en-US" u="sng"/>
              <a:t>all planned activities</a:t>
            </a:r>
            <a:r>
              <a:rPr lang="en-US"/>
              <a:t> and </a:t>
            </a:r>
            <a:r>
              <a:rPr lang="en-US" u="sng"/>
              <a:t>the nature of all planned construction activities</a:t>
            </a:r>
            <a:r>
              <a:rPr lang="en-US"/>
              <a:t>. </a:t>
            </a:r>
          </a:p>
          <a:p>
            <a:pPr marL="0" indent="0">
              <a:buNone/>
            </a:pPr>
            <a:endParaRPr lang="en-US"/>
          </a:p>
          <a:p>
            <a:r>
              <a:rPr lang="en-US" b="1">
                <a:solidFill>
                  <a:srgbClr val="7030A0"/>
                </a:solidFill>
              </a:rPr>
              <a:t>If you have any doubt about which ER level should be completed, please contact ECD before starting your ERR!</a:t>
            </a:r>
          </a:p>
          <a:p>
            <a:pPr marL="0" indent="0">
              <a:buNone/>
            </a:pPr>
            <a:endParaRPr lang="en-US" sz="2400" b="1">
              <a:solidFill>
                <a:srgbClr val="FF0000"/>
              </a:solidFill>
            </a:endParaRPr>
          </a:p>
        </p:txBody>
      </p:sp>
    </p:spTree>
    <p:extLst>
      <p:ext uri="{BB962C8B-B14F-4D97-AF65-F5344CB8AC3E}">
        <p14:creationId xmlns:p14="http://schemas.microsoft.com/office/powerpoint/2010/main" val="1574711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0ED9-9EBE-4B19-BEDD-34D3CEE8CA87}"/>
              </a:ext>
            </a:extLst>
          </p:cNvPr>
          <p:cNvSpPr>
            <a:spLocks noGrp="1"/>
          </p:cNvSpPr>
          <p:nvPr>
            <p:ph type="title"/>
          </p:nvPr>
        </p:nvSpPr>
        <p:spPr/>
        <p:txBody>
          <a:bodyPr/>
          <a:lstStyle/>
          <a:p>
            <a:r>
              <a:rPr lang="en-US"/>
              <a:t>HUD Environmental Review Levels</a:t>
            </a:r>
          </a:p>
        </p:txBody>
      </p:sp>
      <p:sp>
        <p:nvSpPr>
          <p:cNvPr id="3" name="Content Placeholder 2">
            <a:extLst>
              <a:ext uri="{FF2B5EF4-FFF2-40B4-BE49-F238E27FC236}">
                <a16:creationId xmlns:a16="http://schemas.microsoft.com/office/drawing/2014/main" id="{4A814207-A10C-4CC7-ACB5-F3765CE12A2D}"/>
              </a:ext>
            </a:extLst>
          </p:cNvPr>
          <p:cNvSpPr>
            <a:spLocks noGrp="1"/>
          </p:cNvSpPr>
          <p:nvPr>
            <p:ph idx="1"/>
          </p:nvPr>
        </p:nvSpPr>
        <p:spPr/>
        <p:txBody>
          <a:bodyPr>
            <a:normAutofit fontScale="92500" lnSpcReduction="20000"/>
          </a:bodyPr>
          <a:lstStyle/>
          <a:p>
            <a:r>
              <a:rPr lang="en-US" b="1" u="sng"/>
              <a:t>Exempt</a:t>
            </a:r>
            <a:r>
              <a:rPr lang="en-US"/>
              <a:t> </a:t>
            </a:r>
          </a:p>
          <a:p>
            <a:pPr lvl="2"/>
            <a:r>
              <a:rPr lang="en-US" sz="2200"/>
              <a:t>Equipment purchase </a:t>
            </a:r>
          </a:p>
          <a:p>
            <a:pPr marL="914400" lvl="2" indent="0">
              <a:buNone/>
            </a:pPr>
            <a:endParaRPr lang="en-US" sz="2200"/>
          </a:p>
          <a:p>
            <a:r>
              <a:rPr lang="en-US" b="1">
                <a:solidFill>
                  <a:schemeClr val="tx1">
                    <a:lumMod val="50000"/>
                    <a:lumOff val="50000"/>
                  </a:schemeClr>
                </a:solidFill>
              </a:rPr>
              <a:t>Categorically Excluded Not Subject To </a:t>
            </a:r>
            <a:r>
              <a:rPr lang="en-US">
                <a:solidFill>
                  <a:schemeClr val="tx1">
                    <a:lumMod val="50000"/>
                    <a:lumOff val="50000"/>
                  </a:schemeClr>
                </a:solidFill>
              </a:rPr>
              <a:t>{24 CFR Part 58.5}</a:t>
            </a:r>
            <a:r>
              <a:rPr lang="en-US" b="1">
                <a:solidFill>
                  <a:schemeClr val="tx1">
                    <a:lumMod val="50000"/>
                    <a:lumOff val="50000"/>
                  </a:schemeClr>
                </a:solidFill>
              </a:rPr>
              <a:t> (CENST)</a:t>
            </a:r>
            <a:r>
              <a:rPr lang="en-US" b="1">
                <a:solidFill>
                  <a:srgbClr val="FF0000"/>
                </a:solidFill>
              </a:rPr>
              <a:t>*</a:t>
            </a:r>
          </a:p>
          <a:p>
            <a:pPr marL="0" indent="0">
              <a:buNone/>
            </a:pPr>
            <a:endParaRPr lang="en-US"/>
          </a:p>
          <a:p>
            <a:r>
              <a:rPr lang="en-US" b="1" u="sng"/>
              <a:t>Categorically Excluded Subject To</a:t>
            </a:r>
            <a:r>
              <a:rPr lang="en-US" b="1"/>
              <a:t> </a:t>
            </a:r>
            <a:r>
              <a:rPr lang="en-US"/>
              <a:t>{24 CFR Part 58.5} </a:t>
            </a:r>
            <a:r>
              <a:rPr lang="en-US" b="1"/>
              <a:t>(CEST)</a:t>
            </a:r>
            <a:r>
              <a:rPr lang="en-US"/>
              <a:t> </a:t>
            </a:r>
          </a:p>
          <a:p>
            <a:pPr lvl="2"/>
            <a:r>
              <a:rPr lang="en-US" sz="2200"/>
              <a:t>rehabilitation of existing facilities with no new construction and no capacity increase</a:t>
            </a:r>
          </a:p>
          <a:p>
            <a:pPr marL="914400" lvl="2" indent="0">
              <a:buNone/>
            </a:pPr>
            <a:endParaRPr lang="en-US" sz="2200">
              <a:highlight>
                <a:srgbClr val="FFFF00"/>
              </a:highlight>
            </a:endParaRPr>
          </a:p>
          <a:p>
            <a:r>
              <a:rPr lang="en-US" b="1" u="sng"/>
              <a:t>Environmental Assessment</a:t>
            </a:r>
            <a:r>
              <a:rPr lang="en-US" b="1"/>
              <a:t> (EA)</a:t>
            </a:r>
          </a:p>
          <a:p>
            <a:pPr lvl="2"/>
            <a:r>
              <a:rPr lang="en-US" sz="2200"/>
              <a:t>New construction </a:t>
            </a:r>
            <a:r>
              <a:rPr lang="en-US" sz="2200" u="sng"/>
              <a:t>or</a:t>
            </a:r>
            <a:r>
              <a:rPr lang="en-US" sz="2200"/>
              <a:t> Substantial Improvements to existing facilities</a:t>
            </a:r>
          </a:p>
          <a:p>
            <a:pPr marL="914400" lvl="2" indent="0">
              <a:buNone/>
            </a:pPr>
            <a:endParaRPr lang="en-US" sz="2200"/>
          </a:p>
          <a:p>
            <a:r>
              <a:rPr lang="en-US" b="1">
                <a:solidFill>
                  <a:schemeClr val="tx1">
                    <a:lumMod val="50000"/>
                    <a:lumOff val="50000"/>
                  </a:schemeClr>
                </a:solidFill>
              </a:rPr>
              <a:t>Environmental Impact Statement (EIS)</a:t>
            </a:r>
            <a:r>
              <a:rPr lang="en-US" b="1">
                <a:solidFill>
                  <a:srgbClr val="FF0000"/>
                </a:solidFill>
              </a:rPr>
              <a:t>*</a:t>
            </a:r>
          </a:p>
          <a:p>
            <a:pPr lvl="1"/>
            <a:endParaRPr lang="en-US" sz="2400" b="1">
              <a:solidFill>
                <a:srgbClr val="FF0000"/>
              </a:solidFill>
            </a:endParaRPr>
          </a:p>
          <a:p>
            <a:pPr marL="57150" indent="0">
              <a:buNone/>
            </a:pPr>
            <a:r>
              <a:rPr lang="en-US" sz="2000" b="1">
                <a:solidFill>
                  <a:srgbClr val="FF0000"/>
                </a:solidFill>
              </a:rPr>
              <a:t>*</a:t>
            </a:r>
            <a:r>
              <a:rPr lang="en-US" sz="2000">
                <a:solidFill>
                  <a:srgbClr val="FF0000"/>
                </a:solidFill>
              </a:rPr>
              <a:t>will not be used often, if at all, for regular round CDBG projects</a:t>
            </a:r>
            <a:endParaRPr lang="en-US" sz="2000" b="1"/>
          </a:p>
          <a:p>
            <a:endParaRPr lang="en-US"/>
          </a:p>
        </p:txBody>
      </p:sp>
    </p:spTree>
    <p:extLst>
      <p:ext uri="{BB962C8B-B14F-4D97-AF65-F5344CB8AC3E}">
        <p14:creationId xmlns:p14="http://schemas.microsoft.com/office/powerpoint/2010/main" val="3706192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bg1">
                    <a:lumMod val="95000"/>
                  </a:schemeClr>
                </a:solidFill>
              </a:rPr>
              <a:t>Exempt </a:t>
            </a:r>
          </a:p>
        </p:txBody>
      </p:sp>
      <p:sp>
        <p:nvSpPr>
          <p:cNvPr id="3" name="Content Placeholder 2"/>
          <p:cNvSpPr>
            <a:spLocks noGrp="1"/>
          </p:cNvSpPr>
          <p:nvPr>
            <p:ph idx="1"/>
          </p:nvPr>
        </p:nvSpPr>
        <p:spPr>
          <a:xfrm>
            <a:off x="228600" y="1219200"/>
            <a:ext cx="8458200" cy="5181600"/>
          </a:xfrm>
        </p:spPr>
        <p:txBody>
          <a:bodyPr>
            <a:normAutofit lnSpcReduction="10000"/>
          </a:bodyPr>
          <a:lstStyle/>
          <a:p>
            <a:r>
              <a:rPr lang="en-US"/>
              <a:t>Exempt activities are listed at </a:t>
            </a:r>
            <a:r>
              <a:rPr lang="en-US">
                <a:solidFill>
                  <a:srgbClr val="0070C0"/>
                </a:solidFill>
                <a:hlinkClick r:id="rId3">
                  <a:extLst>
                    <a:ext uri="{A12FA001-AC4F-418D-AE19-62706E023703}">
                      <ahyp:hlinkClr xmlns:ahyp="http://schemas.microsoft.com/office/drawing/2018/hyperlinkcolor" val="tx"/>
                    </a:ext>
                  </a:extLst>
                </a:hlinkClick>
              </a:rPr>
              <a:t>24 CFR 58.34</a:t>
            </a:r>
            <a:endParaRPr lang="en-US">
              <a:solidFill>
                <a:srgbClr val="0070C0"/>
              </a:solidFill>
            </a:endParaRPr>
          </a:p>
          <a:p>
            <a:pPr marL="0" indent="0">
              <a:buNone/>
            </a:pPr>
            <a:endParaRPr lang="en-US">
              <a:solidFill>
                <a:srgbClr val="0070C0"/>
              </a:solidFill>
            </a:endParaRPr>
          </a:p>
          <a:p>
            <a:r>
              <a:rPr lang="en-US"/>
              <a:t>For 2024 regular round, most Exempt ERR worksheets were submitted with the application</a:t>
            </a:r>
          </a:p>
          <a:p>
            <a:pPr marL="0" indent="0">
              <a:buNone/>
            </a:pPr>
            <a:endParaRPr lang="en-US"/>
          </a:p>
          <a:p>
            <a:r>
              <a:rPr lang="en-US"/>
              <a:t>Use Exhibit </a:t>
            </a:r>
            <a:r>
              <a:rPr lang="en-US" b="1" u="sng">
                <a:solidFill>
                  <a:srgbClr val="0070C0"/>
                </a:solidFill>
                <a:hlinkClick r:id="rId4">
                  <a:extLst>
                    <a:ext uri="{A12FA001-AC4F-418D-AE19-62706E023703}">
                      <ahyp:hlinkClr xmlns:ahyp="http://schemas.microsoft.com/office/drawing/2018/hyperlinkcolor" val="tx"/>
                    </a:ext>
                  </a:extLst>
                </a:hlinkClick>
              </a:rPr>
              <a:t>B-4 Exempt Worksheets</a:t>
            </a:r>
            <a:endParaRPr lang="en-US" b="1" u="sng">
              <a:solidFill>
                <a:srgbClr val="0070C0"/>
              </a:solidFill>
            </a:endParaRPr>
          </a:p>
          <a:p>
            <a:pPr lvl="1"/>
            <a:r>
              <a:rPr lang="en-US" sz="2400"/>
              <a:t>ERR Checklist</a:t>
            </a:r>
          </a:p>
          <a:p>
            <a:pPr lvl="1"/>
            <a:r>
              <a:rPr lang="en-US" sz="2400"/>
              <a:t>Certification of Exemption for HUD funded projects</a:t>
            </a:r>
          </a:p>
          <a:p>
            <a:pPr marL="0" indent="0">
              <a:buNone/>
            </a:pPr>
            <a:endParaRPr lang="en-US"/>
          </a:p>
          <a:p>
            <a:r>
              <a:rPr lang="en-US"/>
              <a:t>For </a:t>
            </a:r>
            <a:r>
              <a:rPr lang="en-US" b="1"/>
              <a:t>equipment purchase </a:t>
            </a:r>
            <a:r>
              <a:rPr lang="en-US"/>
              <a:t>projects:</a:t>
            </a:r>
          </a:p>
          <a:p>
            <a:pPr lvl="1"/>
            <a:r>
              <a:rPr lang="en-US" sz="2400"/>
              <a:t>check box 7 on the ‘Certification of Exemption for HUD funded projects’ </a:t>
            </a:r>
          </a:p>
          <a:p>
            <a:pPr lvl="1"/>
            <a:r>
              <a:rPr lang="en-US" sz="2400"/>
              <a:t>Complete the questions in Sections 1 and 2</a:t>
            </a:r>
          </a:p>
          <a:p>
            <a:endParaRPr lang="en-US"/>
          </a:p>
          <a:p>
            <a:pPr marL="457200" lvl="1" indent="0">
              <a:buNone/>
            </a:pPr>
            <a:endParaRPr lang="en-US"/>
          </a:p>
          <a:p>
            <a:pPr marL="457200" lvl="1" indent="0">
              <a:buNone/>
            </a:pPr>
            <a:endParaRPr lang="en-US"/>
          </a:p>
          <a:p>
            <a:pPr marL="0" indent="0">
              <a:buNone/>
            </a:pPr>
            <a:endParaRPr lang="en-US"/>
          </a:p>
        </p:txBody>
      </p:sp>
    </p:spTree>
    <p:extLst>
      <p:ext uri="{BB962C8B-B14F-4D97-AF65-F5344CB8AC3E}">
        <p14:creationId xmlns:p14="http://schemas.microsoft.com/office/powerpoint/2010/main" val="1501579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77803"/>
            <a:ext cx="8991600" cy="825500"/>
          </a:xfrm>
        </p:spPr>
        <p:txBody>
          <a:bodyPr/>
          <a:lstStyle/>
          <a:p>
            <a:r>
              <a:rPr lang="en-US">
                <a:solidFill>
                  <a:schemeClr val="bg1">
                    <a:lumMod val="95000"/>
                  </a:schemeClr>
                </a:solidFill>
                <a:hlinkClick r:id="rId3">
                  <a:extLst>
                    <a:ext uri="{A12FA001-AC4F-418D-AE19-62706E023703}">
                      <ahyp:hlinkClr xmlns:ahyp="http://schemas.microsoft.com/office/drawing/2018/hyperlinkcolor" val="tx"/>
                    </a:ext>
                  </a:extLst>
                </a:hlinkClick>
              </a:rPr>
              <a:t>Categorically </a:t>
            </a:r>
            <a:r>
              <a:rPr lang="en-US" u="sng">
                <a:solidFill>
                  <a:schemeClr val="bg1">
                    <a:lumMod val="95000"/>
                  </a:schemeClr>
                </a:solidFill>
                <a:hlinkClick r:id="rId3">
                  <a:extLst>
                    <a:ext uri="{A12FA001-AC4F-418D-AE19-62706E023703}">
                      <ahyp:hlinkClr xmlns:ahyp="http://schemas.microsoft.com/office/drawing/2018/hyperlinkcolor" val="tx"/>
                    </a:ext>
                  </a:extLst>
                </a:hlinkClick>
              </a:rPr>
              <a:t>Excluded </a:t>
            </a:r>
            <a:r>
              <a:rPr lang="en-US" u="sng">
                <a:solidFill>
                  <a:schemeClr val="bg1">
                    <a:lumMod val="95000"/>
                  </a:schemeClr>
                </a:solidFill>
              </a:rPr>
              <a:t>Not Subject To…</a:t>
            </a:r>
            <a:r>
              <a:rPr lang="en-US">
                <a:solidFill>
                  <a:schemeClr val="bg1">
                    <a:lumMod val="95000"/>
                  </a:schemeClr>
                </a:solidFill>
              </a:rPr>
              <a:t> </a:t>
            </a:r>
            <a:r>
              <a:rPr lang="en-US" sz="2000">
                <a:solidFill>
                  <a:schemeClr val="bg1">
                    <a:lumMod val="95000"/>
                  </a:schemeClr>
                </a:solidFill>
              </a:rPr>
              <a:t>(CENST)</a:t>
            </a:r>
          </a:p>
        </p:txBody>
      </p:sp>
      <p:sp>
        <p:nvSpPr>
          <p:cNvPr id="3" name="Content Placeholder 2"/>
          <p:cNvSpPr>
            <a:spLocks noGrp="1"/>
          </p:cNvSpPr>
          <p:nvPr>
            <p:ph idx="1"/>
          </p:nvPr>
        </p:nvSpPr>
        <p:spPr>
          <a:xfrm>
            <a:off x="381000" y="1143000"/>
            <a:ext cx="8610600" cy="5562600"/>
          </a:xfrm>
        </p:spPr>
        <p:txBody>
          <a:bodyPr>
            <a:normAutofit/>
          </a:bodyPr>
          <a:lstStyle/>
          <a:p>
            <a:r>
              <a:rPr lang="en-US" dirty="0"/>
              <a:t>Applies mostly to TN </a:t>
            </a:r>
            <a:r>
              <a:rPr lang="en-US" dirty="0" err="1"/>
              <a:t>Placemakers</a:t>
            </a:r>
            <a:r>
              <a:rPr lang="en-US" dirty="0"/>
              <a:t> and some CDBG-CV projects</a:t>
            </a:r>
          </a:p>
          <a:p>
            <a:pPr marL="0" indent="0">
              <a:buNone/>
            </a:pPr>
            <a:endParaRPr lang="en-US" dirty="0"/>
          </a:p>
          <a:p>
            <a:r>
              <a:rPr lang="en-US" dirty="0"/>
              <a:t>CENST activities are listed at </a:t>
            </a:r>
            <a:r>
              <a:rPr lang="en-US" dirty="0">
                <a:solidFill>
                  <a:srgbClr val="0070C0"/>
                </a:solidFill>
                <a:hlinkClick r:id="rId4">
                  <a:extLst>
                    <a:ext uri="{A12FA001-AC4F-418D-AE19-62706E023703}">
                      <ahyp:hlinkClr xmlns:ahyp="http://schemas.microsoft.com/office/drawing/2018/hyperlinkcolor" val="tx"/>
                    </a:ext>
                  </a:extLst>
                </a:hlinkClick>
              </a:rPr>
              <a:t>24 CFR 58.35 (b)</a:t>
            </a:r>
            <a:endParaRPr lang="en-US" dirty="0">
              <a:solidFill>
                <a:srgbClr val="0070C0"/>
              </a:solidFill>
            </a:endParaRPr>
          </a:p>
          <a:p>
            <a:pPr marL="0" indent="0">
              <a:buNone/>
            </a:pPr>
            <a:endParaRPr lang="en-US" dirty="0"/>
          </a:p>
          <a:p>
            <a:r>
              <a:rPr lang="en-US" dirty="0"/>
              <a:t>Use Exhibit </a:t>
            </a:r>
            <a:r>
              <a:rPr lang="en-US" b="1" u="sng" dirty="0">
                <a:solidFill>
                  <a:srgbClr val="0070C0"/>
                </a:solidFill>
                <a:hlinkClick r:id="rId5">
                  <a:extLst>
                    <a:ext uri="{A12FA001-AC4F-418D-AE19-62706E023703}">
                      <ahyp:hlinkClr xmlns:ahyp="http://schemas.microsoft.com/office/drawing/2018/hyperlinkcolor" val="tx"/>
                    </a:ext>
                  </a:extLst>
                </a:hlinkClick>
              </a:rPr>
              <a:t>B-13 CENST Worksheets</a:t>
            </a:r>
            <a:endParaRPr lang="en-US" b="1" u="sng" dirty="0">
              <a:solidFill>
                <a:srgbClr val="0070C0"/>
              </a:solidFill>
            </a:endParaRPr>
          </a:p>
          <a:p>
            <a:pPr lvl="1"/>
            <a:r>
              <a:rPr lang="en-US" dirty="0"/>
              <a:t>ERR Checklist</a:t>
            </a:r>
          </a:p>
          <a:p>
            <a:pPr lvl="1"/>
            <a:r>
              <a:rPr lang="en-US" dirty="0"/>
              <a:t>Environmental Review for HUD funded projects Categorically Excluded Not Subject To Section 58.5</a:t>
            </a:r>
          </a:p>
          <a:p>
            <a:pPr marL="0" indent="0">
              <a:buNone/>
            </a:pPr>
            <a:endParaRPr lang="en-US" dirty="0"/>
          </a:p>
          <a:p>
            <a:r>
              <a:rPr lang="en-US" b="1" dirty="0">
                <a:solidFill>
                  <a:srgbClr val="7030A0"/>
                </a:solidFill>
              </a:rPr>
              <a:t>Check with ECD to determine whether an activity/ERR should be classified as Exempt or CENST</a:t>
            </a:r>
          </a:p>
          <a:p>
            <a:endParaRPr lang="en-US" dirty="0"/>
          </a:p>
          <a:p>
            <a:endParaRPr lang="en-US" dirty="0"/>
          </a:p>
        </p:txBody>
      </p:sp>
    </p:spTree>
    <p:extLst>
      <p:ext uri="{BB962C8B-B14F-4D97-AF65-F5344CB8AC3E}">
        <p14:creationId xmlns:p14="http://schemas.microsoft.com/office/powerpoint/2010/main" val="657244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CFCB9-F6E9-42C2-A284-C6AB7F1296D5}"/>
              </a:ext>
            </a:extLst>
          </p:cNvPr>
          <p:cNvSpPr>
            <a:spLocks noGrp="1"/>
          </p:cNvSpPr>
          <p:nvPr>
            <p:ph type="title"/>
          </p:nvPr>
        </p:nvSpPr>
        <p:spPr/>
        <p:txBody>
          <a:bodyPr/>
          <a:lstStyle/>
          <a:p>
            <a:r>
              <a:rPr lang="en-US">
                <a:solidFill>
                  <a:schemeClr val="bg1">
                    <a:lumMod val="95000"/>
                  </a:schemeClr>
                </a:solidFill>
                <a:hlinkClick r:id="rId3">
                  <a:extLst>
                    <a:ext uri="{A12FA001-AC4F-418D-AE19-62706E023703}">
                      <ahyp:hlinkClr xmlns:ahyp="http://schemas.microsoft.com/office/drawing/2018/hyperlinkcolor" val="tx"/>
                    </a:ext>
                  </a:extLst>
                </a:hlinkClick>
              </a:rPr>
              <a:t>Categorically </a:t>
            </a:r>
            <a:r>
              <a:rPr lang="en-US" u="sng">
                <a:solidFill>
                  <a:schemeClr val="bg1">
                    <a:lumMod val="95000"/>
                  </a:schemeClr>
                </a:solidFill>
                <a:hlinkClick r:id="rId3">
                  <a:extLst>
                    <a:ext uri="{A12FA001-AC4F-418D-AE19-62706E023703}">
                      <ahyp:hlinkClr xmlns:ahyp="http://schemas.microsoft.com/office/drawing/2018/hyperlinkcolor" val="tx"/>
                    </a:ext>
                  </a:extLst>
                </a:hlinkClick>
              </a:rPr>
              <a:t>Excluded</a:t>
            </a:r>
            <a:r>
              <a:rPr lang="en-US" u="sng">
                <a:solidFill>
                  <a:schemeClr val="bg1">
                    <a:lumMod val="95000"/>
                  </a:schemeClr>
                </a:solidFill>
              </a:rPr>
              <a:t> Subject To</a:t>
            </a:r>
            <a:r>
              <a:rPr lang="en-US">
                <a:solidFill>
                  <a:schemeClr val="bg1">
                    <a:lumMod val="95000"/>
                  </a:schemeClr>
                </a:solidFill>
              </a:rPr>
              <a:t>… (CEST)</a:t>
            </a:r>
            <a:endParaRPr lang="en-US"/>
          </a:p>
        </p:txBody>
      </p:sp>
      <p:sp>
        <p:nvSpPr>
          <p:cNvPr id="3" name="Content Placeholder 2">
            <a:extLst>
              <a:ext uri="{FF2B5EF4-FFF2-40B4-BE49-F238E27FC236}">
                <a16:creationId xmlns:a16="http://schemas.microsoft.com/office/drawing/2014/main" id="{D7B8174F-BCDF-47F7-B957-6F47F1C4C221}"/>
              </a:ext>
            </a:extLst>
          </p:cNvPr>
          <p:cNvSpPr>
            <a:spLocks noGrp="1"/>
          </p:cNvSpPr>
          <p:nvPr>
            <p:ph idx="1"/>
          </p:nvPr>
        </p:nvSpPr>
        <p:spPr/>
        <p:txBody>
          <a:bodyPr>
            <a:normAutofit fontScale="85000" lnSpcReduction="20000"/>
          </a:bodyPr>
          <a:lstStyle/>
          <a:p>
            <a:r>
              <a:rPr lang="en-US"/>
              <a:t>Categorically excluded activities are explained at </a:t>
            </a:r>
            <a:r>
              <a:rPr lang="en-US" sz="2200">
                <a:solidFill>
                  <a:srgbClr val="0070C0"/>
                </a:solidFill>
                <a:hlinkClick r:id="rId4">
                  <a:extLst>
                    <a:ext uri="{A12FA001-AC4F-418D-AE19-62706E023703}">
                      <ahyp:hlinkClr xmlns:ahyp="http://schemas.microsoft.com/office/drawing/2018/hyperlinkcolor" val="tx"/>
                    </a:ext>
                  </a:extLst>
                </a:hlinkClick>
              </a:rPr>
              <a:t>24 CFR 58.35 (a)</a:t>
            </a:r>
            <a:endParaRPr lang="en-US" sz="2200">
              <a:solidFill>
                <a:srgbClr val="0070C0"/>
              </a:solidFill>
            </a:endParaRPr>
          </a:p>
          <a:p>
            <a:pPr marL="0" indent="0">
              <a:buNone/>
            </a:pPr>
            <a:endParaRPr lang="en-US" sz="2200">
              <a:solidFill>
                <a:srgbClr val="0070C0"/>
              </a:solidFill>
            </a:endParaRPr>
          </a:p>
          <a:p>
            <a:r>
              <a:rPr lang="en-US"/>
              <a:t>Projects that consist of:</a:t>
            </a:r>
          </a:p>
          <a:p>
            <a:pPr lvl="1"/>
            <a:r>
              <a:rPr lang="en-US" sz="2400"/>
              <a:t>Property acquisition</a:t>
            </a:r>
          </a:p>
          <a:p>
            <a:pPr marL="457200" lvl="1" indent="0">
              <a:buNone/>
            </a:pPr>
            <a:endParaRPr lang="en-US" sz="2400"/>
          </a:p>
          <a:p>
            <a:pPr lvl="1"/>
            <a:r>
              <a:rPr lang="en-US" sz="2400"/>
              <a:t>Repair or rehabilitation of existing public facilities </a:t>
            </a:r>
          </a:p>
          <a:p>
            <a:pPr lvl="4"/>
            <a:r>
              <a:rPr lang="en-US" sz="2000">
                <a:solidFill>
                  <a:srgbClr val="0070C0"/>
                </a:solidFill>
              </a:rPr>
              <a:t>as long as the facilities are being retained for the same use and there is no 20%+ capacity increase (utility line size/capacity – based on project area, not entire utility system)</a:t>
            </a:r>
          </a:p>
          <a:p>
            <a:pPr marL="1828800" lvl="4" indent="0">
              <a:buNone/>
            </a:pPr>
            <a:endParaRPr lang="en-US" sz="2000">
              <a:solidFill>
                <a:srgbClr val="0070C0"/>
              </a:solidFill>
            </a:endParaRPr>
          </a:p>
          <a:p>
            <a:pPr lvl="1"/>
            <a:r>
              <a:rPr lang="en-US" sz="2400"/>
              <a:t>Building rehabilitation – residential or commercial </a:t>
            </a:r>
          </a:p>
          <a:p>
            <a:pPr lvl="4"/>
            <a:r>
              <a:rPr lang="en-US" sz="2000">
                <a:solidFill>
                  <a:srgbClr val="0070C0"/>
                </a:solidFill>
              </a:rPr>
              <a:t>as long as there is no increase in footprint or new construction/dirt moving, no change in land use/building function, no 20%+ capacity increase (building capacity or employment)</a:t>
            </a:r>
          </a:p>
          <a:p>
            <a:pPr lvl="4"/>
            <a:endParaRPr lang="en-US" sz="2000">
              <a:solidFill>
                <a:srgbClr val="0070C0"/>
              </a:solidFill>
            </a:endParaRPr>
          </a:p>
          <a:p>
            <a:pPr marL="457200" lvl="1" indent="0">
              <a:buNone/>
            </a:pPr>
            <a:endParaRPr lang="en-US" sz="2400"/>
          </a:p>
          <a:p>
            <a:pPr marL="457200" lvl="1" indent="0">
              <a:buNone/>
            </a:pPr>
            <a:r>
              <a:rPr lang="en-US" sz="2400" b="1"/>
              <a:t>If the project includes any new construction/new ground disturbance, an Environmental Assessment level ERR is required.</a:t>
            </a:r>
          </a:p>
        </p:txBody>
      </p:sp>
      <p:pic>
        <p:nvPicPr>
          <p:cNvPr id="5" name="Graphic 4" descr="Star with solid fill">
            <a:extLst>
              <a:ext uri="{FF2B5EF4-FFF2-40B4-BE49-F238E27FC236}">
                <a16:creationId xmlns:a16="http://schemas.microsoft.com/office/drawing/2014/main" id="{74D39732-DE49-44D6-B60D-07B1A2778A7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4800" y="5486400"/>
            <a:ext cx="381000" cy="381000"/>
          </a:xfrm>
          <a:prstGeom prst="rect">
            <a:avLst/>
          </a:prstGeom>
        </p:spPr>
      </p:pic>
    </p:spTree>
    <p:extLst>
      <p:ext uri="{BB962C8B-B14F-4D97-AF65-F5344CB8AC3E}">
        <p14:creationId xmlns:p14="http://schemas.microsoft.com/office/powerpoint/2010/main" val="1907996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bg1">
                    <a:lumMod val="95000"/>
                  </a:schemeClr>
                </a:solidFill>
                <a:hlinkClick r:id="rId3">
                  <a:extLst>
                    <a:ext uri="{A12FA001-AC4F-418D-AE19-62706E023703}">
                      <ahyp:hlinkClr xmlns:ahyp="http://schemas.microsoft.com/office/drawing/2018/hyperlinkcolor" val="tx"/>
                    </a:ext>
                  </a:extLst>
                </a:hlinkClick>
              </a:rPr>
              <a:t>Categorically </a:t>
            </a:r>
            <a:r>
              <a:rPr lang="en-US" u="sng">
                <a:solidFill>
                  <a:schemeClr val="bg1">
                    <a:lumMod val="95000"/>
                  </a:schemeClr>
                </a:solidFill>
                <a:hlinkClick r:id="rId3">
                  <a:extLst>
                    <a:ext uri="{A12FA001-AC4F-418D-AE19-62706E023703}">
                      <ahyp:hlinkClr xmlns:ahyp="http://schemas.microsoft.com/office/drawing/2018/hyperlinkcolor" val="tx"/>
                    </a:ext>
                  </a:extLst>
                </a:hlinkClick>
              </a:rPr>
              <a:t>Excluded</a:t>
            </a:r>
            <a:r>
              <a:rPr lang="en-US" u="sng">
                <a:solidFill>
                  <a:schemeClr val="bg1">
                    <a:lumMod val="95000"/>
                  </a:schemeClr>
                </a:solidFill>
              </a:rPr>
              <a:t> Subject To</a:t>
            </a:r>
            <a:r>
              <a:rPr lang="en-US">
                <a:solidFill>
                  <a:schemeClr val="bg1">
                    <a:lumMod val="95000"/>
                  </a:schemeClr>
                </a:solidFill>
              </a:rPr>
              <a:t>… (CEST)</a:t>
            </a:r>
          </a:p>
        </p:txBody>
      </p:sp>
      <p:sp>
        <p:nvSpPr>
          <p:cNvPr id="3" name="Content Placeholder 2"/>
          <p:cNvSpPr>
            <a:spLocks noGrp="1"/>
          </p:cNvSpPr>
          <p:nvPr>
            <p:ph idx="1"/>
          </p:nvPr>
        </p:nvSpPr>
        <p:spPr>
          <a:xfrm>
            <a:off x="0" y="1143000"/>
            <a:ext cx="8839200" cy="5562600"/>
          </a:xfrm>
        </p:spPr>
        <p:txBody>
          <a:bodyPr>
            <a:normAutofit fontScale="70000" lnSpcReduction="20000"/>
          </a:bodyPr>
          <a:lstStyle/>
          <a:p>
            <a:r>
              <a:rPr lang="en-US" sz="3100"/>
              <a:t>Use Exhibit </a:t>
            </a:r>
            <a:r>
              <a:rPr lang="en-US" sz="3100" b="1" u="sng">
                <a:solidFill>
                  <a:srgbClr val="0070C0"/>
                </a:solidFill>
                <a:hlinkClick r:id="rId4">
                  <a:extLst>
                    <a:ext uri="{A12FA001-AC4F-418D-AE19-62706E023703}">
                      <ahyp:hlinkClr xmlns:ahyp="http://schemas.microsoft.com/office/drawing/2018/hyperlinkcolor" val="tx"/>
                    </a:ext>
                  </a:extLst>
                </a:hlinkClick>
              </a:rPr>
              <a:t>B-3 CEST Worksheets</a:t>
            </a:r>
            <a:endParaRPr lang="en-US" sz="3100" b="1" u="sng">
              <a:solidFill>
                <a:srgbClr val="0070C0"/>
              </a:solidFill>
            </a:endParaRPr>
          </a:p>
          <a:p>
            <a:pPr marL="0" indent="0">
              <a:buNone/>
            </a:pPr>
            <a:endParaRPr lang="en-US" sz="3100" b="1" u="sng">
              <a:solidFill>
                <a:srgbClr val="0070C0"/>
              </a:solidFill>
            </a:endParaRPr>
          </a:p>
          <a:p>
            <a:pPr lvl="1">
              <a:lnSpc>
                <a:spcPct val="120000"/>
              </a:lnSpc>
              <a:spcBef>
                <a:spcPts val="300"/>
              </a:spcBef>
            </a:pPr>
            <a:r>
              <a:rPr lang="en-US" sz="3100"/>
              <a:t>Environmental Review Record Checklist</a:t>
            </a:r>
          </a:p>
          <a:p>
            <a:pPr marL="457200" lvl="1" indent="0">
              <a:lnSpc>
                <a:spcPct val="120000"/>
              </a:lnSpc>
              <a:spcBef>
                <a:spcPts val="300"/>
              </a:spcBef>
              <a:buNone/>
            </a:pPr>
            <a:endParaRPr lang="en-US" sz="3100"/>
          </a:p>
          <a:p>
            <a:pPr lvl="1">
              <a:lnSpc>
                <a:spcPct val="120000"/>
              </a:lnSpc>
              <a:spcBef>
                <a:spcPts val="300"/>
              </a:spcBef>
            </a:pPr>
            <a:r>
              <a:rPr lang="en-US" sz="3100"/>
              <a:t>Categorically Excluded Subject To 58.5 narrative pages</a:t>
            </a:r>
          </a:p>
          <a:p>
            <a:pPr marL="457200" lvl="1" indent="0">
              <a:lnSpc>
                <a:spcPct val="120000"/>
              </a:lnSpc>
              <a:spcBef>
                <a:spcPts val="300"/>
              </a:spcBef>
              <a:buNone/>
            </a:pPr>
            <a:endParaRPr lang="en-US" sz="3100"/>
          </a:p>
          <a:p>
            <a:pPr lvl="1">
              <a:lnSpc>
                <a:spcPct val="120000"/>
              </a:lnSpc>
              <a:spcBef>
                <a:spcPts val="300"/>
              </a:spcBef>
            </a:pPr>
            <a:r>
              <a:rPr lang="en-US" sz="3100"/>
              <a:t>Statutory Worksheet with all compliance documentation</a:t>
            </a:r>
          </a:p>
          <a:p>
            <a:pPr lvl="2"/>
            <a:r>
              <a:rPr lang="en-US" sz="2400"/>
              <a:t>8-Step or (5-Step) Decision Making Process Documentation (work in floodplain and wetland areas), </a:t>
            </a:r>
            <a:r>
              <a:rPr lang="en-US" sz="2400" i="1"/>
              <a:t>if applicable</a:t>
            </a:r>
            <a:endParaRPr lang="en-US" sz="2400"/>
          </a:p>
          <a:p>
            <a:pPr marL="1371600" lvl="3" indent="0">
              <a:spcBef>
                <a:spcPts val="300"/>
              </a:spcBef>
              <a:buNone/>
            </a:pPr>
            <a:endParaRPr lang="en-US" sz="2900"/>
          </a:p>
          <a:p>
            <a:pPr lvl="1">
              <a:spcBef>
                <a:spcPts val="300"/>
              </a:spcBef>
            </a:pPr>
            <a:r>
              <a:rPr lang="en-US" sz="3100"/>
              <a:t>Publish or Post Notice of Intent to Request a Release of Funds (NOI-RROF)</a:t>
            </a:r>
          </a:p>
          <a:p>
            <a:pPr lvl="2">
              <a:spcBef>
                <a:spcPts val="300"/>
              </a:spcBef>
            </a:pPr>
            <a:r>
              <a:rPr lang="en-US" sz="2600"/>
              <a:t>Send copy of notice to all parties on the Distribution List</a:t>
            </a:r>
          </a:p>
          <a:p>
            <a:pPr marL="914400" lvl="2" indent="0">
              <a:spcBef>
                <a:spcPts val="300"/>
              </a:spcBef>
              <a:buNone/>
            </a:pPr>
            <a:endParaRPr lang="en-US" sz="2900"/>
          </a:p>
          <a:p>
            <a:pPr lvl="1">
              <a:spcBef>
                <a:spcPts val="300"/>
              </a:spcBef>
            </a:pPr>
            <a:r>
              <a:rPr lang="en-US" sz="3100"/>
              <a:t>Request for Release of Funds and Certification (RROF)</a:t>
            </a:r>
          </a:p>
          <a:p>
            <a:pPr lvl="2">
              <a:spcBef>
                <a:spcPts val="300"/>
              </a:spcBef>
            </a:pPr>
            <a:r>
              <a:rPr lang="en-US" sz="2900"/>
              <a:t>Mayor shouldn’t sign until public notice comment period ends</a:t>
            </a:r>
          </a:p>
          <a:p>
            <a:pPr lvl="2">
              <a:spcBef>
                <a:spcPts val="300"/>
              </a:spcBef>
            </a:pPr>
            <a:endParaRPr lang="en-US" sz="2900"/>
          </a:p>
          <a:p>
            <a:pPr marL="1828800" lvl="4" indent="0">
              <a:buNone/>
            </a:pPr>
            <a:endParaRPr lang="en-US" sz="2000">
              <a:solidFill>
                <a:srgbClr val="FF0000"/>
              </a:solidFill>
            </a:endParaRPr>
          </a:p>
          <a:p>
            <a:pPr marL="1828800" lvl="4" indent="0">
              <a:buNone/>
            </a:pPr>
            <a:endParaRPr lang="en-US" sz="2000">
              <a:solidFill>
                <a:srgbClr val="FF0000"/>
              </a:solidFill>
            </a:endParaRPr>
          </a:p>
          <a:p>
            <a:pPr lvl="3"/>
            <a:endParaRPr lang="en-US" sz="2000"/>
          </a:p>
          <a:p>
            <a:pPr lvl="3"/>
            <a:endParaRPr lang="en-US"/>
          </a:p>
          <a:p>
            <a:pPr lvl="3"/>
            <a:endParaRPr lang="en-US"/>
          </a:p>
          <a:p>
            <a:pPr lvl="3"/>
            <a:endParaRPr lang="en-US" sz="2400"/>
          </a:p>
        </p:txBody>
      </p:sp>
    </p:spTree>
    <p:extLst>
      <p:ext uri="{BB962C8B-B14F-4D97-AF65-F5344CB8AC3E}">
        <p14:creationId xmlns:p14="http://schemas.microsoft.com/office/powerpoint/2010/main" val="2164743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2584A-2D12-6F12-CB18-0C7017A5CC36}"/>
              </a:ext>
            </a:extLst>
          </p:cNvPr>
          <p:cNvSpPr>
            <a:spLocks noGrp="1"/>
          </p:cNvSpPr>
          <p:nvPr>
            <p:ph type="ctrTitle"/>
          </p:nvPr>
        </p:nvSpPr>
        <p:spPr/>
        <p:txBody>
          <a:bodyPr/>
          <a:lstStyle/>
          <a:p>
            <a:r>
              <a:rPr lang="en-US"/>
              <a:t>Grant Award and Project Setup</a:t>
            </a:r>
          </a:p>
        </p:txBody>
      </p:sp>
    </p:spTree>
    <p:extLst>
      <p:ext uri="{BB962C8B-B14F-4D97-AF65-F5344CB8AC3E}">
        <p14:creationId xmlns:p14="http://schemas.microsoft.com/office/powerpoint/2010/main" val="3790433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77803"/>
            <a:ext cx="8991600" cy="825500"/>
          </a:xfrm>
        </p:spPr>
        <p:txBody>
          <a:bodyPr/>
          <a:lstStyle/>
          <a:p>
            <a:r>
              <a:rPr lang="en-US">
                <a:solidFill>
                  <a:schemeClr val="bg1">
                    <a:lumMod val="95000"/>
                  </a:schemeClr>
                </a:solidFill>
                <a:hlinkClick r:id="rId3">
                  <a:extLst>
                    <a:ext uri="{A12FA001-AC4F-418D-AE19-62706E023703}">
                      <ahyp:hlinkClr xmlns:ahyp="http://schemas.microsoft.com/office/drawing/2018/hyperlinkcolor" val="tx"/>
                    </a:ext>
                  </a:extLst>
                </a:hlinkClick>
              </a:rPr>
              <a:t>Categorically Excluded Converted to Exempt</a:t>
            </a:r>
            <a:endParaRPr lang="en-US">
              <a:solidFill>
                <a:schemeClr val="bg1">
                  <a:lumMod val="95000"/>
                </a:schemeClr>
              </a:solidFill>
            </a:endParaRPr>
          </a:p>
        </p:txBody>
      </p:sp>
      <p:sp>
        <p:nvSpPr>
          <p:cNvPr id="3" name="Content Placeholder 2"/>
          <p:cNvSpPr>
            <a:spLocks noGrp="1"/>
          </p:cNvSpPr>
          <p:nvPr>
            <p:ph idx="1"/>
          </p:nvPr>
        </p:nvSpPr>
        <p:spPr>
          <a:xfrm>
            <a:off x="381000" y="1143000"/>
            <a:ext cx="8610600" cy="5562600"/>
          </a:xfrm>
        </p:spPr>
        <p:txBody>
          <a:bodyPr>
            <a:normAutofit lnSpcReduction="10000"/>
          </a:bodyPr>
          <a:lstStyle/>
          <a:p>
            <a:r>
              <a:rPr lang="en-US"/>
              <a:t>Conversion to Exempt is determined only after Statutory Worksheet is complete</a:t>
            </a:r>
          </a:p>
          <a:p>
            <a:pPr lvl="1"/>
            <a:r>
              <a:rPr lang="en-US" sz="2100"/>
              <a:t>Requires no mitigation, permits, or licenses</a:t>
            </a:r>
          </a:p>
          <a:p>
            <a:pPr lvl="1"/>
            <a:r>
              <a:rPr lang="en-US" sz="2100"/>
              <a:t>Status “A” for all categories/authorities</a:t>
            </a:r>
          </a:p>
          <a:p>
            <a:pPr marL="0" indent="0">
              <a:buNone/>
            </a:pPr>
            <a:endParaRPr lang="en-US"/>
          </a:p>
          <a:p>
            <a:r>
              <a:rPr lang="en-US"/>
              <a:t>Use </a:t>
            </a:r>
            <a:r>
              <a:rPr lang="en-US" b="1" u="sng">
                <a:solidFill>
                  <a:srgbClr val="0070C0"/>
                </a:solidFill>
                <a:hlinkClick r:id="rId4">
                  <a:extLst>
                    <a:ext uri="{A12FA001-AC4F-418D-AE19-62706E023703}">
                      <ahyp:hlinkClr xmlns:ahyp="http://schemas.microsoft.com/office/drawing/2018/hyperlinkcolor" val="tx"/>
                    </a:ext>
                  </a:extLst>
                </a:hlinkClick>
              </a:rPr>
              <a:t>B-3 CEST Worksheets </a:t>
            </a:r>
            <a:endParaRPr lang="en-US"/>
          </a:p>
          <a:p>
            <a:pPr lvl="1">
              <a:lnSpc>
                <a:spcPct val="120000"/>
              </a:lnSpc>
            </a:pPr>
            <a:r>
              <a:rPr lang="en-US" sz="2400"/>
              <a:t>Environmental Review Record Checklist</a:t>
            </a:r>
          </a:p>
          <a:p>
            <a:pPr lvl="1">
              <a:lnSpc>
                <a:spcPct val="120000"/>
              </a:lnSpc>
            </a:pPr>
            <a:r>
              <a:rPr lang="en-US" sz="2400"/>
              <a:t>Categorically Excluded narrative pages</a:t>
            </a:r>
          </a:p>
          <a:p>
            <a:pPr lvl="1">
              <a:lnSpc>
                <a:spcPct val="120000"/>
              </a:lnSpc>
            </a:pPr>
            <a:r>
              <a:rPr lang="en-US" sz="2400"/>
              <a:t>Statutory Worksheet with all compliance documentation</a:t>
            </a:r>
          </a:p>
          <a:p>
            <a:pPr lvl="1">
              <a:lnSpc>
                <a:spcPct val="120000"/>
              </a:lnSpc>
            </a:pPr>
            <a:r>
              <a:rPr lang="en-US" sz="2400"/>
              <a:t>Certification of Exemption for HUD funded projects (check box 12)</a:t>
            </a:r>
          </a:p>
          <a:p>
            <a:pPr lvl="1">
              <a:lnSpc>
                <a:spcPct val="120000"/>
              </a:lnSpc>
            </a:pPr>
            <a:r>
              <a:rPr lang="en-US" sz="2400" b="1">
                <a:solidFill>
                  <a:srgbClr val="00B050"/>
                </a:solidFill>
              </a:rPr>
              <a:t>NOI-RROF and RROF are </a:t>
            </a:r>
            <a:r>
              <a:rPr lang="en-US" sz="2400" b="1" u="sng">
                <a:solidFill>
                  <a:srgbClr val="00B050"/>
                </a:solidFill>
              </a:rPr>
              <a:t>not</a:t>
            </a:r>
            <a:r>
              <a:rPr lang="en-US" sz="2400" b="1">
                <a:solidFill>
                  <a:srgbClr val="00B050"/>
                </a:solidFill>
              </a:rPr>
              <a:t> required</a:t>
            </a:r>
            <a:endParaRPr lang="en-US" sz="2400">
              <a:solidFill>
                <a:srgbClr val="00B050"/>
              </a:solidFill>
            </a:endParaRPr>
          </a:p>
          <a:p>
            <a:pPr marL="0" indent="0">
              <a:buNone/>
            </a:pPr>
            <a:endParaRPr lang="en-US" b="1">
              <a:solidFill>
                <a:srgbClr val="FF0000"/>
              </a:solidFill>
            </a:endParaRPr>
          </a:p>
          <a:p>
            <a:pPr marL="457200" lvl="1" indent="0">
              <a:buNone/>
            </a:pPr>
            <a:endParaRPr lang="en-US">
              <a:highlight>
                <a:srgbClr val="FFFF00"/>
              </a:highlight>
            </a:endParaRPr>
          </a:p>
          <a:p>
            <a:pPr marL="0" indent="0">
              <a:buNone/>
            </a:pPr>
            <a:endParaRPr lang="en-US"/>
          </a:p>
        </p:txBody>
      </p:sp>
    </p:spTree>
    <p:extLst>
      <p:ext uri="{BB962C8B-B14F-4D97-AF65-F5344CB8AC3E}">
        <p14:creationId xmlns:p14="http://schemas.microsoft.com/office/powerpoint/2010/main" val="7814238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bg1">
                    <a:lumMod val="95000"/>
                  </a:schemeClr>
                </a:solidFill>
                <a:hlinkClick r:id="rId3">
                  <a:extLst>
                    <a:ext uri="{A12FA001-AC4F-418D-AE19-62706E023703}">
                      <ahyp:hlinkClr xmlns:ahyp="http://schemas.microsoft.com/office/drawing/2018/hyperlinkcolor" val="tx"/>
                    </a:ext>
                  </a:extLst>
                </a:hlinkClick>
              </a:rPr>
              <a:t>Environmental Assessment</a:t>
            </a:r>
            <a:r>
              <a:rPr lang="en-US">
                <a:solidFill>
                  <a:schemeClr val="bg1">
                    <a:lumMod val="95000"/>
                  </a:schemeClr>
                </a:solidFill>
              </a:rPr>
              <a:t> (EA)</a:t>
            </a:r>
          </a:p>
        </p:txBody>
      </p:sp>
      <p:sp>
        <p:nvSpPr>
          <p:cNvPr id="3" name="Content Placeholder 2"/>
          <p:cNvSpPr>
            <a:spLocks noGrp="1"/>
          </p:cNvSpPr>
          <p:nvPr>
            <p:ph idx="1"/>
          </p:nvPr>
        </p:nvSpPr>
        <p:spPr/>
        <p:txBody>
          <a:bodyPr>
            <a:normAutofit fontScale="92500" lnSpcReduction="10000"/>
          </a:bodyPr>
          <a:lstStyle/>
          <a:p>
            <a:r>
              <a:rPr lang="en-US"/>
              <a:t>Required for activities that involve new construction or substantial improvements to existing facilities</a:t>
            </a:r>
          </a:p>
          <a:p>
            <a:pPr marL="0" indent="0">
              <a:buNone/>
            </a:pPr>
            <a:endParaRPr lang="en-US"/>
          </a:p>
          <a:p>
            <a:r>
              <a:rPr lang="en-US" u="sng"/>
              <a:t>New Construction</a:t>
            </a:r>
          </a:p>
          <a:p>
            <a:pPr lvl="1"/>
            <a:r>
              <a:rPr lang="en-US"/>
              <a:t>New building on vacant site </a:t>
            </a:r>
            <a:r>
              <a:rPr lang="en-US" sz="1700"/>
              <a:t>(i.e. new fire station, new treatment plant, new water tank, etc.)</a:t>
            </a:r>
          </a:p>
          <a:p>
            <a:pPr lvl="1"/>
            <a:r>
              <a:rPr lang="en-US"/>
              <a:t>Building addition that increases footprint</a:t>
            </a:r>
          </a:p>
          <a:p>
            <a:pPr lvl="1"/>
            <a:r>
              <a:rPr lang="en-US"/>
              <a:t>Water/sewer line extension or new force main installation</a:t>
            </a:r>
          </a:p>
          <a:p>
            <a:pPr lvl="1"/>
            <a:r>
              <a:rPr lang="en-US"/>
              <a:t>Generally, ‘new moving of dirt’</a:t>
            </a:r>
          </a:p>
          <a:p>
            <a:pPr lvl="1"/>
            <a:endParaRPr lang="en-US"/>
          </a:p>
          <a:p>
            <a:r>
              <a:rPr lang="en-US" u="sng"/>
              <a:t>Substantial Improvements</a:t>
            </a:r>
          </a:p>
          <a:p>
            <a:pPr lvl="1"/>
            <a:r>
              <a:rPr lang="en-US"/>
              <a:t>Significantly increasing the footprint of an existing building</a:t>
            </a:r>
          </a:p>
          <a:p>
            <a:pPr lvl="1"/>
            <a:r>
              <a:rPr lang="en-US"/>
              <a:t>Changing land use</a:t>
            </a:r>
          </a:p>
          <a:p>
            <a:pPr lvl="1"/>
            <a:r>
              <a:rPr lang="en-US"/>
              <a:t>Capacity increase (typically 20% or more) –related to utility line capacity, building capacity, or employment </a:t>
            </a:r>
          </a:p>
          <a:p>
            <a:pPr lvl="2"/>
            <a:r>
              <a:rPr lang="en-US"/>
              <a:t>Based on project area, not entire system (utilities)</a:t>
            </a:r>
          </a:p>
          <a:p>
            <a:pPr lvl="1"/>
            <a:r>
              <a:rPr lang="en-US"/>
              <a:t>Major rehabilitation </a:t>
            </a:r>
          </a:p>
          <a:p>
            <a:endParaRPr lang="en-US"/>
          </a:p>
        </p:txBody>
      </p:sp>
    </p:spTree>
    <p:extLst>
      <p:ext uri="{BB962C8B-B14F-4D97-AF65-F5344CB8AC3E}">
        <p14:creationId xmlns:p14="http://schemas.microsoft.com/office/powerpoint/2010/main" val="4093955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bg1">
                    <a:lumMod val="95000"/>
                  </a:schemeClr>
                </a:solidFill>
                <a:hlinkClick r:id="rId3">
                  <a:extLst>
                    <a:ext uri="{A12FA001-AC4F-418D-AE19-62706E023703}">
                      <ahyp:hlinkClr xmlns:ahyp="http://schemas.microsoft.com/office/drawing/2018/hyperlinkcolor" val="tx"/>
                    </a:ext>
                  </a:extLst>
                </a:hlinkClick>
              </a:rPr>
              <a:t>Environmental Assessment</a:t>
            </a:r>
            <a:r>
              <a:rPr lang="en-US">
                <a:solidFill>
                  <a:schemeClr val="bg1">
                    <a:lumMod val="95000"/>
                  </a:schemeClr>
                </a:solidFill>
              </a:rPr>
              <a:t> (EA)</a:t>
            </a:r>
          </a:p>
        </p:txBody>
      </p:sp>
      <p:sp>
        <p:nvSpPr>
          <p:cNvPr id="3" name="Content Placeholder 2"/>
          <p:cNvSpPr>
            <a:spLocks noGrp="1"/>
          </p:cNvSpPr>
          <p:nvPr>
            <p:ph idx="1"/>
          </p:nvPr>
        </p:nvSpPr>
        <p:spPr/>
        <p:txBody>
          <a:bodyPr>
            <a:normAutofit fontScale="92500" lnSpcReduction="10000"/>
          </a:bodyPr>
          <a:lstStyle/>
          <a:p>
            <a:r>
              <a:rPr lang="en-US" sz="2000"/>
              <a:t>Use Exhibit </a:t>
            </a:r>
            <a:r>
              <a:rPr lang="en-US" sz="2000" b="1" u="sng">
                <a:solidFill>
                  <a:srgbClr val="0070C0"/>
                </a:solidFill>
                <a:hlinkClick r:id="rId4">
                  <a:extLst>
                    <a:ext uri="{A12FA001-AC4F-418D-AE19-62706E023703}">
                      <ahyp:hlinkClr xmlns:ahyp="http://schemas.microsoft.com/office/drawing/2018/hyperlinkcolor" val="tx"/>
                    </a:ext>
                  </a:extLst>
                </a:hlinkClick>
              </a:rPr>
              <a:t>B-2 EA Worksheets</a:t>
            </a:r>
            <a:endParaRPr lang="en-US" sz="2000" b="1" u="sng">
              <a:solidFill>
                <a:srgbClr val="0070C0"/>
              </a:solidFill>
            </a:endParaRPr>
          </a:p>
          <a:p>
            <a:pPr lvl="1"/>
            <a:r>
              <a:rPr lang="en-US" sz="2200"/>
              <a:t>Environmental Review Record Checklist</a:t>
            </a:r>
          </a:p>
          <a:p>
            <a:pPr marL="457200" lvl="1" indent="0">
              <a:buNone/>
            </a:pPr>
            <a:endParaRPr lang="en-US"/>
          </a:p>
          <a:p>
            <a:pPr lvl="1"/>
            <a:r>
              <a:rPr lang="en-US" sz="2200"/>
              <a:t>Environmental Assessment Narrative pages</a:t>
            </a:r>
          </a:p>
          <a:p>
            <a:pPr marL="457200" lvl="1" indent="0">
              <a:buNone/>
            </a:pPr>
            <a:endParaRPr lang="en-US"/>
          </a:p>
          <a:p>
            <a:pPr lvl="1"/>
            <a:r>
              <a:rPr lang="en-US" sz="2200"/>
              <a:t>Statutory Worksheet with all compliance documentation</a:t>
            </a:r>
          </a:p>
          <a:p>
            <a:pPr lvl="2"/>
            <a:r>
              <a:rPr lang="en-US" sz="2000"/>
              <a:t>8-Step or (5-Step) Decision Making Process Documentation, </a:t>
            </a:r>
            <a:r>
              <a:rPr lang="en-US" sz="1800"/>
              <a:t>(work in floodplain and wetland areas), </a:t>
            </a:r>
            <a:r>
              <a:rPr lang="en-US" sz="1800" i="1"/>
              <a:t>if applicable</a:t>
            </a:r>
            <a:endParaRPr lang="en-US" sz="2400"/>
          </a:p>
          <a:p>
            <a:pPr marL="457200" lvl="1" indent="0">
              <a:buNone/>
            </a:pPr>
            <a:endParaRPr lang="en-US" sz="1800"/>
          </a:p>
          <a:p>
            <a:pPr lvl="1"/>
            <a:r>
              <a:rPr lang="en-US" sz="2200"/>
              <a:t>NEPA Environmental Assessment Factors Checklist with all documentation</a:t>
            </a:r>
          </a:p>
          <a:p>
            <a:pPr marL="457200" lvl="1" indent="0">
              <a:buNone/>
            </a:pPr>
            <a:endParaRPr lang="en-US"/>
          </a:p>
          <a:p>
            <a:pPr lvl="1"/>
            <a:r>
              <a:rPr lang="en-US" sz="2200"/>
              <a:t>Publish or post Concurrent Notice </a:t>
            </a:r>
          </a:p>
          <a:p>
            <a:pPr lvl="2">
              <a:spcBef>
                <a:spcPts val="300"/>
              </a:spcBef>
            </a:pPr>
            <a:r>
              <a:rPr lang="en-US" sz="1800"/>
              <a:t>Send copy of notice to all parties on the Distribution List</a:t>
            </a:r>
          </a:p>
          <a:p>
            <a:pPr marL="914400" lvl="2" indent="0">
              <a:buNone/>
            </a:pPr>
            <a:endParaRPr lang="en-US"/>
          </a:p>
          <a:p>
            <a:pPr lvl="1"/>
            <a:r>
              <a:rPr lang="en-US" sz="2200"/>
              <a:t>Request for Release of Funds and Certification (RROF)</a:t>
            </a:r>
          </a:p>
          <a:p>
            <a:pPr lvl="2"/>
            <a:r>
              <a:rPr lang="en-US"/>
              <a:t>Mayor shouldn’t sign until public notice comment period ends</a:t>
            </a:r>
          </a:p>
          <a:p>
            <a:endParaRPr lang="en-US"/>
          </a:p>
        </p:txBody>
      </p:sp>
    </p:spTree>
    <p:extLst>
      <p:ext uri="{BB962C8B-B14F-4D97-AF65-F5344CB8AC3E}">
        <p14:creationId xmlns:p14="http://schemas.microsoft.com/office/powerpoint/2010/main" val="1341551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a:t>Environmental Impact Statement </a:t>
            </a:r>
            <a:r>
              <a:rPr lang="en-US"/>
              <a:t>(EIS)</a:t>
            </a:r>
          </a:p>
        </p:txBody>
      </p:sp>
      <p:sp>
        <p:nvSpPr>
          <p:cNvPr id="3" name="Content Placeholder 2"/>
          <p:cNvSpPr>
            <a:spLocks noGrp="1"/>
          </p:cNvSpPr>
          <p:nvPr>
            <p:ph idx="1"/>
          </p:nvPr>
        </p:nvSpPr>
        <p:spPr/>
        <p:txBody>
          <a:bodyPr>
            <a:normAutofit fontScale="92500"/>
          </a:bodyPr>
          <a:lstStyle/>
          <a:p>
            <a:r>
              <a:rPr lang="en-US"/>
              <a:t>The project is determined to have a potentially significant impact on the human environment; </a:t>
            </a:r>
          </a:p>
          <a:p>
            <a:endParaRPr lang="en-US"/>
          </a:p>
          <a:p>
            <a:r>
              <a:rPr lang="en-US"/>
              <a:t>The project would provide a site(s) for hospitals and nursing homes containing a total of 2,500 or more beds; </a:t>
            </a:r>
          </a:p>
          <a:p>
            <a:endParaRPr lang="en-US"/>
          </a:p>
          <a:p>
            <a:r>
              <a:rPr lang="en-US"/>
              <a:t>The project would remove, demolish, convert, or substantially rehabilitate 2,500 or more existing housing units; or </a:t>
            </a:r>
          </a:p>
          <a:p>
            <a:endParaRPr lang="en-US"/>
          </a:p>
          <a:p>
            <a:r>
              <a:rPr lang="en-US"/>
              <a:t>The project would provide enough additional water and sewer capacity to support 2,500 or more additional housing units. </a:t>
            </a:r>
          </a:p>
          <a:p>
            <a:endParaRPr lang="en-US" sz="2600"/>
          </a:p>
          <a:p>
            <a:pPr lvl="1"/>
            <a:r>
              <a:rPr lang="en-US" sz="2600" b="1">
                <a:solidFill>
                  <a:srgbClr val="7030A0"/>
                </a:solidFill>
              </a:rPr>
              <a:t>Contact ECD before moving forward!</a:t>
            </a:r>
          </a:p>
        </p:txBody>
      </p:sp>
    </p:spTree>
    <p:extLst>
      <p:ext uri="{BB962C8B-B14F-4D97-AF65-F5344CB8AC3E}">
        <p14:creationId xmlns:p14="http://schemas.microsoft.com/office/powerpoint/2010/main" val="651166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Use of a Previous ERR</a:t>
            </a:r>
          </a:p>
        </p:txBody>
      </p:sp>
      <p:sp>
        <p:nvSpPr>
          <p:cNvPr id="3" name="Content Placeholder 2"/>
          <p:cNvSpPr>
            <a:spLocks noGrp="1"/>
          </p:cNvSpPr>
          <p:nvPr>
            <p:ph idx="1"/>
          </p:nvPr>
        </p:nvSpPr>
        <p:spPr>
          <a:xfrm>
            <a:off x="152400" y="1142999"/>
            <a:ext cx="8839200" cy="5537197"/>
          </a:xfrm>
        </p:spPr>
        <p:txBody>
          <a:bodyPr>
            <a:normAutofit fontScale="92500"/>
          </a:bodyPr>
          <a:lstStyle/>
          <a:p>
            <a:pPr marL="457200"/>
            <a:r>
              <a:rPr lang="en-US" b="1"/>
              <a:t>Aggregate</a:t>
            </a:r>
          </a:p>
          <a:p>
            <a:pPr marL="857250" lvl="1"/>
            <a:r>
              <a:rPr lang="en-US" sz="2400"/>
              <a:t>For activities that are geographically or functionally similar, grantees may reuse a previous ERR if the previous ERR:</a:t>
            </a:r>
          </a:p>
          <a:p>
            <a:pPr marL="1257300" lvl="2"/>
            <a:r>
              <a:rPr lang="en-US"/>
              <a:t>Is less than 5 years old</a:t>
            </a:r>
          </a:p>
          <a:p>
            <a:pPr marL="1257300" lvl="2"/>
            <a:r>
              <a:rPr lang="en-US"/>
              <a:t>Covers the same project area</a:t>
            </a:r>
          </a:p>
          <a:p>
            <a:pPr marL="1257300" lvl="2"/>
            <a:r>
              <a:rPr lang="en-US"/>
              <a:t>Has the same scope</a:t>
            </a:r>
          </a:p>
          <a:p>
            <a:pPr marL="857250" lvl="1"/>
            <a:r>
              <a:rPr lang="en-US" sz="2400"/>
              <a:t>Submit the previously approved ERR, a map, Addendum of Validity and RROF</a:t>
            </a:r>
          </a:p>
          <a:p>
            <a:pPr marL="114300" indent="0">
              <a:buNone/>
            </a:pPr>
            <a:endParaRPr lang="en-US"/>
          </a:p>
          <a:p>
            <a:pPr marL="457200"/>
            <a:r>
              <a:rPr lang="en-US" b="1"/>
              <a:t>Addenda</a:t>
            </a:r>
          </a:p>
          <a:p>
            <a:pPr marL="857250" lvl="1"/>
            <a:r>
              <a:rPr lang="en-US" sz="2200"/>
              <a:t>Required if a project location changes, new work is proposed, or there is any change from what was approved in the initial ERR</a:t>
            </a:r>
          </a:p>
          <a:p>
            <a:pPr marL="857250" lvl="1"/>
            <a:r>
              <a:rPr lang="en-US" sz="2200"/>
              <a:t>Must complete a new Statutory Worksheet </a:t>
            </a:r>
          </a:p>
          <a:p>
            <a:pPr marL="857250" lvl="1"/>
            <a:r>
              <a:rPr lang="en-US" sz="2200" b="1">
                <a:solidFill>
                  <a:srgbClr val="7030A0"/>
                </a:solidFill>
              </a:rPr>
              <a:t>Check with ECD to determine whether an addendum or a full new ERR will be needed after a scope change</a:t>
            </a:r>
          </a:p>
          <a:p>
            <a:pPr marL="1257300" lvl="2"/>
            <a:endParaRPr lang="en-US">
              <a:highlight>
                <a:srgbClr val="FFFF00"/>
              </a:highlight>
            </a:endParaRPr>
          </a:p>
          <a:p>
            <a:pPr marL="1028700" lvl="2" indent="0">
              <a:buNone/>
            </a:pPr>
            <a:endParaRPr lang="en-US">
              <a:highlight>
                <a:srgbClr val="FFFF00"/>
              </a:highlight>
            </a:endParaRPr>
          </a:p>
          <a:p>
            <a:pPr marL="457200"/>
            <a:endParaRPr lang="en-US"/>
          </a:p>
        </p:txBody>
      </p:sp>
    </p:spTree>
    <p:extLst>
      <p:ext uri="{BB962C8B-B14F-4D97-AF65-F5344CB8AC3E}">
        <p14:creationId xmlns:p14="http://schemas.microsoft.com/office/powerpoint/2010/main" val="2328205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77803"/>
            <a:ext cx="9067800" cy="825500"/>
          </a:xfrm>
        </p:spPr>
        <p:txBody>
          <a:bodyPr/>
          <a:lstStyle/>
          <a:p>
            <a:pPr>
              <a:spcBef>
                <a:spcPct val="70000"/>
              </a:spcBef>
              <a:spcAft>
                <a:spcPts val="600"/>
              </a:spcAft>
              <a:defRPr/>
            </a:pPr>
            <a:r>
              <a:rPr lang="en-US">
                <a:cs typeface="Open Sans"/>
              </a:rPr>
              <a:t>Rules and Regulations – Statutory Worksheet</a:t>
            </a:r>
          </a:p>
        </p:txBody>
      </p:sp>
      <p:sp>
        <p:nvSpPr>
          <p:cNvPr id="3" name="Content Placeholder 2"/>
          <p:cNvSpPr>
            <a:spLocks noGrp="1"/>
          </p:cNvSpPr>
          <p:nvPr>
            <p:ph idx="1"/>
          </p:nvPr>
        </p:nvSpPr>
        <p:spPr>
          <a:xfrm>
            <a:off x="76200" y="1143000"/>
            <a:ext cx="8915400" cy="1675614"/>
          </a:xfrm>
        </p:spPr>
        <p:txBody>
          <a:bodyPr>
            <a:normAutofit fontScale="92500"/>
          </a:bodyPr>
          <a:lstStyle/>
          <a:p>
            <a:pPr>
              <a:lnSpc>
                <a:spcPct val="120000"/>
              </a:lnSpc>
              <a:spcBef>
                <a:spcPts val="0"/>
              </a:spcBef>
            </a:pPr>
            <a:r>
              <a:rPr lang="en-US"/>
              <a:t>Federally funded projects require National Environmental Policy Act (NEPA) compliance</a:t>
            </a:r>
          </a:p>
          <a:p>
            <a:pPr>
              <a:lnSpc>
                <a:spcPct val="120000"/>
              </a:lnSpc>
              <a:spcBef>
                <a:spcPts val="0"/>
              </a:spcBef>
            </a:pPr>
            <a:r>
              <a:rPr lang="en-US">
                <a:solidFill>
                  <a:srgbClr val="0070C0"/>
                </a:solidFill>
                <a:hlinkClick r:id="rId3">
                  <a:extLst>
                    <a:ext uri="{A12FA001-AC4F-418D-AE19-62706E023703}">
                      <ahyp:hlinkClr xmlns:ahyp="http://schemas.microsoft.com/office/drawing/2018/hyperlinkcolor" val="tx"/>
                    </a:ext>
                  </a:extLst>
                </a:hlinkClick>
              </a:rPr>
              <a:t>24 CFR Part 58.5</a:t>
            </a:r>
            <a:r>
              <a:rPr lang="en-US"/>
              <a:t> &amp; </a:t>
            </a:r>
            <a:r>
              <a:rPr lang="en-US">
                <a:solidFill>
                  <a:srgbClr val="0070C0"/>
                </a:solidFill>
                <a:hlinkClick r:id="rId4">
                  <a:extLst>
                    <a:ext uri="{A12FA001-AC4F-418D-AE19-62706E023703}">
                      <ahyp:hlinkClr xmlns:ahyp="http://schemas.microsoft.com/office/drawing/2018/hyperlinkcolor" val="tx"/>
                    </a:ext>
                  </a:extLst>
                </a:hlinkClick>
              </a:rPr>
              <a:t>58.6</a:t>
            </a:r>
            <a:r>
              <a:rPr lang="en-US"/>
              <a:t> are the primary regulations for all ERRs</a:t>
            </a:r>
          </a:p>
          <a:p>
            <a:pPr marL="0" indent="0">
              <a:buNone/>
            </a:pPr>
            <a:endParaRPr lang="en-US"/>
          </a:p>
          <a:p>
            <a:pPr marL="0" indent="0">
              <a:buNone/>
            </a:pPr>
            <a:endParaRPr lang="en-US"/>
          </a:p>
        </p:txBody>
      </p:sp>
      <p:sp>
        <p:nvSpPr>
          <p:cNvPr id="5" name="TextBox 4"/>
          <p:cNvSpPr txBox="1"/>
          <p:nvPr/>
        </p:nvSpPr>
        <p:spPr>
          <a:xfrm>
            <a:off x="76200" y="2819400"/>
            <a:ext cx="8915400" cy="3046988"/>
          </a:xfrm>
          <a:prstGeom prst="rect">
            <a:avLst/>
          </a:prstGeom>
          <a:noFill/>
        </p:spPr>
        <p:txBody>
          <a:bodyPr wrap="square" numCol="2" rtlCol="0">
            <a:spAutoFit/>
          </a:bodyPr>
          <a:lstStyle/>
          <a:p>
            <a:pPr marL="1028700"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Historic Preservation</a:t>
            </a:r>
          </a:p>
          <a:p>
            <a:pPr marL="1028700"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Floodplain Management</a:t>
            </a:r>
            <a:r>
              <a:rPr lang="en-US" sz="2000">
                <a:solidFill>
                  <a:srgbClr val="FF0000"/>
                </a:solidFill>
                <a:latin typeface="Open Sans" panose="020B0606030504020204" pitchFamily="34" charset="0"/>
                <a:ea typeface="Open Sans" panose="020B0606030504020204" pitchFamily="34" charset="0"/>
                <a:cs typeface="Open Sans" panose="020B0606030504020204" pitchFamily="34" charset="0"/>
              </a:rPr>
              <a:t>*</a:t>
            </a:r>
            <a:r>
              <a:rPr lang="en-US" sz="2000">
                <a:latin typeface="Open Sans" panose="020B0606030504020204" pitchFamily="34" charset="0"/>
                <a:ea typeface="Open Sans" panose="020B0606030504020204" pitchFamily="34" charset="0"/>
                <a:cs typeface="Open Sans" panose="020B0606030504020204" pitchFamily="34" charset="0"/>
              </a:rPr>
              <a:t> </a:t>
            </a:r>
          </a:p>
          <a:p>
            <a:pPr marL="1028700"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Wetland Protection</a:t>
            </a:r>
          </a:p>
          <a:p>
            <a:pPr marL="1028700"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Coastal Zones</a:t>
            </a:r>
            <a:r>
              <a:rPr lang="en-US" sz="2000">
                <a:solidFill>
                  <a:srgbClr val="FF0000"/>
                </a:solidFill>
                <a:latin typeface="Open Sans" panose="020B0606030504020204" pitchFamily="34" charset="0"/>
                <a:ea typeface="Open Sans" panose="020B0606030504020204" pitchFamily="34" charset="0"/>
                <a:cs typeface="Open Sans" panose="020B0606030504020204" pitchFamily="34" charset="0"/>
              </a:rPr>
              <a:t>*</a:t>
            </a:r>
          </a:p>
          <a:p>
            <a:pPr marL="1028700"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Sole Source Aquifers</a:t>
            </a:r>
          </a:p>
          <a:p>
            <a:pPr marL="1028700"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Endangered Species </a:t>
            </a:r>
          </a:p>
          <a:p>
            <a:pPr marL="1028700"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Wild and Scenic Rivers </a:t>
            </a:r>
          </a:p>
          <a:p>
            <a:pPr marL="509588"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Air Quality</a:t>
            </a:r>
          </a:p>
          <a:p>
            <a:pPr marL="509588"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Farmland Protection</a:t>
            </a:r>
          </a:p>
          <a:p>
            <a:pPr marL="509588"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Explosives/Flammable Hazards</a:t>
            </a:r>
          </a:p>
          <a:p>
            <a:pPr marL="509588"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Noise Abatement</a:t>
            </a:r>
          </a:p>
          <a:p>
            <a:pPr marL="509588"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Airport Clear Zones</a:t>
            </a:r>
            <a:r>
              <a:rPr lang="en-US" sz="2000">
                <a:solidFill>
                  <a:srgbClr val="FF0000"/>
                </a:solidFill>
                <a:latin typeface="Open Sans" panose="020B0606030504020204" pitchFamily="34" charset="0"/>
                <a:ea typeface="Open Sans" panose="020B0606030504020204" pitchFamily="34" charset="0"/>
                <a:cs typeface="Open Sans" panose="020B0606030504020204" pitchFamily="34" charset="0"/>
              </a:rPr>
              <a:t>*</a:t>
            </a:r>
          </a:p>
          <a:p>
            <a:pPr marL="509588"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Contamination/Toxic Substances</a:t>
            </a:r>
          </a:p>
          <a:p>
            <a:pPr marL="509588" lvl="1" indent="-285750">
              <a:lnSpc>
                <a:spcPct val="120000"/>
              </a:lnSpc>
              <a:spcBef>
                <a:spcPct val="20000"/>
              </a:spcBef>
              <a:buClr>
                <a:schemeClr val="bg2"/>
              </a:buClr>
              <a:buFont typeface="Arial" panose="020B0604020202020204" pitchFamily="34" charset="0"/>
              <a:buChar char="–"/>
            </a:pPr>
            <a:r>
              <a:rPr lang="en-US" sz="2000">
                <a:latin typeface="Open Sans" panose="020B0606030504020204" pitchFamily="34" charset="0"/>
                <a:ea typeface="Open Sans" panose="020B0606030504020204" pitchFamily="34" charset="0"/>
                <a:cs typeface="Open Sans" panose="020B0606030504020204" pitchFamily="34" charset="0"/>
              </a:rPr>
              <a:t>Environmental Justice</a:t>
            </a:r>
          </a:p>
        </p:txBody>
      </p:sp>
      <p:sp>
        <p:nvSpPr>
          <p:cNvPr id="6" name="TextBox 5"/>
          <p:cNvSpPr txBox="1"/>
          <p:nvPr/>
        </p:nvSpPr>
        <p:spPr>
          <a:xfrm>
            <a:off x="667871" y="6096000"/>
            <a:ext cx="5270995" cy="435568"/>
          </a:xfrm>
          <a:prstGeom prst="rect">
            <a:avLst/>
          </a:prstGeom>
          <a:noFill/>
        </p:spPr>
        <p:txBody>
          <a:bodyPr wrap="none" rtlCol="0">
            <a:spAutoFit/>
          </a:bodyPr>
          <a:lstStyle/>
          <a:p>
            <a:pPr marL="168275" lvl="1">
              <a:lnSpc>
                <a:spcPct val="120000"/>
              </a:lnSpc>
              <a:spcBef>
                <a:spcPct val="20000"/>
              </a:spcBef>
              <a:buClr>
                <a:schemeClr val="bg2"/>
              </a:buClr>
            </a:pPr>
            <a:r>
              <a:rPr lang="en-US" sz="2000">
                <a:solidFill>
                  <a:srgbClr val="FF0000"/>
                </a:solidFill>
                <a:latin typeface="Open Sans" panose="020B0606030504020204" pitchFamily="34" charset="0"/>
                <a:ea typeface="Open Sans" panose="020B0606030504020204" pitchFamily="34" charset="0"/>
                <a:cs typeface="Open Sans" panose="020B0606030504020204" pitchFamily="34" charset="0"/>
              </a:rPr>
              <a:t>*</a:t>
            </a:r>
            <a:r>
              <a:rPr lang="en-US" sz="2000">
                <a:latin typeface="Open Sans" panose="020B0606030504020204" pitchFamily="34" charset="0"/>
                <a:ea typeface="Open Sans" panose="020B0606030504020204" pitchFamily="34" charset="0"/>
                <a:cs typeface="Open Sans" panose="020B0606030504020204" pitchFamily="34" charset="0"/>
              </a:rPr>
              <a:t> </a:t>
            </a:r>
            <a:r>
              <a:rPr lang="en-US" sz="2000" i="1">
                <a:latin typeface="Open Sans" panose="020B0606030504020204" pitchFamily="34" charset="0"/>
                <a:ea typeface="Open Sans" panose="020B0606030504020204" pitchFamily="34" charset="0"/>
                <a:cs typeface="Open Sans" panose="020B0606030504020204" pitchFamily="34" charset="0"/>
              </a:rPr>
              <a:t>Apply to all levels of environmental review</a:t>
            </a:r>
          </a:p>
        </p:txBody>
      </p:sp>
    </p:spTree>
    <p:extLst>
      <p:ext uri="{BB962C8B-B14F-4D97-AF65-F5344CB8AC3E}">
        <p14:creationId xmlns:p14="http://schemas.microsoft.com/office/powerpoint/2010/main" val="3848680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bg1">
                    <a:lumMod val="95000"/>
                  </a:schemeClr>
                </a:solidFill>
                <a:hlinkClick r:id="rId3" action="ppaction://hlinkfile">
                  <a:extLst>
                    <a:ext uri="{A12FA001-AC4F-418D-AE19-62706E023703}">
                      <ahyp:hlinkClr xmlns:ahyp="http://schemas.microsoft.com/office/drawing/2018/hyperlinkcolor" val="tx"/>
                    </a:ext>
                  </a:extLst>
                </a:hlinkClick>
              </a:rPr>
              <a:t>Statutory Worksheet</a:t>
            </a:r>
            <a:endParaRPr lang="en-US">
              <a:solidFill>
                <a:schemeClr val="bg1">
                  <a:lumMod val="95000"/>
                </a:schemeClr>
              </a:solidFill>
            </a:endParaRPr>
          </a:p>
        </p:txBody>
      </p:sp>
      <p:sp>
        <p:nvSpPr>
          <p:cNvPr id="3" name="Content Placeholder 2"/>
          <p:cNvSpPr>
            <a:spLocks noGrp="1"/>
          </p:cNvSpPr>
          <p:nvPr>
            <p:ph idx="1"/>
          </p:nvPr>
        </p:nvSpPr>
        <p:spPr/>
        <p:txBody>
          <a:bodyPr>
            <a:normAutofit/>
          </a:bodyPr>
          <a:lstStyle/>
          <a:p>
            <a:r>
              <a:rPr lang="en-US"/>
              <a:t>Use Exhibit </a:t>
            </a:r>
            <a:r>
              <a:rPr lang="en-US" b="1" u="sng">
                <a:solidFill>
                  <a:srgbClr val="0070C0"/>
                </a:solidFill>
                <a:hlinkClick r:id="rId4">
                  <a:extLst>
                    <a:ext uri="{A12FA001-AC4F-418D-AE19-62706E023703}">
                      <ahyp:hlinkClr xmlns:ahyp="http://schemas.microsoft.com/office/drawing/2018/hyperlinkcolor" val="tx"/>
                    </a:ext>
                  </a:extLst>
                </a:hlinkClick>
              </a:rPr>
              <a:t>B-8 S</a:t>
            </a:r>
            <a:r>
              <a:rPr lang="en-US" b="1">
                <a:solidFill>
                  <a:srgbClr val="0070C0"/>
                </a:solidFill>
                <a:hlinkClick r:id="rId4">
                  <a:extLst>
                    <a:ext uri="{A12FA001-AC4F-418D-AE19-62706E023703}">
                      <ahyp:hlinkClr xmlns:ahyp="http://schemas.microsoft.com/office/drawing/2018/hyperlinkcolor" val="tx"/>
                    </a:ext>
                  </a:extLst>
                </a:hlinkClick>
              </a:rPr>
              <a:t>tatutory Worksheet Directions </a:t>
            </a:r>
            <a:r>
              <a:rPr lang="en-US"/>
              <a:t>and CDBG Manual for reference</a:t>
            </a:r>
          </a:p>
          <a:p>
            <a:pPr lvl="1"/>
            <a:r>
              <a:rPr lang="en-US" sz="2200">
                <a:solidFill>
                  <a:srgbClr val="FF0000"/>
                </a:solidFill>
              </a:rPr>
              <a:t>Significant Updates (Dec. 2024) to consultation processes and/or required documentation!</a:t>
            </a:r>
          </a:p>
          <a:p>
            <a:pPr marL="0" indent="0">
              <a:buNone/>
            </a:pPr>
            <a:endParaRPr lang="en-US"/>
          </a:p>
          <a:p>
            <a:r>
              <a:rPr lang="en-US"/>
              <a:t>In the final ERR, all Statutory Worksheet compliance documentation should appear in the order listed on the Statutory Worksheet</a:t>
            </a:r>
          </a:p>
          <a:p>
            <a:pPr marL="0" indent="0">
              <a:buNone/>
            </a:pPr>
            <a:endParaRPr lang="en-US"/>
          </a:p>
          <a:p>
            <a:r>
              <a:rPr lang="en-US"/>
              <a:t>Statutory Worksheet must be complete before NOI-RROF or Concurrent Notice can be published. </a:t>
            </a:r>
          </a:p>
          <a:p>
            <a:pPr lvl="1"/>
            <a:r>
              <a:rPr lang="en-US"/>
              <a:t>“Complete” means that tribes have been given the required 30 or 35-day response period, responses have been received from all required agencies, etc.</a:t>
            </a:r>
          </a:p>
          <a:p>
            <a:pPr marL="0" indent="0">
              <a:buNone/>
            </a:pPr>
            <a:endParaRPr lang="en-US"/>
          </a:p>
          <a:p>
            <a:pPr lvl="3"/>
            <a:endParaRPr lang="en-US"/>
          </a:p>
          <a:p>
            <a:pPr marL="914400" lvl="2" indent="0">
              <a:buNone/>
            </a:pPr>
            <a:endParaRPr lang="en-US"/>
          </a:p>
          <a:p>
            <a:pPr lvl="2"/>
            <a:endParaRPr lang="en-US"/>
          </a:p>
          <a:p>
            <a:pPr lvl="2"/>
            <a:endParaRPr lang="en-US"/>
          </a:p>
          <a:p>
            <a:pPr marL="914400" lvl="2" indent="0">
              <a:buNone/>
            </a:pPr>
            <a:endParaRPr lang="en-US"/>
          </a:p>
          <a:p>
            <a:pPr lvl="1"/>
            <a:endParaRPr lang="en-US"/>
          </a:p>
        </p:txBody>
      </p:sp>
    </p:spTree>
    <p:extLst>
      <p:ext uri="{BB962C8B-B14F-4D97-AF65-F5344CB8AC3E}">
        <p14:creationId xmlns:p14="http://schemas.microsoft.com/office/powerpoint/2010/main" val="2499764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Statutory Worksheet – </a:t>
            </a:r>
            <a:r>
              <a:rPr lang="en-US" sz="2800"/>
              <a:t>Historic Preservation</a:t>
            </a:r>
          </a:p>
        </p:txBody>
      </p:sp>
      <p:sp>
        <p:nvSpPr>
          <p:cNvPr id="3" name="Content Placeholder 2"/>
          <p:cNvSpPr>
            <a:spLocks noGrp="1"/>
          </p:cNvSpPr>
          <p:nvPr>
            <p:ph idx="1"/>
          </p:nvPr>
        </p:nvSpPr>
        <p:spPr>
          <a:xfrm>
            <a:off x="152400" y="1024512"/>
            <a:ext cx="8839200" cy="5757287"/>
          </a:xfrm>
        </p:spPr>
        <p:txBody>
          <a:bodyPr>
            <a:normAutofit fontScale="55000" lnSpcReduction="20000"/>
          </a:bodyPr>
          <a:lstStyle/>
          <a:p>
            <a:pPr marL="914400" lvl="2" indent="0">
              <a:buNone/>
            </a:pPr>
            <a:endParaRPr lang="en-US" sz="2900"/>
          </a:p>
          <a:p>
            <a:r>
              <a:rPr lang="en-US" sz="3800" b="1"/>
              <a:t>Historic Preservation - State Historic Preservation Office (SHPO)</a:t>
            </a:r>
          </a:p>
          <a:p>
            <a:pPr lvl="1"/>
            <a:r>
              <a:rPr lang="en-US" sz="3800">
                <a:solidFill>
                  <a:srgbClr val="0070C0"/>
                </a:solidFill>
                <a:hlinkClick r:id="rId3">
                  <a:extLst>
                    <a:ext uri="{A12FA001-AC4F-418D-AE19-62706E023703}">
                      <ahyp:hlinkClr xmlns:ahyp="http://schemas.microsoft.com/office/drawing/2018/hyperlinkcolor" val="tx"/>
                    </a:ext>
                  </a:extLst>
                </a:hlinkClick>
              </a:rPr>
              <a:t>e106 online review portal</a:t>
            </a:r>
            <a:endParaRPr lang="en-US" sz="3800">
              <a:solidFill>
                <a:srgbClr val="0070C0"/>
              </a:solidFill>
            </a:endParaRPr>
          </a:p>
          <a:p>
            <a:pPr lvl="3"/>
            <a:endParaRPr lang="en-US" sz="3800">
              <a:solidFill>
                <a:srgbClr val="0070C0"/>
              </a:solidFill>
            </a:endParaRPr>
          </a:p>
          <a:p>
            <a:r>
              <a:rPr lang="en-US" sz="3800" b="1"/>
              <a:t>Historic Preservation - Tribal Consultations</a:t>
            </a:r>
          </a:p>
          <a:p>
            <a:pPr lvl="1"/>
            <a:r>
              <a:rPr lang="en-US" sz="3800"/>
              <a:t>Use </a:t>
            </a:r>
            <a:r>
              <a:rPr lang="en-US" sz="3800" b="1">
                <a:solidFill>
                  <a:srgbClr val="0070C0"/>
                </a:solidFill>
                <a:hlinkClick r:id="rId4">
                  <a:extLst>
                    <a:ext uri="{A12FA001-AC4F-418D-AE19-62706E023703}">
                      <ahyp:hlinkClr xmlns:ahyp="http://schemas.microsoft.com/office/drawing/2018/hyperlinkcolor" val="tx"/>
                    </a:ext>
                  </a:extLst>
                </a:hlinkClick>
              </a:rPr>
              <a:t>B-6 Required Tribal Consultation by County</a:t>
            </a:r>
            <a:r>
              <a:rPr lang="en-US" sz="3800"/>
              <a:t> and </a:t>
            </a:r>
            <a:r>
              <a:rPr lang="en-US" sz="3800" b="1" u="sng">
                <a:solidFill>
                  <a:srgbClr val="0070C0"/>
                </a:solidFill>
                <a:hlinkClick r:id="rId5">
                  <a:extLst>
                    <a:ext uri="{A12FA001-AC4F-418D-AE19-62706E023703}">
                      <ahyp:hlinkClr xmlns:ahyp="http://schemas.microsoft.com/office/drawing/2018/hyperlinkcolor" val="tx"/>
                    </a:ext>
                  </a:extLst>
                </a:hlinkClick>
              </a:rPr>
              <a:t>B-7 Tribal Consultation Process &amp; Contacts</a:t>
            </a:r>
            <a:r>
              <a:rPr lang="en-US" sz="3800" b="1">
                <a:solidFill>
                  <a:srgbClr val="00B0F0"/>
                </a:solidFill>
              </a:rPr>
              <a:t> </a:t>
            </a:r>
            <a:r>
              <a:rPr lang="en-US" sz="3800"/>
              <a:t>as a guide </a:t>
            </a:r>
          </a:p>
          <a:p>
            <a:pPr lvl="2"/>
            <a:r>
              <a:rPr lang="en-US" sz="3800">
                <a:solidFill>
                  <a:srgbClr val="FF0000"/>
                </a:solidFill>
              </a:rPr>
              <a:t>Updates to THPOs and other tribal contacts (Dec. 2024)</a:t>
            </a:r>
          </a:p>
          <a:p>
            <a:pPr lvl="2"/>
            <a:r>
              <a:rPr lang="en-US" sz="3800">
                <a:solidFill>
                  <a:srgbClr val="FF0000"/>
                </a:solidFill>
              </a:rPr>
              <a:t>Must use B-6 and B-7 updated versions for all ERRs started 12/6/24 or after</a:t>
            </a:r>
          </a:p>
          <a:p>
            <a:pPr marL="914400" lvl="2" indent="0">
              <a:buNone/>
            </a:pPr>
            <a:endParaRPr lang="en-US" sz="2800">
              <a:solidFill>
                <a:srgbClr val="FF0000"/>
              </a:solidFill>
            </a:endParaRPr>
          </a:p>
          <a:p>
            <a:r>
              <a:rPr lang="en-US" sz="3600" b="1"/>
              <a:t>Complete SHPO consultation before sending tribal consultation requests </a:t>
            </a:r>
            <a:r>
              <a:rPr lang="en-US" sz="3600"/>
              <a:t>(include SHPO response in initial emails/letters to tribes)</a:t>
            </a:r>
          </a:p>
          <a:p>
            <a:pPr lvl="1"/>
            <a:r>
              <a:rPr lang="en-US" sz="3300"/>
              <a:t>Send consult request to all contacts listed for a particular tribe on the B-7; draft a separate letter to each contact</a:t>
            </a:r>
          </a:p>
          <a:p>
            <a:pPr lvl="1"/>
            <a:r>
              <a:rPr lang="en-US" sz="3300"/>
              <a:t>Consult request letters </a:t>
            </a:r>
            <a:r>
              <a:rPr lang="en-US" sz="3300" u="sng"/>
              <a:t>must</a:t>
            </a:r>
            <a:r>
              <a:rPr lang="en-US" sz="3300"/>
              <a:t> be on City/County letterhead</a:t>
            </a:r>
          </a:p>
          <a:p>
            <a:pPr lvl="1"/>
            <a:r>
              <a:rPr lang="en-US" sz="3300"/>
              <a:t>Email consultation requests </a:t>
            </a:r>
            <a:r>
              <a:rPr lang="en-US" sz="3300" u="sng"/>
              <a:t>must</a:t>
            </a:r>
            <a:r>
              <a:rPr lang="en-US" sz="3300"/>
              <a:t> be sent by City/County staff; email should be used if the B-7 states that the tribe prefers email contact</a:t>
            </a:r>
          </a:p>
          <a:p>
            <a:pPr marL="0" indent="0">
              <a:buNone/>
            </a:pPr>
            <a:endParaRPr lang="en-US"/>
          </a:p>
          <a:p>
            <a:pPr lvl="1"/>
            <a:endParaRPr lang="en-US"/>
          </a:p>
        </p:txBody>
      </p:sp>
    </p:spTree>
    <p:extLst>
      <p:ext uri="{BB962C8B-B14F-4D97-AF65-F5344CB8AC3E}">
        <p14:creationId xmlns:p14="http://schemas.microsoft.com/office/powerpoint/2010/main" val="4378895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Statutory Worksheet – </a:t>
            </a:r>
            <a:r>
              <a:rPr lang="en-US" sz="2800"/>
              <a:t>Historic Preservation</a:t>
            </a:r>
          </a:p>
        </p:txBody>
      </p:sp>
      <p:sp>
        <p:nvSpPr>
          <p:cNvPr id="3" name="Content Placeholder 2"/>
          <p:cNvSpPr>
            <a:spLocks noGrp="1"/>
          </p:cNvSpPr>
          <p:nvPr>
            <p:ph idx="1"/>
          </p:nvPr>
        </p:nvSpPr>
        <p:spPr>
          <a:xfrm>
            <a:off x="152400" y="1024512"/>
            <a:ext cx="8839200" cy="5757287"/>
          </a:xfrm>
        </p:spPr>
        <p:txBody>
          <a:bodyPr>
            <a:normAutofit/>
          </a:bodyPr>
          <a:lstStyle/>
          <a:p>
            <a:endParaRPr lang="en-US"/>
          </a:p>
          <a:p>
            <a:r>
              <a:rPr lang="en-US" sz="2600"/>
              <a:t>HUD’s “When to Consult with Tribes Under Section 106” checklist is now part of our process (found on last page of </a:t>
            </a:r>
            <a:r>
              <a:rPr lang="en-US" sz="2600" b="1">
                <a:solidFill>
                  <a:srgbClr val="0070C0"/>
                </a:solidFill>
                <a:hlinkClick r:id="rId3">
                  <a:extLst>
                    <a:ext uri="{A12FA001-AC4F-418D-AE19-62706E023703}">
                      <ahyp:hlinkClr xmlns:ahyp="http://schemas.microsoft.com/office/drawing/2018/hyperlinkcolor" val="tx"/>
                    </a:ext>
                  </a:extLst>
                </a:hlinkClick>
              </a:rPr>
              <a:t>B-7</a:t>
            </a:r>
            <a:r>
              <a:rPr lang="en-US" sz="2600"/>
              <a:t>)</a:t>
            </a:r>
            <a:endParaRPr lang="en-US" sz="2200"/>
          </a:p>
          <a:p>
            <a:endParaRPr lang="en-US" sz="3000"/>
          </a:p>
          <a:p>
            <a:r>
              <a:rPr lang="en-US"/>
              <a:t>Remember: tribes must also be contacted every time there is a required publication (tribes are on the Distribution List). </a:t>
            </a:r>
            <a:r>
              <a:rPr lang="en-US">
                <a:solidFill>
                  <a:srgbClr val="FF0000"/>
                </a:solidFill>
              </a:rPr>
              <a:t>Distribution List letters can now be sent via email </a:t>
            </a:r>
            <a:r>
              <a:rPr lang="en-US" u="sng">
                <a:solidFill>
                  <a:srgbClr val="FF0000"/>
                </a:solidFill>
              </a:rPr>
              <a:t>or</a:t>
            </a:r>
            <a:r>
              <a:rPr lang="en-US">
                <a:solidFill>
                  <a:srgbClr val="FF0000"/>
                </a:solidFill>
              </a:rPr>
              <a:t> via postal mail as hardcopies.</a:t>
            </a:r>
          </a:p>
          <a:p>
            <a:pPr lvl="1"/>
            <a:r>
              <a:rPr lang="en-US"/>
              <a:t>EN-PR (Early Notice-Public Review)</a:t>
            </a:r>
          </a:p>
          <a:p>
            <a:pPr lvl="1"/>
            <a:r>
              <a:rPr lang="en-US"/>
              <a:t>FN-PE (Final Notice-Public Explanation)</a:t>
            </a:r>
          </a:p>
          <a:p>
            <a:pPr lvl="1"/>
            <a:r>
              <a:rPr lang="en-US"/>
              <a:t>Concurrent Notice or Notice of Intent to Request a Release of Funds</a:t>
            </a:r>
          </a:p>
          <a:p>
            <a:pPr lvl="1"/>
            <a:endParaRPr lang="en-US"/>
          </a:p>
        </p:txBody>
      </p:sp>
    </p:spTree>
    <p:extLst>
      <p:ext uri="{BB962C8B-B14F-4D97-AF65-F5344CB8AC3E}">
        <p14:creationId xmlns:p14="http://schemas.microsoft.com/office/powerpoint/2010/main" val="3906675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hlinkClick r:id="rId3" action="ppaction://hlinkfile">
                  <a:extLst>
                    <a:ext uri="{A12FA001-AC4F-418D-AE19-62706E023703}">
                      <ahyp:hlinkClr xmlns:ahyp="http://schemas.microsoft.com/office/drawing/2018/hyperlinkcolor" val="tx"/>
                    </a:ext>
                  </a:extLst>
                </a:hlinkClick>
              </a:rPr>
              <a:t>Statutory Worksheet</a:t>
            </a:r>
            <a:r>
              <a:rPr lang="en-US"/>
              <a:t> – </a:t>
            </a:r>
            <a:r>
              <a:rPr lang="en-US" sz="2800"/>
              <a:t>Floodplain Management</a:t>
            </a:r>
          </a:p>
        </p:txBody>
      </p:sp>
      <p:sp>
        <p:nvSpPr>
          <p:cNvPr id="3" name="Content Placeholder 2"/>
          <p:cNvSpPr>
            <a:spLocks noGrp="1"/>
          </p:cNvSpPr>
          <p:nvPr>
            <p:ph idx="1"/>
          </p:nvPr>
        </p:nvSpPr>
        <p:spPr/>
        <p:txBody>
          <a:bodyPr>
            <a:normAutofit fontScale="92500" lnSpcReduction="10000"/>
          </a:bodyPr>
          <a:lstStyle/>
          <a:p>
            <a:pPr marL="0" indent="0">
              <a:lnSpc>
                <a:spcPct val="120000"/>
              </a:lnSpc>
              <a:buNone/>
            </a:pPr>
            <a:r>
              <a:rPr lang="en-US" b="1"/>
              <a:t>Floodplain Management</a:t>
            </a:r>
          </a:p>
          <a:p>
            <a:pPr lvl="1">
              <a:lnSpc>
                <a:spcPct val="120000"/>
              </a:lnSpc>
            </a:pPr>
            <a:r>
              <a:rPr lang="en-US" b="1">
                <a:solidFill>
                  <a:srgbClr val="0070C0"/>
                </a:solidFill>
                <a:hlinkClick r:id="rId4">
                  <a:extLst>
                    <a:ext uri="{A12FA001-AC4F-418D-AE19-62706E023703}">
                      <ahyp:hlinkClr xmlns:ahyp="http://schemas.microsoft.com/office/drawing/2018/hyperlinkcolor" val="tx"/>
                    </a:ext>
                  </a:extLst>
                </a:hlinkClick>
              </a:rPr>
              <a:t>24 CFR Part 55</a:t>
            </a:r>
            <a:r>
              <a:rPr lang="en-US" b="1">
                <a:solidFill>
                  <a:srgbClr val="0070C0"/>
                </a:solidFill>
              </a:rPr>
              <a:t> </a:t>
            </a:r>
            <a:r>
              <a:rPr lang="en-US">
                <a:solidFill>
                  <a:srgbClr val="0070C0"/>
                </a:solidFill>
              </a:rPr>
              <a:t>– </a:t>
            </a:r>
            <a:r>
              <a:rPr lang="en-US">
                <a:solidFill>
                  <a:srgbClr val="FF0000"/>
                </a:solidFill>
              </a:rPr>
              <a:t>major updates in 2024</a:t>
            </a:r>
          </a:p>
          <a:p>
            <a:pPr marL="457200" lvl="1" indent="0">
              <a:buNone/>
            </a:pPr>
            <a:endParaRPr lang="en-US" b="1">
              <a:solidFill>
                <a:srgbClr val="FF0000"/>
              </a:solidFill>
            </a:endParaRPr>
          </a:p>
          <a:p>
            <a:pPr lvl="1"/>
            <a:r>
              <a:rPr lang="en-US" sz="2200">
                <a:solidFill>
                  <a:srgbClr val="FF0000"/>
                </a:solidFill>
              </a:rPr>
              <a:t>New </a:t>
            </a:r>
            <a:r>
              <a:rPr lang="en-US" sz="2200" b="1">
                <a:solidFill>
                  <a:srgbClr val="FF0000"/>
                </a:solidFill>
              </a:rPr>
              <a:t>Floodplain Management Worksheet</a:t>
            </a:r>
            <a:r>
              <a:rPr lang="en-US" sz="2200">
                <a:solidFill>
                  <a:srgbClr val="FF0000"/>
                </a:solidFill>
              </a:rPr>
              <a:t> added to B-2 and B-3 worksheets</a:t>
            </a:r>
          </a:p>
          <a:p>
            <a:pPr marL="457200" lvl="1" indent="0">
              <a:buNone/>
            </a:pPr>
            <a:endParaRPr lang="en-US" sz="2200">
              <a:solidFill>
                <a:srgbClr val="FF0000"/>
              </a:solidFill>
            </a:endParaRPr>
          </a:p>
          <a:p>
            <a:pPr lvl="1"/>
            <a:r>
              <a:rPr lang="en-US" sz="2200">
                <a:solidFill>
                  <a:schemeClr val="bg2"/>
                </a:solidFill>
              </a:rPr>
              <a:t>FFRMS Floodplain report now required </a:t>
            </a:r>
            <a:r>
              <a:rPr lang="en-US" sz="2200"/>
              <a:t>– generate using the </a:t>
            </a:r>
            <a:r>
              <a:rPr lang="en-US" sz="2200">
                <a:solidFill>
                  <a:schemeClr val="tx2">
                    <a:lumMod val="60000"/>
                    <a:lumOff val="40000"/>
                  </a:schemeClr>
                </a:solidFill>
                <a:hlinkClick r:id="rId5">
                  <a:extLst>
                    <a:ext uri="{A12FA001-AC4F-418D-AE19-62706E023703}">
                      <ahyp:hlinkClr xmlns:ahyp="http://schemas.microsoft.com/office/drawing/2018/hyperlinkcolor" val="tx"/>
                    </a:ext>
                  </a:extLst>
                </a:hlinkClick>
              </a:rPr>
              <a:t>Federal Flood Standard Support Tool</a:t>
            </a:r>
            <a:endParaRPr lang="en-US" sz="2200">
              <a:solidFill>
                <a:schemeClr val="tx2">
                  <a:lumMod val="60000"/>
                  <a:lumOff val="40000"/>
                </a:schemeClr>
              </a:solidFill>
            </a:endParaRPr>
          </a:p>
          <a:p>
            <a:pPr lvl="2"/>
            <a:r>
              <a:rPr lang="en-US" sz="1900"/>
              <a:t>If in FFRMS floodplain, FEMA FIRM panel or </a:t>
            </a:r>
            <a:r>
              <a:rPr lang="en-US" sz="1900" err="1"/>
              <a:t>FIRMette</a:t>
            </a:r>
            <a:r>
              <a:rPr lang="en-US" sz="1900"/>
              <a:t> with project area delineated also required (to check for location in the floodway)</a:t>
            </a:r>
          </a:p>
          <a:p>
            <a:pPr lvl="2"/>
            <a:r>
              <a:rPr lang="en-US" sz="1900"/>
              <a:t>Entire property parcel must be delineated for building/non-linear infrastructure projects</a:t>
            </a:r>
          </a:p>
          <a:p>
            <a:pPr marL="914400" lvl="2" indent="0">
              <a:buNone/>
            </a:pPr>
            <a:endParaRPr lang="en-US"/>
          </a:p>
          <a:p>
            <a:pPr lvl="1"/>
            <a:r>
              <a:rPr lang="en-US" sz="2200"/>
              <a:t>8-Step (or modified 5-Step) Decision Making Process Required for most activities in the FFRMS Floodplain </a:t>
            </a:r>
          </a:p>
          <a:p>
            <a:pPr lvl="2"/>
            <a:r>
              <a:rPr lang="en-US">
                <a:solidFill>
                  <a:schemeClr val="bg2"/>
                </a:solidFill>
              </a:rPr>
              <a:t>New 8-Step Decision Making Process Documentation forms added to B-2 and B-3 worksheets</a:t>
            </a:r>
          </a:p>
          <a:p>
            <a:pPr marL="1371600" lvl="3" indent="0">
              <a:buNone/>
            </a:pPr>
            <a:r>
              <a:rPr lang="en-US" sz="1800"/>
              <a:t> </a:t>
            </a:r>
          </a:p>
          <a:p>
            <a:pPr lvl="3"/>
            <a:endParaRPr lang="en-US">
              <a:highlight>
                <a:srgbClr val="FFFF00"/>
              </a:highlight>
            </a:endParaRPr>
          </a:p>
          <a:p>
            <a:endParaRPr lang="en-US" b="1">
              <a:highlight>
                <a:srgbClr val="FFFF00"/>
              </a:highlight>
            </a:endParaRPr>
          </a:p>
          <a:p>
            <a:pPr lvl="1"/>
            <a:endParaRPr lang="en-US">
              <a:highlight>
                <a:srgbClr val="FFFF00"/>
              </a:highlight>
            </a:endParaRPr>
          </a:p>
          <a:p>
            <a:pPr lvl="1"/>
            <a:endParaRPr lang="en-US"/>
          </a:p>
          <a:p>
            <a:pPr marL="0" indent="0">
              <a:buNone/>
            </a:pPr>
            <a:endParaRPr lang="en-US"/>
          </a:p>
          <a:p>
            <a:pPr marL="914400" lvl="2" indent="0">
              <a:buNone/>
            </a:pPr>
            <a:endParaRPr lang="en-US"/>
          </a:p>
          <a:p>
            <a:pPr marL="457200" lvl="1" indent="0">
              <a:buNone/>
            </a:pPr>
            <a:endParaRPr lang="en-US"/>
          </a:p>
          <a:p>
            <a:pPr marL="914400" lvl="2" indent="0">
              <a:buNone/>
            </a:pPr>
            <a:endParaRPr lang="en-US"/>
          </a:p>
          <a:p>
            <a:pPr marL="914400" lvl="2" indent="0">
              <a:buNone/>
            </a:pPr>
            <a:endParaRPr lang="en-US"/>
          </a:p>
          <a:p>
            <a:pPr marL="914400" lvl="2" indent="0">
              <a:buNone/>
            </a:pPr>
            <a:endParaRPr lang="en-US"/>
          </a:p>
          <a:p>
            <a:pPr lvl="2"/>
            <a:endParaRPr lang="en-US"/>
          </a:p>
        </p:txBody>
      </p:sp>
    </p:spTree>
    <p:extLst>
      <p:ext uri="{BB962C8B-B14F-4D97-AF65-F5344CB8AC3E}">
        <p14:creationId xmlns:p14="http://schemas.microsoft.com/office/powerpoint/2010/main" val="1468796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B90EA-5187-49A0-90DA-176AA9F75BFA}"/>
              </a:ext>
            </a:extLst>
          </p:cNvPr>
          <p:cNvSpPr>
            <a:spLocks noGrp="1"/>
          </p:cNvSpPr>
          <p:nvPr>
            <p:ph type="title"/>
          </p:nvPr>
        </p:nvSpPr>
        <p:spPr/>
        <p:txBody>
          <a:bodyPr/>
          <a:lstStyle/>
          <a:p>
            <a:r>
              <a:rPr lang="en-US"/>
              <a:t>Awards and Contracting</a:t>
            </a:r>
          </a:p>
        </p:txBody>
      </p:sp>
      <p:sp>
        <p:nvSpPr>
          <p:cNvPr id="3" name="Content Placeholder 2">
            <a:extLst>
              <a:ext uri="{FF2B5EF4-FFF2-40B4-BE49-F238E27FC236}">
                <a16:creationId xmlns:a16="http://schemas.microsoft.com/office/drawing/2014/main" id="{6E5D88B5-A084-41D6-8CD0-C00C3DE800EF}"/>
              </a:ext>
            </a:extLst>
          </p:cNvPr>
          <p:cNvSpPr>
            <a:spLocks noGrp="1"/>
          </p:cNvSpPr>
          <p:nvPr>
            <p:ph idx="1"/>
          </p:nvPr>
        </p:nvSpPr>
        <p:spPr/>
        <p:txBody>
          <a:bodyPr/>
          <a:lstStyle/>
          <a:p>
            <a:r>
              <a:rPr lang="en-US"/>
              <a:t>Once approved by TNECD Grant Committee award letters are issued</a:t>
            </a:r>
          </a:p>
          <a:p>
            <a:endParaRPr lang="en-US"/>
          </a:p>
          <a:p>
            <a:r>
              <a:rPr lang="en-US"/>
              <a:t>Award letters signal when the following work can begin</a:t>
            </a:r>
          </a:p>
          <a:p>
            <a:pPr lvl="1"/>
            <a:r>
              <a:rPr lang="en-US"/>
              <a:t>Environmental Review</a:t>
            </a:r>
          </a:p>
          <a:p>
            <a:pPr lvl="1"/>
            <a:r>
              <a:rPr lang="en-US"/>
              <a:t>Engineering Design</a:t>
            </a:r>
          </a:p>
          <a:p>
            <a:pPr lvl="1"/>
            <a:r>
              <a:rPr lang="en-US"/>
              <a:t>Administration Costs</a:t>
            </a:r>
          </a:p>
          <a:p>
            <a:pPr lvl="1"/>
            <a:endParaRPr lang="en-US"/>
          </a:p>
          <a:p>
            <a:r>
              <a:rPr lang="en-US"/>
              <a:t>Incurred costs cannot be reimbursed until the contract is executed and the Environmental Review approved</a:t>
            </a:r>
          </a:p>
          <a:p>
            <a:pPr marL="457200" lvl="1" indent="0">
              <a:buNone/>
            </a:pPr>
            <a:endParaRPr lang="en-US"/>
          </a:p>
          <a:p>
            <a:r>
              <a:rPr lang="en-US">
                <a:solidFill>
                  <a:srgbClr val="0070C0"/>
                </a:solidFill>
                <a:hlinkClick r:id="rId2">
                  <a:extLst>
                    <a:ext uri="{A12FA001-AC4F-418D-AE19-62706E023703}">
                      <ahyp:hlinkClr xmlns:ahyp="http://schemas.microsoft.com/office/drawing/2018/hyperlinkcolor" val="tx"/>
                    </a:ext>
                  </a:extLst>
                </a:hlinkClick>
              </a:rPr>
              <a:t>Signature Authorization Form</a:t>
            </a:r>
            <a:r>
              <a:rPr lang="en-US">
                <a:solidFill>
                  <a:srgbClr val="0070C0"/>
                </a:solidFill>
              </a:rPr>
              <a:t> </a:t>
            </a:r>
            <a:r>
              <a:rPr lang="en-US"/>
              <a:t>(Update anytime personnel changes)</a:t>
            </a:r>
          </a:p>
          <a:p>
            <a:pPr lvl="1"/>
            <a:endParaRPr lang="en-US"/>
          </a:p>
          <a:p>
            <a:endParaRPr lang="en-US"/>
          </a:p>
        </p:txBody>
      </p:sp>
    </p:spTree>
    <p:extLst>
      <p:ext uri="{BB962C8B-B14F-4D97-AF65-F5344CB8AC3E}">
        <p14:creationId xmlns:p14="http://schemas.microsoft.com/office/powerpoint/2010/main" val="1929986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hlinkClick r:id="rId3" action="ppaction://hlinkfile">
                  <a:extLst>
                    <a:ext uri="{A12FA001-AC4F-418D-AE19-62706E023703}">
                      <ahyp:hlinkClr xmlns:ahyp="http://schemas.microsoft.com/office/drawing/2018/hyperlinkcolor" val="tx"/>
                    </a:ext>
                  </a:extLst>
                </a:hlinkClick>
              </a:rPr>
              <a:t>Statutory Worksheet</a:t>
            </a:r>
            <a:r>
              <a:rPr lang="en-US"/>
              <a:t> – </a:t>
            </a:r>
            <a:r>
              <a:rPr lang="en-US" sz="2800"/>
              <a:t>Floodplain Management</a:t>
            </a:r>
          </a:p>
        </p:txBody>
      </p:sp>
      <p:sp>
        <p:nvSpPr>
          <p:cNvPr id="3" name="Content Placeholder 2"/>
          <p:cNvSpPr>
            <a:spLocks noGrp="1"/>
          </p:cNvSpPr>
          <p:nvPr>
            <p:ph idx="1"/>
          </p:nvPr>
        </p:nvSpPr>
        <p:spPr/>
        <p:txBody>
          <a:bodyPr>
            <a:normAutofit/>
          </a:bodyPr>
          <a:lstStyle/>
          <a:p>
            <a:r>
              <a:rPr lang="en-US" b="1"/>
              <a:t>Floodway</a:t>
            </a:r>
          </a:p>
          <a:p>
            <a:pPr lvl="1"/>
            <a:r>
              <a:rPr lang="en-US">
                <a:solidFill>
                  <a:srgbClr val="FF0000"/>
                </a:solidFill>
              </a:rPr>
              <a:t>Some limited activities are now allowable in the regulatory floodway</a:t>
            </a:r>
          </a:p>
          <a:p>
            <a:pPr lvl="2"/>
            <a:r>
              <a:rPr lang="en-US" sz="2000"/>
              <a:t>Review </a:t>
            </a:r>
            <a:r>
              <a:rPr lang="en-US" sz="2000">
                <a:solidFill>
                  <a:schemeClr val="tx2">
                    <a:lumMod val="60000"/>
                    <a:lumOff val="40000"/>
                  </a:schemeClr>
                </a:solidFill>
                <a:hlinkClick r:id="rId4">
                  <a:extLst>
                    <a:ext uri="{A12FA001-AC4F-418D-AE19-62706E023703}">
                      <ahyp:hlinkClr xmlns:ahyp="http://schemas.microsoft.com/office/drawing/2018/hyperlinkcolor" val="tx"/>
                    </a:ext>
                  </a:extLst>
                </a:hlinkClick>
              </a:rPr>
              <a:t>24 CFR 55.8(a)(1)</a:t>
            </a:r>
            <a:endParaRPr lang="en-US" sz="2000" u="sng">
              <a:solidFill>
                <a:schemeClr val="tx2">
                  <a:lumMod val="60000"/>
                  <a:lumOff val="40000"/>
                </a:schemeClr>
              </a:solidFill>
            </a:endParaRPr>
          </a:p>
          <a:p>
            <a:pPr lvl="1"/>
            <a:r>
              <a:rPr lang="en-US"/>
              <a:t>Check FEMA floodplain maps before submitting a CDBG application to avoid proposing projects on sites that contain a floodway</a:t>
            </a:r>
          </a:p>
          <a:p>
            <a:pPr marL="457200" lvl="1" indent="0">
              <a:buNone/>
            </a:pPr>
            <a:endParaRPr lang="en-US"/>
          </a:p>
          <a:p>
            <a:pPr marL="0" indent="0">
              <a:buNone/>
            </a:pPr>
            <a:endParaRPr lang="en-US" b="1">
              <a:highlight>
                <a:srgbClr val="FFFF00"/>
              </a:highlight>
            </a:endParaRPr>
          </a:p>
          <a:p>
            <a:r>
              <a:rPr lang="en-US" b="1"/>
              <a:t>Flood Insurance </a:t>
            </a:r>
          </a:p>
          <a:p>
            <a:pPr lvl="1"/>
            <a:r>
              <a:rPr lang="en-US"/>
              <a:t>required for buildings in a floodplain; must be FEMA/NFIP-compliant</a:t>
            </a:r>
          </a:p>
          <a:p>
            <a:pPr lvl="1"/>
            <a:r>
              <a:rPr lang="en-US"/>
              <a:t>Review </a:t>
            </a:r>
            <a:r>
              <a:rPr lang="en-US">
                <a:solidFill>
                  <a:srgbClr val="0070C0"/>
                </a:solidFill>
                <a:hlinkClick r:id="rId5">
                  <a:extLst>
                    <a:ext uri="{A12FA001-AC4F-418D-AE19-62706E023703}">
                      <ahyp:hlinkClr xmlns:ahyp="http://schemas.microsoft.com/office/drawing/2018/hyperlinkcolor" val="tx"/>
                    </a:ext>
                  </a:extLst>
                </a:hlinkClick>
              </a:rPr>
              <a:t>HUD Flood Insurance guidelines</a:t>
            </a:r>
            <a:endParaRPr lang="en-US">
              <a:solidFill>
                <a:srgbClr val="0070C0"/>
              </a:solidFill>
            </a:endParaRPr>
          </a:p>
          <a:p>
            <a:endParaRPr lang="en-US" b="1">
              <a:highlight>
                <a:srgbClr val="FFFF00"/>
              </a:highlight>
            </a:endParaRPr>
          </a:p>
          <a:p>
            <a:pPr lvl="1"/>
            <a:endParaRPr lang="en-US">
              <a:highlight>
                <a:srgbClr val="FFFF00"/>
              </a:highlight>
            </a:endParaRPr>
          </a:p>
          <a:p>
            <a:pPr lvl="1"/>
            <a:endParaRPr lang="en-US"/>
          </a:p>
          <a:p>
            <a:pPr marL="0" indent="0">
              <a:buNone/>
            </a:pPr>
            <a:endParaRPr lang="en-US"/>
          </a:p>
          <a:p>
            <a:pPr marL="914400" lvl="2" indent="0">
              <a:buNone/>
            </a:pPr>
            <a:endParaRPr lang="en-US"/>
          </a:p>
          <a:p>
            <a:pPr marL="457200" lvl="1" indent="0">
              <a:buNone/>
            </a:pPr>
            <a:endParaRPr lang="en-US"/>
          </a:p>
          <a:p>
            <a:pPr marL="914400" lvl="2" indent="0">
              <a:buNone/>
            </a:pPr>
            <a:endParaRPr lang="en-US"/>
          </a:p>
          <a:p>
            <a:pPr marL="914400" lvl="2" indent="0">
              <a:buNone/>
            </a:pPr>
            <a:endParaRPr lang="en-US"/>
          </a:p>
          <a:p>
            <a:pPr marL="914400" lvl="2" indent="0">
              <a:buNone/>
            </a:pPr>
            <a:endParaRPr lang="en-US"/>
          </a:p>
          <a:p>
            <a:pPr lvl="2"/>
            <a:endParaRPr lang="en-US"/>
          </a:p>
        </p:txBody>
      </p:sp>
    </p:spTree>
    <p:extLst>
      <p:ext uri="{BB962C8B-B14F-4D97-AF65-F5344CB8AC3E}">
        <p14:creationId xmlns:p14="http://schemas.microsoft.com/office/powerpoint/2010/main" val="14545609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hlinkClick r:id="rId3" action="ppaction://hlinkfile">
                  <a:extLst>
                    <a:ext uri="{A12FA001-AC4F-418D-AE19-62706E023703}">
                      <ahyp:hlinkClr xmlns:ahyp="http://schemas.microsoft.com/office/drawing/2018/hyperlinkcolor" val="tx"/>
                    </a:ext>
                  </a:extLst>
                </a:hlinkClick>
              </a:rPr>
              <a:t>Statutory Worksheet</a:t>
            </a:r>
            <a:r>
              <a:rPr lang="en-US"/>
              <a:t> – </a:t>
            </a:r>
            <a:r>
              <a:rPr lang="en-US" sz="2800"/>
              <a:t>Wetland Protection</a:t>
            </a:r>
          </a:p>
        </p:txBody>
      </p:sp>
      <p:sp>
        <p:nvSpPr>
          <p:cNvPr id="3" name="Content Placeholder 2"/>
          <p:cNvSpPr>
            <a:spLocks noGrp="1"/>
          </p:cNvSpPr>
          <p:nvPr>
            <p:ph idx="1"/>
          </p:nvPr>
        </p:nvSpPr>
        <p:spPr/>
        <p:txBody>
          <a:bodyPr>
            <a:normAutofit fontScale="92500" lnSpcReduction="20000"/>
          </a:bodyPr>
          <a:lstStyle/>
          <a:p>
            <a:r>
              <a:rPr lang="en-US" b="1"/>
              <a:t>Wetland Protection</a:t>
            </a:r>
          </a:p>
          <a:p>
            <a:pPr lvl="1"/>
            <a:r>
              <a:rPr lang="en-US"/>
              <a:t>Consideration of wetlands required for any project with ground disturbance (including water/sewer rehab)</a:t>
            </a:r>
          </a:p>
          <a:p>
            <a:pPr lvl="1"/>
            <a:r>
              <a:rPr lang="en-US">
                <a:solidFill>
                  <a:srgbClr val="FF0000"/>
                </a:solidFill>
              </a:rPr>
              <a:t>New </a:t>
            </a:r>
            <a:r>
              <a:rPr lang="en-US" b="1">
                <a:solidFill>
                  <a:srgbClr val="FF0000"/>
                </a:solidFill>
              </a:rPr>
              <a:t>Wetland Protection Worksheet</a:t>
            </a:r>
            <a:r>
              <a:rPr lang="en-US">
                <a:solidFill>
                  <a:srgbClr val="FF0000"/>
                </a:solidFill>
              </a:rPr>
              <a:t> added to B-2 and B-3 Worksheets</a:t>
            </a:r>
          </a:p>
          <a:p>
            <a:pPr marL="457200" lvl="1" indent="0">
              <a:buNone/>
            </a:pPr>
            <a:endParaRPr lang="en-US"/>
          </a:p>
          <a:p>
            <a:pPr lvl="1"/>
            <a:r>
              <a:rPr lang="en-US" b="1">
                <a:solidFill>
                  <a:srgbClr val="0070C0"/>
                </a:solidFill>
                <a:hlinkClick r:id="rId4">
                  <a:extLst>
                    <a:ext uri="{A12FA001-AC4F-418D-AE19-62706E023703}">
                      <ahyp:hlinkClr xmlns:ahyp="http://schemas.microsoft.com/office/drawing/2018/hyperlinkcolor" val="tx"/>
                    </a:ext>
                  </a:extLst>
                </a:hlinkClick>
              </a:rPr>
              <a:t>National Wetlands Inventory Map</a:t>
            </a:r>
            <a:endParaRPr lang="en-US" b="1">
              <a:solidFill>
                <a:srgbClr val="0070C0"/>
              </a:solidFill>
            </a:endParaRPr>
          </a:p>
          <a:p>
            <a:pPr lvl="1"/>
            <a:r>
              <a:rPr lang="en-US" b="1">
                <a:solidFill>
                  <a:srgbClr val="0070C0"/>
                </a:solidFill>
                <a:hlinkClick r:id="rId5">
                  <a:extLst>
                    <a:ext uri="{A12FA001-AC4F-418D-AE19-62706E023703}">
                      <ahyp:hlinkClr xmlns:ahyp="http://schemas.microsoft.com/office/drawing/2018/hyperlinkcolor" val="tx"/>
                    </a:ext>
                  </a:extLst>
                </a:hlinkClick>
              </a:rPr>
              <a:t>USDA NRCS Web Soil Survey</a:t>
            </a:r>
            <a:endParaRPr lang="en-US" b="1">
              <a:solidFill>
                <a:srgbClr val="0070C0"/>
              </a:solidFill>
            </a:endParaRPr>
          </a:p>
          <a:p>
            <a:pPr lvl="2"/>
            <a:r>
              <a:rPr lang="en-US"/>
              <a:t>If wetland areas or hydric soils are indicated, contact US Fish and Wildlife Service Wetland Inventory Coordinator for more information and next steps</a:t>
            </a:r>
          </a:p>
          <a:p>
            <a:pPr lvl="2"/>
            <a:r>
              <a:rPr lang="en-US"/>
              <a:t>If jurisdictional wetlands are present, US Army Corps of Engineers must be consulted</a:t>
            </a:r>
          </a:p>
          <a:p>
            <a:pPr marL="914400" lvl="2" indent="0">
              <a:buNone/>
            </a:pPr>
            <a:endParaRPr lang="en-US">
              <a:highlight>
                <a:srgbClr val="FFFF00"/>
              </a:highlight>
            </a:endParaRPr>
          </a:p>
          <a:p>
            <a:pPr lvl="1"/>
            <a:r>
              <a:rPr lang="en-US"/>
              <a:t>8-Step (or modified 5-Step) Decision Making Process Required for activities that will directly impact a wetland area</a:t>
            </a:r>
          </a:p>
          <a:p>
            <a:pPr lvl="2"/>
            <a:r>
              <a:rPr lang="en-US" sz="2000"/>
              <a:t>Publish Early and Final floodplain notices (for 8-Step process) and send notices to Distribution List </a:t>
            </a:r>
          </a:p>
          <a:p>
            <a:pPr lvl="2"/>
            <a:r>
              <a:rPr lang="en-US" sz="2000">
                <a:solidFill>
                  <a:schemeClr val="bg2"/>
                </a:solidFill>
              </a:rPr>
              <a:t>New 8-Step Decision Making Process Documentation forms added to B-2 and B-3 worksheets</a:t>
            </a:r>
          </a:p>
          <a:p>
            <a:pPr marL="457200" lvl="1" indent="0">
              <a:buNone/>
            </a:pPr>
            <a:endParaRPr lang="en-US">
              <a:highlight>
                <a:srgbClr val="FFFF00"/>
              </a:highlight>
            </a:endParaRPr>
          </a:p>
          <a:p>
            <a:pPr lvl="1"/>
            <a:endParaRPr lang="en-US">
              <a:highlight>
                <a:srgbClr val="FFFF00"/>
              </a:highlight>
            </a:endParaRPr>
          </a:p>
          <a:p>
            <a:pPr lvl="1"/>
            <a:endParaRPr lang="en-US"/>
          </a:p>
          <a:p>
            <a:pPr marL="0" indent="0">
              <a:buNone/>
            </a:pPr>
            <a:endParaRPr lang="en-US"/>
          </a:p>
          <a:p>
            <a:pPr marL="914400" lvl="2" indent="0">
              <a:buNone/>
            </a:pPr>
            <a:endParaRPr lang="en-US"/>
          </a:p>
          <a:p>
            <a:pPr marL="457200" lvl="1" indent="0">
              <a:buNone/>
            </a:pPr>
            <a:endParaRPr lang="en-US"/>
          </a:p>
          <a:p>
            <a:pPr marL="914400" lvl="2" indent="0">
              <a:buNone/>
            </a:pPr>
            <a:endParaRPr lang="en-US"/>
          </a:p>
          <a:p>
            <a:pPr marL="914400" lvl="2" indent="0">
              <a:buNone/>
            </a:pPr>
            <a:endParaRPr lang="en-US"/>
          </a:p>
          <a:p>
            <a:pPr marL="914400" lvl="2" indent="0">
              <a:buNone/>
            </a:pPr>
            <a:endParaRPr lang="en-US"/>
          </a:p>
          <a:p>
            <a:pPr lvl="2"/>
            <a:endParaRPr lang="en-US"/>
          </a:p>
        </p:txBody>
      </p:sp>
    </p:spTree>
    <p:extLst>
      <p:ext uri="{BB962C8B-B14F-4D97-AF65-F5344CB8AC3E}">
        <p14:creationId xmlns:p14="http://schemas.microsoft.com/office/powerpoint/2010/main" val="8207627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8-Step Decision Making Process</a:t>
            </a:r>
            <a:endParaRPr lang="en-US" sz="2800"/>
          </a:p>
        </p:txBody>
      </p:sp>
      <p:sp>
        <p:nvSpPr>
          <p:cNvPr id="3" name="Content Placeholder 2"/>
          <p:cNvSpPr>
            <a:spLocks noGrp="1"/>
          </p:cNvSpPr>
          <p:nvPr>
            <p:ph idx="1"/>
          </p:nvPr>
        </p:nvSpPr>
        <p:spPr/>
        <p:txBody>
          <a:bodyPr>
            <a:normAutofit lnSpcReduction="10000"/>
          </a:bodyPr>
          <a:lstStyle/>
          <a:p>
            <a:r>
              <a:rPr lang="en-US" b="1"/>
              <a:t>8-Step Decision Making Process</a:t>
            </a:r>
          </a:p>
          <a:p>
            <a:pPr lvl="1"/>
            <a:r>
              <a:rPr lang="en-US">
                <a:solidFill>
                  <a:srgbClr val="FF0000"/>
                </a:solidFill>
              </a:rPr>
              <a:t>Updated to reflect recent updates to 24 CFR Part 55</a:t>
            </a:r>
          </a:p>
          <a:p>
            <a:pPr lvl="1"/>
            <a:r>
              <a:rPr lang="en-US">
                <a:solidFill>
                  <a:schemeClr val="bg2"/>
                </a:solidFill>
              </a:rPr>
              <a:t>New 8-Step Decision Making Process Documentation forms added to B-2 and B-3 worksheets</a:t>
            </a:r>
            <a:endParaRPr lang="en-US"/>
          </a:p>
          <a:p>
            <a:pPr lvl="2"/>
            <a:r>
              <a:rPr lang="en-US"/>
              <a:t>Publish Early and Final floodplain notices (required for 8-Step process) and send notices to Distribution List agencies</a:t>
            </a:r>
          </a:p>
          <a:p>
            <a:pPr lvl="3"/>
            <a:r>
              <a:rPr lang="en-US" sz="1800">
                <a:solidFill>
                  <a:srgbClr val="FF0000"/>
                </a:solidFill>
              </a:rPr>
              <a:t>Early and Final Notice templates have been updated in the B-2 and B-3</a:t>
            </a:r>
          </a:p>
          <a:p>
            <a:pPr marL="914400" lvl="2" indent="0">
              <a:buNone/>
            </a:pPr>
            <a:endParaRPr lang="en-US">
              <a:highlight>
                <a:srgbClr val="FFFF00"/>
              </a:highlight>
            </a:endParaRPr>
          </a:p>
          <a:p>
            <a:pPr lvl="1"/>
            <a:r>
              <a:rPr lang="en-US"/>
              <a:t>A modified </a:t>
            </a:r>
            <a:r>
              <a:rPr lang="en-US" b="1"/>
              <a:t>5-Step Decision Making Process </a:t>
            </a:r>
            <a:r>
              <a:rPr lang="en-US"/>
              <a:t>is applicable to some projects – this eliminates steps 2, 3, and 7 </a:t>
            </a:r>
            <a:r>
              <a:rPr lang="en-US" sz="1800"/>
              <a:t>(2 and 7 are the public notices)</a:t>
            </a:r>
          </a:p>
          <a:p>
            <a:pPr lvl="2"/>
            <a:r>
              <a:rPr lang="en-US"/>
              <a:t>Review </a:t>
            </a:r>
            <a:r>
              <a:rPr lang="en-US">
                <a:solidFill>
                  <a:srgbClr val="0070C0"/>
                </a:solidFill>
                <a:hlinkClick r:id="rId3">
                  <a:extLst>
                    <a:ext uri="{A12FA001-AC4F-418D-AE19-62706E023703}">
                      <ahyp:hlinkClr xmlns:ahyp="http://schemas.microsoft.com/office/drawing/2018/hyperlinkcolor" val="tx"/>
                    </a:ext>
                  </a:extLst>
                </a:hlinkClick>
              </a:rPr>
              <a:t>24 CFR 55.14</a:t>
            </a:r>
            <a:r>
              <a:rPr lang="en-US">
                <a:solidFill>
                  <a:srgbClr val="0070C0"/>
                </a:solidFill>
              </a:rPr>
              <a:t> </a:t>
            </a:r>
            <a:r>
              <a:rPr lang="en-US"/>
              <a:t>for applicable projects</a:t>
            </a:r>
          </a:p>
          <a:p>
            <a:pPr marL="914400" lvl="2" indent="0">
              <a:buNone/>
            </a:pPr>
            <a:endParaRPr lang="en-US">
              <a:highlight>
                <a:srgbClr val="FFFF00"/>
              </a:highlight>
            </a:endParaRPr>
          </a:p>
          <a:p>
            <a:r>
              <a:rPr lang="en-US" sz="2000" b="1">
                <a:solidFill>
                  <a:srgbClr val="FF0000"/>
                </a:solidFill>
              </a:rPr>
              <a:t>Note: </a:t>
            </a:r>
            <a:r>
              <a:rPr lang="en-US" sz="2000"/>
              <a:t>your project engineer should assist with the answers to the questions in the 8-Step Decision Making Process – must be answered thoroughly and thoughtfully.</a:t>
            </a:r>
          </a:p>
          <a:p>
            <a:pPr marL="457200" lvl="1" indent="0">
              <a:buNone/>
            </a:pPr>
            <a:endParaRPr lang="en-US"/>
          </a:p>
          <a:p>
            <a:pPr marL="914400" lvl="2" indent="0">
              <a:buNone/>
            </a:pPr>
            <a:endParaRPr lang="en-US" sz="2400"/>
          </a:p>
          <a:p>
            <a:pPr marL="914400" lvl="2" indent="0">
              <a:buNone/>
            </a:pPr>
            <a:endParaRPr lang="en-US"/>
          </a:p>
          <a:p>
            <a:pPr marL="457200" lvl="1" indent="0">
              <a:buNone/>
            </a:pPr>
            <a:endParaRPr lang="en-US"/>
          </a:p>
          <a:p>
            <a:pPr marL="914400" lvl="2" indent="0">
              <a:buNone/>
            </a:pPr>
            <a:endParaRPr lang="en-US"/>
          </a:p>
          <a:p>
            <a:pPr marL="914400" lvl="2" indent="0">
              <a:buNone/>
            </a:pPr>
            <a:endParaRPr lang="en-US"/>
          </a:p>
          <a:p>
            <a:pPr marL="914400" lvl="2" indent="0">
              <a:buNone/>
            </a:pPr>
            <a:endParaRPr lang="en-US"/>
          </a:p>
          <a:p>
            <a:pPr lvl="2"/>
            <a:endParaRPr lang="en-US"/>
          </a:p>
        </p:txBody>
      </p:sp>
    </p:spTree>
    <p:extLst>
      <p:ext uri="{BB962C8B-B14F-4D97-AF65-F5344CB8AC3E}">
        <p14:creationId xmlns:p14="http://schemas.microsoft.com/office/powerpoint/2010/main" val="2784944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hlinkClick r:id="rId3" action="ppaction://hlinkfile">
                  <a:extLst>
                    <a:ext uri="{A12FA001-AC4F-418D-AE19-62706E023703}">
                      <ahyp:hlinkClr xmlns:ahyp="http://schemas.microsoft.com/office/drawing/2018/hyperlinkcolor" val="tx"/>
                    </a:ext>
                  </a:extLst>
                </a:hlinkClick>
              </a:rPr>
              <a:t>Statutory Worksheet</a:t>
            </a:r>
            <a:r>
              <a:rPr lang="en-US"/>
              <a:t> – </a:t>
            </a:r>
            <a:r>
              <a:rPr lang="en-US" sz="2800"/>
              <a:t>Endangered Species Act</a:t>
            </a:r>
          </a:p>
        </p:txBody>
      </p:sp>
      <p:sp>
        <p:nvSpPr>
          <p:cNvPr id="3" name="Content Placeholder 2"/>
          <p:cNvSpPr>
            <a:spLocks noGrp="1"/>
          </p:cNvSpPr>
          <p:nvPr>
            <p:ph idx="1"/>
          </p:nvPr>
        </p:nvSpPr>
        <p:spPr/>
        <p:txBody>
          <a:bodyPr>
            <a:normAutofit/>
          </a:bodyPr>
          <a:lstStyle/>
          <a:p>
            <a:pPr marL="457200" lvl="1" indent="0">
              <a:buNone/>
            </a:pPr>
            <a:endParaRPr lang="en-US"/>
          </a:p>
          <a:p>
            <a:r>
              <a:rPr lang="en-US" b="1"/>
              <a:t>Endangered Species Act</a:t>
            </a:r>
          </a:p>
          <a:p>
            <a:pPr lvl="1"/>
            <a:r>
              <a:rPr lang="en-US" sz="2400">
                <a:solidFill>
                  <a:srgbClr val="0070C0"/>
                </a:solidFill>
                <a:hlinkClick r:id="rId4">
                  <a:extLst>
                    <a:ext uri="{A12FA001-AC4F-418D-AE19-62706E023703}">
                      <ahyp:hlinkClr xmlns:ahyp="http://schemas.microsoft.com/office/drawing/2018/hyperlinkcolor" val="tx"/>
                    </a:ext>
                  </a:extLst>
                </a:hlinkClick>
              </a:rPr>
              <a:t>USFWS online review system</a:t>
            </a:r>
            <a:r>
              <a:rPr lang="en-US" sz="2400"/>
              <a:t> – Self-Certification Process</a:t>
            </a:r>
          </a:p>
          <a:p>
            <a:pPr lvl="2"/>
            <a:r>
              <a:rPr lang="en-US" sz="2400"/>
              <a:t>Must also include the email showing the Self-Certification package was sent to USFWS directly</a:t>
            </a:r>
          </a:p>
          <a:p>
            <a:pPr marL="914400" lvl="2" indent="0">
              <a:buNone/>
            </a:pPr>
            <a:endParaRPr lang="en-US" sz="2400"/>
          </a:p>
          <a:p>
            <a:pPr lvl="1"/>
            <a:r>
              <a:rPr lang="en-US" sz="2400"/>
              <a:t>The </a:t>
            </a:r>
            <a:r>
              <a:rPr lang="en-US" sz="2400">
                <a:solidFill>
                  <a:srgbClr val="0070C0"/>
                </a:solidFill>
                <a:hlinkClick r:id="rId5">
                  <a:extLst>
                    <a:ext uri="{A12FA001-AC4F-418D-AE19-62706E023703}">
                      <ahyp:hlinkClr xmlns:ahyp="http://schemas.microsoft.com/office/drawing/2018/hyperlinkcolor" val="tx"/>
                    </a:ext>
                  </a:extLst>
                </a:hlinkClick>
              </a:rPr>
              <a:t>USFWS “Clearance to Proceed with Projects” letter</a:t>
            </a:r>
            <a:r>
              <a:rPr lang="en-US" sz="2400"/>
              <a:t> can be used for some (few) projects if they meet the listed criteria. A confirmation email from USFWS is needed to confirm compliance.</a:t>
            </a:r>
          </a:p>
          <a:p>
            <a:pPr marL="914400" lvl="2" indent="0">
              <a:buNone/>
            </a:pPr>
            <a:endParaRPr lang="en-US"/>
          </a:p>
          <a:p>
            <a:pPr marL="457200" lvl="1" indent="0">
              <a:buNone/>
            </a:pPr>
            <a:endParaRPr lang="en-US"/>
          </a:p>
          <a:p>
            <a:pPr marL="914400" lvl="2" indent="0">
              <a:buNone/>
            </a:pPr>
            <a:endParaRPr lang="en-US"/>
          </a:p>
          <a:p>
            <a:pPr marL="914400" lvl="2" indent="0">
              <a:buNone/>
            </a:pPr>
            <a:endParaRPr lang="en-US"/>
          </a:p>
          <a:p>
            <a:pPr marL="914400" lvl="2" indent="0">
              <a:buNone/>
            </a:pPr>
            <a:endParaRPr lang="en-US"/>
          </a:p>
          <a:p>
            <a:pPr lvl="2"/>
            <a:endParaRPr lang="en-US"/>
          </a:p>
        </p:txBody>
      </p:sp>
    </p:spTree>
    <p:extLst>
      <p:ext uri="{BB962C8B-B14F-4D97-AF65-F5344CB8AC3E}">
        <p14:creationId xmlns:p14="http://schemas.microsoft.com/office/powerpoint/2010/main" val="40965091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hlinkClick r:id="rId3" action="ppaction://hlinkfile">
                  <a:extLst>
                    <a:ext uri="{A12FA001-AC4F-418D-AE19-62706E023703}">
                      <ahyp:hlinkClr xmlns:ahyp="http://schemas.microsoft.com/office/drawing/2018/hyperlinkcolor" val="tx"/>
                    </a:ext>
                  </a:extLst>
                </a:hlinkClick>
              </a:rPr>
              <a:t>Statutory Worksheet</a:t>
            </a:r>
            <a:r>
              <a:rPr lang="en-US"/>
              <a:t> – </a:t>
            </a:r>
            <a:r>
              <a:rPr lang="en-US" sz="2000"/>
              <a:t>Contamination &amp; Toxic Substances</a:t>
            </a:r>
          </a:p>
        </p:txBody>
      </p:sp>
      <p:sp>
        <p:nvSpPr>
          <p:cNvPr id="3" name="Content Placeholder 2"/>
          <p:cNvSpPr>
            <a:spLocks noGrp="1"/>
          </p:cNvSpPr>
          <p:nvPr>
            <p:ph idx="1"/>
          </p:nvPr>
        </p:nvSpPr>
        <p:spPr>
          <a:xfrm>
            <a:off x="9525" y="1143000"/>
            <a:ext cx="8839200" cy="5486400"/>
          </a:xfrm>
        </p:spPr>
        <p:txBody>
          <a:bodyPr>
            <a:normAutofit fontScale="40000" lnSpcReduction="20000"/>
          </a:bodyPr>
          <a:lstStyle/>
          <a:p>
            <a:pPr marL="457200" lvl="1" indent="0">
              <a:buNone/>
            </a:pPr>
            <a:endParaRPr lang="en-US"/>
          </a:p>
          <a:p>
            <a:r>
              <a:rPr lang="en-US" sz="4500" b="1"/>
              <a:t>Contamination &amp; Toxic Substances worksheets </a:t>
            </a:r>
          </a:p>
          <a:p>
            <a:pPr lvl="1"/>
            <a:r>
              <a:rPr lang="en-US" sz="4000" err="1"/>
              <a:t>Envirofacts</a:t>
            </a:r>
            <a:r>
              <a:rPr lang="en-US" sz="4000"/>
              <a:t> report</a:t>
            </a:r>
          </a:p>
          <a:p>
            <a:pPr lvl="2"/>
            <a:r>
              <a:rPr lang="en-US" sz="4000"/>
              <a:t>Make sure all results are showing; defaults to 10 per page</a:t>
            </a:r>
          </a:p>
          <a:p>
            <a:pPr lvl="2"/>
            <a:r>
              <a:rPr lang="en-US" sz="4000"/>
              <a:t>Include compliance reports (ECHO) for SEMS, ACRES, RAD sites, if applicable</a:t>
            </a:r>
          </a:p>
          <a:p>
            <a:pPr lvl="1"/>
            <a:r>
              <a:rPr lang="en-US" sz="4000"/>
              <a:t>For buildings, HUD guidance must be followed for Lead-Based Paint, Asbestos</a:t>
            </a:r>
          </a:p>
          <a:p>
            <a:pPr lvl="1"/>
            <a:r>
              <a:rPr lang="en-US" sz="4000"/>
              <a:t>Site Contamination Worksheet - Only fill out if a Phase 1 ESA was completed </a:t>
            </a:r>
          </a:p>
          <a:p>
            <a:pPr lvl="1"/>
            <a:r>
              <a:rPr lang="en-US" sz="4000">
                <a:solidFill>
                  <a:srgbClr val="FF0000"/>
                </a:solidFill>
              </a:rPr>
              <a:t>New Radon Worksheet added – only relevant for buildings</a:t>
            </a:r>
          </a:p>
          <a:p>
            <a:pPr marL="457200" lvl="1" indent="0">
              <a:buNone/>
            </a:pPr>
            <a:endParaRPr lang="en-US" sz="2600">
              <a:solidFill>
                <a:srgbClr val="FF0000"/>
              </a:solidFill>
            </a:endParaRPr>
          </a:p>
          <a:p>
            <a:pPr marL="914400" lvl="2" indent="0">
              <a:buNone/>
            </a:pPr>
            <a:endParaRPr lang="en-US"/>
          </a:p>
          <a:p>
            <a:r>
              <a:rPr lang="en-US" sz="4500" b="1"/>
              <a:t>Phase 1 Environmental Site Assessments (ESA)</a:t>
            </a:r>
          </a:p>
          <a:p>
            <a:pPr lvl="1"/>
            <a:r>
              <a:rPr lang="en-US" sz="4000"/>
              <a:t>Required for:</a:t>
            </a:r>
          </a:p>
          <a:p>
            <a:pPr lvl="2"/>
            <a:r>
              <a:rPr lang="en-US" sz="4000"/>
              <a:t>Non-residential property (commercial and public buildings, parks)</a:t>
            </a:r>
          </a:p>
          <a:p>
            <a:pPr lvl="2"/>
            <a:r>
              <a:rPr lang="en-US" sz="4000"/>
              <a:t>Multi-family housing with 5 or more dwelling units</a:t>
            </a:r>
          </a:p>
          <a:p>
            <a:pPr marL="914400" lvl="2" indent="0">
              <a:buNone/>
            </a:pPr>
            <a:endParaRPr lang="en-US" sz="3400"/>
          </a:p>
          <a:p>
            <a:pPr lvl="1"/>
            <a:r>
              <a:rPr lang="en-US" sz="3400">
                <a:solidFill>
                  <a:srgbClr val="0070C0"/>
                </a:solidFill>
                <a:hlinkClick r:id="rId4">
                  <a:extLst>
                    <a:ext uri="{A12FA001-AC4F-418D-AE19-62706E023703}">
                      <ahyp:hlinkClr xmlns:ahyp="http://schemas.microsoft.com/office/drawing/2018/hyperlinkcolor" val="tx"/>
                    </a:ext>
                  </a:extLst>
                </a:hlinkClick>
              </a:rPr>
              <a:t>24 CFR 58.5 (</a:t>
            </a:r>
            <a:r>
              <a:rPr lang="en-US" sz="3400" err="1">
                <a:solidFill>
                  <a:srgbClr val="0070C0"/>
                </a:solidFill>
                <a:hlinkClick r:id="rId4">
                  <a:extLst>
                    <a:ext uri="{A12FA001-AC4F-418D-AE19-62706E023703}">
                      <ahyp:hlinkClr xmlns:ahyp="http://schemas.microsoft.com/office/drawing/2018/hyperlinkcolor" val="tx"/>
                    </a:ext>
                  </a:extLst>
                </a:hlinkClick>
              </a:rPr>
              <a:t>i</a:t>
            </a:r>
            <a:r>
              <a:rPr lang="en-US" sz="3400">
                <a:solidFill>
                  <a:srgbClr val="0070C0"/>
                </a:solidFill>
                <a:hlinkClick r:id="rId4">
                  <a:extLst>
                    <a:ext uri="{A12FA001-AC4F-418D-AE19-62706E023703}">
                      <ahyp:hlinkClr xmlns:ahyp="http://schemas.microsoft.com/office/drawing/2018/hyperlinkcolor" val="tx"/>
                    </a:ext>
                  </a:extLst>
                </a:hlinkClick>
              </a:rPr>
              <a:t>) (2) </a:t>
            </a:r>
            <a:r>
              <a:rPr lang="en-US" sz="3400"/>
              <a:t>states:</a:t>
            </a:r>
          </a:p>
          <a:p>
            <a:pPr lvl="2"/>
            <a:r>
              <a:rPr lang="en-US" sz="3400"/>
              <a:t>“it is HUD policy that all properties that are being proposed for use in HUD programs be free of hazardous materials, contamination, toxic chemicals and gases, and radioactive substances, where a hazard could affect the health and safety of occupants or conflict with the intended utilization of the property.”</a:t>
            </a:r>
          </a:p>
          <a:p>
            <a:pPr lvl="2"/>
            <a:r>
              <a:rPr lang="en-US" sz="3400"/>
              <a:t>“The environmental review of multifamily housing with five or more dwelling units (including leasing), or non-residential property, must include the evaluation of previous uses of the site or other evidence of contamination on or near the site, to ensure that the occupants of proposed sites are not adversely affected by any of the hazards listed in </a:t>
            </a:r>
            <a:r>
              <a:rPr lang="en-US" sz="3400">
                <a:hlinkClick r:id="rId5"/>
              </a:rPr>
              <a:t>paragraph (</a:t>
            </a:r>
            <a:r>
              <a:rPr lang="en-US" sz="3400" err="1">
                <a:hlinkClick r:id="rId5"/>
              </a:rPr>
              <a:t>i</a:t>
            </a:r>
            <a:r>
              <a:rPr lang="en-US" sz="3400">
                <a:hlinkClick r:id="rId5"/>
              </a:rPr>
              <a:t>)(2)(</a:t>
            </a:r>
            <a:r>
              <a:rPr lang="en-US" sz="3400" err="1">
                <a:hlinkClick r:id="rId5"/>
              </a:rPr>
              <a:t>i</a:t>
            </a:r>
            <a:r>
              <a:rPr lang="en-US" sz="3400">
                <a:hlinkClick r:id="rId5"/>
              </a:rPr>
              <a:t>)</a:t>
            </a:r>
            <a:r>
              <a:rPr lang="en-US" sz="3400"/>
              <a:t> of this section.”</a:t>
            </a:r>
          </a:p>
          <a:p>
            <a:pPr marL="457200" lvl="1" indent="0">
              <a:buNone/>
            </a:pPr>
            <a:endParaRPr lang="en-US"/>
          </a:p>
          <a:p>
            <a:pPr marL="914400" lvl="2" indent="0">
              <a:buNone/>
            </a:pPr>
            <a:endParaRPr lang="en-US"/>
          </a:p>
          <a:p>
            <a:pPr marL="914400" lvl="2" indent="0">
              <a:buNone/>
            </a:pPr>
            <a:endParaRPr lang="en-US"/>
          </a:p>
          <a:p>
            <a:pPr marL="914400" lvl="2" indent="0">
              <a:buNone/>
            </a:pPr>
            <a:endParaRPr lang="en-US"/>
          </a:p>
          <a:p>
            <a:pPr lvl="2"/>
            <a:endParaRPr lang="en-US"/>
          </a:p>
        </p:txBody>
      </p:sp>
    </p:spTree>
    <p:extLst>
      <p:ext uri="{BB962C8B-B14F-4D97-AF65-F5344CB8AC3E}">
        <p14:creationId xmlns:p14="http://schemas.microsoft.com/office/powerpoint/2010/main" val="11254681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hlinkClick r:id="rId3" action="ppaction://hlinkfile">
                  <a:extLst>
                    <a:ext uri="{A12FA001-AC4F-418D-AE19-62706E023703}">
                      <ahyp:hlinkClr xmlns:ahyp="http://schemas.microsoft.com/office/drawing/2018/hyperlinkcolor" val="tx"/>
                    </a:ext>
                  </a:extLst>
                </a:hlinkClick>
              </a:rPr>
              <a:t>Statutory Worksheet</a:t>
            </a:r>
            <a:r>
              <a:rPr lang="en-US"/>
              <a:t> – </a:t>
            </a:r>
            <a:r>
              <a:rPr lang="en-US" sz="2500"/>
              <a:t>Noise Abatement &amp; Control</a:t>
            </a:r>
          </a:p>
        </p:txBody>
      </p:sp>
      <p:sp>
        <p:nvSpPr>
          <p:cNvPr id="3" name="Content Placeholder 2"/>
          <p:cNvSpPr>
            <a:spLocks noGrp="1"/>
          </p:cNvSpPr>
          <p:nvPr>
            <p:ph idx="1"/>
          </p:nvPr>
        </p:nvSpPr>
        <p:spPr/>
        <p:txBody>
          <a:bodyPr>
            <a:normAutofit fontScale="85000" lnSpcReduction="10000"/>
          </a:bodyPr>
          <a:lstStyle/>
          <a:p>
            <a:r>
              <a:rPr lang="en-US" sz="2600" b="1"/>
              <a:t>Noise Abatement &amp; Control</a:t>
            </a:r>
          </a:p>
          <a:p>
            <a:pPr lvl="1"/>
            <a:r>
              <a:rPr lang="en-US" sz="2100">
                <a:solidFill>
                  <a:srgbClr val="FF0000"/>
                </a:solidFill>
              </a:rPr>
              <a:t>Only relevant for facilities with noise-sensitive uses (housing, childcare, nursing homes, hospitals, libraries, etc.)</a:t>
            </a:r>
          </a:p>
          <a:p>
            <a:pPr lvl="1"/>
            <a:r>
              <a:rPr lang="en-US"/>
              <a:t>Review for the following:</a:t>
            </a:r>
          </a:p>
          <a:p>
            <a:pPr lvl="2"/>
            <a:r>
              <a:rPr lang="en-US"/>
              <a:t>Highways within 1,000 feet</a:t>
            </a:r>
          </a:p>
          <a:p>
            <a:pPr lvl="2"/>
            <a:r>
              <a:rPr lang="en-US"/>
              <a:t>Railroads within 3,000 feet</a:t>
            </a:r>
          </a:p>
          <a:p>
            <a:pPr lvl="2"/>
            <a:r>
              <a:rPr lang="en-US"/>
              <a:t>Airports (civil or military) within 15 miles</a:t>
            </a:r>
          </a:p>
          <a:p>
            <a:pPr lvl="1"/>
            <a:r>
              <a:rPr lang="en-US"/>
              <a:t>Complete the DNL calculation if any of the above are within those radii of the project site</a:t>
            </a:r>
          </a:p>
          <a:p>
            <a:pPr lvl="1"/>
            <a:endParaRPr lang="en-US"/>
          </a:p>
          <a:p>
            <a:pPr lvl="1"/>
            <a:r>
              <a:rPr lang="en-US" sz="2100"/>
              <a:t>DNL Calculations over the 65-decibel limit: reach out to Allison for assistance determining allowable mitigation measures</a:t>
            </a:r>
          </a:p>
          <a:p>
            <a:pPr marL="457200" lvl="1" indent="0">
              <a:buNone/>
            </a:pPr>
            <a:endParaRPr lang="en-US">
              <a:solidFill>
                <a:srgbClr val="00B050"/>
              </a:solidFill>
            </a:endParaRPr>
          </a:p>
          <a:p>
            <a:pPr lvl="1"/>
            <a:r>
              <a:rPr lang="en-US" sz="2100"/>
              <a:t>To obtain accurate highway traffic data for DNL calculations, you need access to the </a:t>
            </a:r>
            <a:r>
              <a:rPr lang="en-US" sz="2100" b="1">
                <a:solidFill>
                  <a:srgbClr val="0070C0"/>
                </a:solidFill>
                <a:hlinkClick r:id="rId4">
                  <a:extLst>
                    <a:ext uri="{A12FA001-AC4F-418D-AE19-62706E023703}">
                      <ahyp:hlinkClr xmlns:ahyp="http://schemas.microsoft.com/office/drawing/2018/hyperlinkcolor" val="tx"/>
                    </a:ext>
                  </a:extLst>
                </a:hlinkClick>
              </a:rPr>
              <a:t>TDOT E-TRIMS </a:t>
            </a:r>
            <a:r>
              <a:rPr lang="en-US" sz="2100"/>
              <a:t>system. Request access from the following:</a:t>
            </a:r>
          </a:p>
          <a:p>
            <a:pPr lvl="4"/>
            <a:r>
              <a:rPr lang="en-US" sz="2000"/>
              <a:t>Irina Ponarovskaya - </a:t>
            </a:r>
            <a:r>
              <a:rPr lang="en-US" sz="2000">
                <a:solidFill>
                  <a:srgbClr val="0070C0"/>
                </a:solidFill>
                <a:hlinkClick r:id="rId5">
                  <a:extLst>
                    <a:ext uri="{A12FA001-AC4F-418D-AE19-62706E023703}">
                      <ahyp:hlinkClr xmlns:ahyp="http://schemas.microsoft.com/office/drawing/2018/hyperlinkcolor" val="tx"/>
                    </a:ext>
                  </a:extLst>
                </a:hlinkClick>
              </a:rPr>
              <a:t>irina.ponarovskaya@tn.gov</a:t>
            </a:r>
            <a:r>
              <a:rPr lang="en-US" sz="2000">
                <a:solidFill>
                  <a:srgbClr val="0070C0"/>
                </a:solidFill>
              </a:rPr>
              <a:t> </a:t>
            </a:r>
          </a:p>
          <a:p>
            <a:pPr lvl="4"/>
            <a:r>
              <a:rPr lang="en-US" sz="2000"/>
              <a:t>Randall Emilaire - </a:t>
            </a:r>
            <a:r>
              <a:rPr lang="en-US" sz="2000">
                <a:solidFill>
                  <a:srgbClr val="0070C0"/>
                </a:solidFill>
                <a:hlinkClick r:id="rId6">
                  <a:extLst>
                    <a:ext uri="{A12FA001-AC4F-418D-AE19-62706E023703}">
                      <ahyp:hlinkClr xmlns:ahyp="http://schemas.microsoft.com/office/drawing/2018/hyperlinkcolor" val="tx"/>
                    </a:ext>
                  </a:extLst>
                </a:hlinkClick>
              </a:rPr>
              <a:t>randall.emilaire@tn.gov</a:t>
            </a:r>
            <a:r>
              <a:rPr lang="en-US" sz="2000">
                <a:solidFill>
                  <a:srgbClr val="0070C0"/>
                </a:solidFill>
              </a:rPr>
              <a:t> </a:t>
            </a:r>
          </a:p>
          <a:p>
            <a:pPr marL="1828800" lvl="4" indent="0">
              <a:buNone/>
            </a:pPr>
            <a:endParaRPr lang="en-US" sz="2000">
              <a:solidFill>
                <a:srgbClr val="0070C0"/>
              </a:solidFill>
            </a:endParaRPr>
          </a:p>
          <a:p>
            <a:pPr lvl="3">
              <a:buFont typeface="Arial" panose="020B0604020202020204" pitchFamily="34" charset="0"/>
              <a:buChar char="•"/>
            </a:pPr>
            <a:r>
              <a:rPr lang="en-US" sz="2000"/>
              <a:t>Reach out to Allison if you need assistance obtaining the correct traffic data from TDOT E-TRIMS</a:t>
            </a:r>
          </a:p>
          <a:p>
            <a:pPr marL="914400" lvl="2" indent="0">
              <a:buNone/>
            </a:pPr>
            <a:endParaRPr lang="en-US"/>
          </a:p>
          <a:p>
            <a:pPr marL="457200" lvl="1" indent="0">
              <a:buNone/>
            </a:pPr>
            <a:endParaRPr lang="en-US"/>
          </a:p>
          <a:p>
            <a:pPr marL="914400" lvl="2" indent="0">
              <a:buNone/>
            </a:pPr>
            <a:endParaRPr lang="en-US"/>
          </a:p>
          <a:p>
            <a:pPr marL="914400" lvl="2" indent="0">
              <a:buNone/>
            </a:pPr>
            <a:endParaRPr lang="en-US"/>
          </a:p>
          <a:p>
            <a:pPr marL="914400" lvl="2" indent="0">
              <a:buNone/>
            </a:pPr>
            <a:endParaRPr lang="en-US"/>
          </a:p>
          <a:p>
            <a:pPr lvl="2"/>
            <a:endParaRPr lang="en-US"/>
          </a:p>
        </p:txBody>
      </p:sp>
    </p:spTree>
    <p:extLst>
      <p:ext uri="{BB962C8B-B14F-4D97-AF65-F5344CB8AC3E}">
        <p14:creationId xmlns:p14="http://schemas.microsoft.com/office/powerpoint/2010/main" val="2166177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9F161-8BEE-42F4-AB36-FE9D15979124}"/>
              </a:ext>
            </a:extLst>
          </p:cNvPr>
          <p:cNvSpPr>
            <a:spLocks noGrp="1"/>
          </p:cNvSpPr>
          <p:nvPr>
            <p:ph type="title"/>
          </p:nvPr>
        </p:nvSpPr>
        <p:spPr/>
        <p:txBody>
          <a:bodyPr/>
          <a:lstStyle/>
          <a:p>
            <a:r>
              <a:rPr lang="en-US">
                <a:solidFill>
                  <a:schemeClr val="bg1">
                    <a:lumMod val="95000"/>
                  </a:schemeClr>
                </a:solidFill>
                <a:hlinkClick r:id="rId3" action="ppaction://hlinkfile">
                  <a:extLst>
                    <a:ext uri="{A12FA001-AC4F-418D-AE19-62706E023703}">
                      <ahyp:hlinkClr xmlns:ahyp="http://schemas.microsoft.com/office/drawing/2018/hyperlinkcolor" val="tx"/>
                    </a:ext>
                  </a:extLst>
                </a:hlinkClick>
              </a:rPr>
              <a:t>NEPA EA Factors Checklist</a:t>
            </a:r>
            <a:endParaRPr lang="en-US"/>
          </a:p>
        </p:txBody>
      </p:sp>
      <p:sp>
        <p:nvSpPr>
          <p:cNvPr id="3" name="Content Placeholder 2">
            <a:extLst>
              <a:ext uri="{FF2B5EF4-FFF2-40B4-BE49-F238E27FC236}">
                <a16:creationId xmlns:a16="http://schemas.microsoft.com/office/drawing/2014/main" id="{F3B34425-757B-46A6-9DDB-2935C3441B74}"/>
              </a:ext>
            </a:extLst>
          </p:cNvPr>
          <p:cNvSpPr>
            <a:spLocks noGrp="1"/>
          </p:cNvSpPr>
          <p:nvPr>
            <p:ph idx="1"/>
          </p:nvPr>
        </p:nvSpPr>
        <p:spPr/>
        <p:txBody>
          <a:bodyPr/>
          <a:lstStyle/>
          <a:p>
            <a:r>
              <a:rPr lang="en-US"/>
              <a:t>Use Exhibit </a:t>
            </a:r>
            <a:r>
              <a:rPr lang="en-US" b="1" u="sng">
                <a:solidFill>
                  <a:srgbClr val="0070C0"/>
                </a:solidFill>
                <a:hlinkClick r:id="rId4">
                  <a:extLst>
                    <a:ext uri="{A12FA001-AC4F-418D-AE19-62706E023703}">
                      <ahyp:hlinkClr xmlns:ahyp="http://schemas.microsoft.com/office/drawing/2018/hyperlinkcolor" val="tx"/>
                    </a:ext>
                  </a:extLst>
                </a:hlinkClick>
              </a:rPr>
              <a:t>B-9 NEPA Checklist Directions</a:t>
            </a:r>
            <a:r>
              <a:rPr lang="en-US" b="1">
                <a:solidFill>
                  <a:srgbClr val="00B0F0"/>
                </a:solidFill>
              </a:rPr>
              <a:t> </a:t>
            </a:r>
            <a:r>
              <a:rPr lang="en-US"/>
              <a:t>for appropriate contacts and required documentation</a:t>
            </a:r>
          </a:p>
          <a:p>
            <a:pPr lvl="1"/>
            <a:r>
              <a:rPr lang="en-US"/>
              <a:t>Contact ECD for approval of any consultants not listed on the B-9</a:t>
            </a:r>
          </a:p>
          <a:p>
            <a:pPr lvl="1"/>
            <a:r>
              <a:rPr lang="en-US"/>
              <a:t>Mayor is not an acceptable expert unless approved by ECD</a:t>
            </a:r>
          </a:p>
          <a:p>
            <a:pPr lvl="1"/>
            <a:endParaRPr lang="en-US"/>
          </a:p>
          <a:p>
            <a:r>
              <a:rPr lang="en-US"/>
              <a:t>Impact Codes are as follows:</a:t>
            </a:r>
          </a:p>
          <a:p>
            <a:pPr lvl="1"/>
            <a:r>
              <a:rPr lang="en-US"/>
              <a:t>(1) Minor beneficial Impact</a:t>
            </a:r>
          </a:p>
          <a:p>
            <a:pPr lvl="1"/>
            <a:r>
              <a:rPr lang="en-US"/>
              <a:t>(2) No impact anticipated</a:t>
            </a:r>
          </a:p>
          <a:p>
            <a:pPr lvl="1"/>
            <a:r>
              <a:rPr lang="en-US"/>
              <a:t>(3) Minor Adverse Impact - may require mitigation</a:t>
            </a:r>
          </a:p>
          <a:p>
            <a:pPr lvl="1"/>
            <a:r>
              <a:rPr lang="en-US"/>
              <a:t>(4) Significant or potentially significant impact requiring avoidance or modification which may require an Environmental Impact Statement</a:t>
            </a:r>
          </a:p>
          <a:p>
            <a:pPr lvl="4"/>
            <a:r>
              <a:rPr lang="en-US" sz="2000" b="1">
                <a:solidFill>
                  <a:srgbClr val="7030A0"/>
                </a:solidFill>
              </a:rPr>
              <a:t>Expert consulted should provide the numeric Impact Code</a:t>
            </a:r>
          </a:p>
          <a:p>
            <a:endParaRPr lang="en-US"/>
          </a:p>
        </p:txBody>
      </p:sp>
    </p:spTree>
    <p:extLst>
      <p:ext uri="{BB962C8B-B14F-4D97-AF65-F5344CB8AC3E}">
        <p14:creationId xmlns:p14="http://schemas.microsoft.com/office/powerpoint/2010/main" val="41654750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bg1">
                    <a:lumMod val="95000"/>
                  </a:schemeClr>
                </a:solidFill>
                <a:hlinkClick r:id="rId3" action="ppaction://hlinkfile">
                  <a:extLst>
                    <a:ext uri="{A12FA001-AC4F-418D-AE19-62706E023703}">
                      <ahyp:hlinkClr xmlns:ahyp="http://schemas.microsoft.com/office/drawing/2018/hyperlinkcolor" val="tx"/>
                    </a:ext>
                  </a:extLst>
                </a:hlinkClick>
              </a:rPr>
              <a:t>NEPA EA Factors Checklist</a:t>
            </a:r>
            <a:r>
              <a:rPr lang="en-US">
                <a:solidFill>
                  <a:schemeClr val="bg1">
                    <a:lumMod val="95000"/>
                  </a:schemeClr>
                </a:solidFill>
              </a:rPr>
              <a:t>*</a:t>
            </a:r>
          </a:p>
        </p:txBody>
      </p:sp>
      <p:sp>
        <p:nvSpPr>
          <p:cNvPr id="3" name="Content Placeholder 2"/>
          <p:cNvSpPr>
            <a:spLocks noGrp="1"/>
          </p:cNvSpPr>
          <p:nvPr>
            <p:ph idx="1"/>
          </p:nvPr>
        </p:nvSpPr>
        <p:spPr/>
        <p:txBody>
          <a:bodyPr>
            <a:normAutofit fontScale="62500" lnSpcReduction="20000"/>
          </a:bodyPr>
          <a:lstStyle/>
          <a:p>
            <a:pPr marL="0" indent="0">
              <a:buNone/>
            </a:pPr>
            <a:r>
              <a:rPr lang="en-US" sz="2900"/>
              <a:t>Consultation processes for the following EA Factors:</a:t>
            </a:r>
          </a:p>
          <a:p>
            <a:pPr marL="0" indent="0">
              <a:buNone/>
            </a:pPr>
            <a:endParaRPr lang="en-US">
              <a:solidFill>
                <a:srgbClr val="0070C0"/>
              </a:solidFill>
            </a:endParaRPr>
          </a:p>
          <a:p>
            <a:pPr lvl="1"/>
            <a:r>
              <a:rPr lang="en-US" sz="2900" b="1"/>
              <a:t>Environmental Justice</a:t>
            </a:r>
          </a:p>
          <a:p>
            <a:pPr lvl="2"/>
            <a:r>
              <a:rPr lang="en-US" sz="2200"/>
              <a:t>Run </a:t>
            </a:r>
            <a:r>
              <a:rPr lang="en-US" sz="2200">
                <a:solidFill>
                  <a:schemeClr val="tx2">
                    <a:lumMod val="60000"/>
                    <a:lumOff val="40000"/>
                  </a:schemeClr>
                </a:solidFill>
                <a:hlinkClick r:id="rId4">
                  <a:extLst>
                    <a:ext uri="{A12FA001-AC4F-418D-AE19-62706E023703}">
                      <ahyp:hlinkClr xmlns:ahyp="http://schemas.microsoft.com/office/drawing/2018/hyperlinkcolor" val="tx"/>
                    </a:ext>
                  </a:extLst>
                </a:hlinkClick>
              </a:rPr>
              <a:t>EJ Screen</a:t>
            </a:r>
            <a:r>
              <a:rPr lang="en-US" sz="2200"/>
              <a:t> report; Mayor can provide Impact Code; Environmental Justice Memo from Statutory Worksheet may be used to document Impact Code</a:t>
            </a:r>
          </a:p>
          <a:p>
            <a:pPr marL="0" indent="0">
              <a:spcBef>
                <a:spcPts val="200"/>
              </a:spcBef>
              <a:buNone/>
            </a:pPr>
            <a:endParaRPr lang="en-US"/>
          </a:p>
          <a:p>
            <a:pPr lvl="1"/>
            <a:r>
              <a:rPr lang="en-US" sz="2900" b="1"/>
              <a:t>Vegetation</a:t>
            </a:r>
            <a:r>
              <a:rPr lang="en-US" sz="2900"/>
              <a:t> – </a:t>
            </a:r>
            <a:r>
              <a:rPr lang="en-US" sz="2900">
                <a:solidFill>
                  <a:srgbClr val="0070C0"/>
                </a:solidFill>
                <a:hlinkClick r:id="rId5">
                  <a:extLst>
                    <a:ext uri="{A12FA001-AC4F-418D-AE19-62706E023703}">
                      <ahyp:hlinkClr xmlns:ahyp="http://schemas.microsoft.com/office/drawing/2018/hyperlinkcolor" val="tx"/>
                    </a:ext>
                  </a:extLst>
                </a:hlinkClick>
              </a:rPr>
              <a:t>TDEC Environmental Review Tool</a:t>
            </a:r>
            <a:r>
              <a:rPr lang="en-US" sz="2900"/>
              <a:t> (ERT)</a:t>
            </a:r>
          </a:p>
          <a:p>
            <a:pPr lvl="2"/>
            <a:r>
              <a:rPr lang="en-US" sz="2200"/>
              <a:t>Must complete ERT training to access the system; upcoming trainings are listed here: </a:t>
            </a:r>
            <a:r>
              <a:rPr lang="en-US" sz="2200">
                <a:solidFill>
                  <a:srgbClr val="0070C0"/>
                </a:solidFill>
                <a:hlinkClick r:id="rId6">
                  <a:extLst>
                    <a:ext uri="{A12FA001-AC4F-418D-AE19-62706E023703}">
                      <ahyp:hlinkClr xmlns:ahyp="http://schemas.microsoft.com/office/drawing/2018/hyperlinkcolor" val="tx"/>
                    </a:ext>
                  </a:extLst>
                </a:hlinkClick>
              </a:rPr>
              <a:t>https://tnstateparks.com/parks/events/division-of-natural-areas</a:t>
            </a:r>
            <a:r>
              <a:rPr lang="en-US" sz="2200">
                <a:solidFill>
                  <a:srgbClr val="0070C0"/>
                </a:solidFill>
              </a:rPr>
              <a:t> </a:t>
            </a:r>
            <a:endParaRPr lang="en-US" sz="2200"/>
          </a:p>
          <a:p>
            <a:pPr lvl="2"/>
            <a:r>
              <a:rPr lang="en-US" sz="2000"/>
              <a:t>Self-Certification can be done by:</a:t>
            </a:r>
          </a:p>
          <a:p>
            <a:pPr lvl="3"/>
            <a:r>
              <a:rPr lang="en-US" sz="2200">
                <a:effectLst/>
                <a:latin typeface="Open Sans" panose="020B0606030504020204" pitchFamily="34" charset="0"/>
                <a:ea typeface="Calibri" panose="020F0502020204030204" pitchFamily="34" charset="0"/>
                <a:cs typeface="Times New Roman" panose="02020603050405020304" pitchFamily="18" charset="0"/>
              </a:rPr>
              <a:t>ER preparer – best for projects on existing structures, interiors of buildings, occurring exclusively in mown lawns or ag fields where no rare plants are known from those habitat types, etc.</a:t>
            </a:r>
          </a:p>
          <a:p>
            <a:pPr lvl="3"/>
            <a:r>
              <a:rPr lang="en-US" sz="2200"/>
              <a:t>Emailing ERT report to TDEC DNA (</a:t>
            </a:r>
            <a:r>
              <a:rPr lang="en-US" sz="2200">
                <a:solidFill>
                  <a:srgbClr val="0070C0"/>
                </a:solidFill>
                <a:hlinkClick r:id="rId7">
                  <a:extLst>
                    <a:ext uri="{A12FA001-AC4F-418D-AE19-62706E023703}">
                      <ahyp:hlinkClr xmlns:ahyp="http://schemas.microsoft.com/office/drawing/2018/hyperlinkcolor" val="tx"/>
                    </a:ext>
                  </a:extLst>
                </a:hlinkClick>
              </a:rPr>
              <a:t>environmental.review@tn.gov</a:t>
            </a:r>
            <a:r>
              <a:rPr lang="en-US" sz="2200"/>
              <a:t>)</a:t>
            </a:r>
            <a:r>
              <a:rPr lang="en-US" sz="2200">
                <a:solidFill>
                  <a:srgbClr val="0070C0"/>
                </a:solidFill>
              </a:rPr>
              <a:t> </a:t>
            </a:r>
            <a:r>
              <a:rPr lang="en-US" sz="2200"/>
              <a:t>for review and self-certification by TDEC on behalf of ER preparer/DD staff (may be in the form of  a concurrence letter)  </a:t>
            </a:r>
          </a:p>
          <a:p>
            <a:pPr lvl="3"/>
            <a:r>
              <a:rPr lang="en-US" sz="2200"/>
              <a:t>Environmental Consultant</a:t>
            </a:r>
          </a:p>
          <a:p>
            <a:pPr lvl="2"/>
            <a:r>
              <a:rPr lang="en-US" sz="2200"/>
              <a:t>Further action may be required on some projects as indicated in the ERT report or by TDEC staff</a:t>
            </a:r>
          </a:p>
          <a:p>
            <a:pPr marL="1371600" lvl="3" indent="0">
              <a:buNone/>
            </a:pPr>
            <a:endParaRPr lang="en-US" sz="2000">
              <a:highlight>
                <a:srgbClr val="FFFF00"/>
              </a:highlight>
            </a:endParaRPr>
          </a:p>
          <a:p>
            <a:pPr lvl="1"/>
            <a:r>
              <a:rPr lang="en-US" sz="2900" b="1"/>
              <a:t>Wildlife – </a:t>
            </a:r>
            <a:r>
              <a:rPr lang="en-US" sz="2900">
                <a:solidFill>
                  <a:srgbClr val="0070C0"/>
                </a:solidFill>
                <a:hlinkClick r:id="rId8">
                  <a:extLst>
                    <a:ext uri="{A12FA001-AC4F-418D-AE19-62706E023703}">
                      <ahyp:hlinkClr xmlns:ahyp="http://schemas.microsoft.com/office/drawing/2018/hyperlinkcolor" val="tx"/>
                    </a:ext>
                  </a:extLst>
                </a:hlinkClick>
              </a:rPr>
              <a:t>TWRA Env. Review Request Form</a:t>
            </a:r>
            <a:endParaRPr lang="en-US" sz="2900">
              <a:solidFill>
                <a:srgbClr val="0070C0"/>
              </a:solidFill>
            </a:endParaRPr>
          </a:p>
          <a:p>
            <a:pPr lvl="1"/>
            <a:endParaRPr lang="en-US" sz="2400">
              <a:solidFill>
                <a:srgbClr val="0070C0"/>
              </a:solidFill>
            </a:endParaRPr>
          </a:p>
          <a:p>
            <a:r>
              <a:rPr lang="en-US" sz="2800">
                <a:solidFill>
                  <a:srgbClr val="0070C0"/>
                </a:solidFill>
              </a:rPr>
              <a:t>*Reference: </a:t>
            </a:r>
            <a:r>
              <a:rPr lang="en-US" sz="2800">
                <a:solidFill>
                  <a:srgbClr val="0070C0"/>
                </a:solidFill>
                <a:hlinkClick r:id="rId9">
                  <a:extLst>
                    <a:ext uri="{A12FA001-AC4F-418D-AE19-62706E023703}">
                      <ahyp:hlinkClr xmlns:ahyp="http://schemas.microsoft.com/office/drawing/2018/hyperlinkcolor" val="tx"/>
                    </a:ext>
                  </a:extLst>
                </a:hlinkClick>
              </a:rPr>
              <a:t>HUD Environmental Assessment Factors and Categories </a:t>
            </a:r>
            <a:r>
              <a:rPr lang="en-US" sz="2800" err="1">
                <a:solidFill>
                  <a:srgbClr val="0070C0"/>
                </a:solidFill>
                <a:hlinkClick r:id="rId9">
                  <a:extLst>
                    <a:ext uri="{A12FA001-AC4F-418D-AE19-62706E023703}">
                      <ahyp:hlinkClr xmlns:ahyp="http://schemas.microsoft.com/office/drawing/2018/hyperlinkcolor" val="tx"/>
                    </a:ext>
                  </a:extLst>
                </a:hlinkClick>
              </a:rPr>
              <a:t>eGuide</a:t>
            </a:r>
            <a:r>
              <a:rPr lang="en-US" sz="2800">
                <a:solidFill>
                  <a:srgbClr val="0070C0"/>
                </a:solidFill>
              </a:rPr>
              <a:t> </a:t>
            </a:r>
            <a:endParaRPr lang="en-US" sz="2800"/>
          </a:p>
          <a:p>
            <a:pPr marL="914400" lvl="2" indent="0">
              <a:buNone/>
            </a:pPr>
            <a:endParaRPr lang="en-US" sz="2200"/>
          </a:p>
          <a:p>
            <a:pPr marL="0" indent="0">
              <a:buNone/>
            </a:pPr>
            <a:endParaRPr lang="en-US" b="1">
              <a:solidFill>
                <a:srgbClr val="00B0F0"/>
              </a:solidFill>
            </a:endParaRPr>
          </a:p>
          <a:p>
            <a:pPr marL="0" indent="0">
              <a:buNone/>
            </a:pPr>
            <a:endParaRPr lang="en-US"/>
          </a:p>
        </p:txBody>
      </p:sp>
    </p:spTree>
    <p:extLst>
      <p:ext uri="{BB962C8B-B14F-4D97-AF65-F5344CB8AC3E}">
        <p14:creationId xmlns:p14="http://schemas.microsoft.com/office/powerpoint/2010/main" val="27863831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bg1">
                    <a:lumMod val="95000"/>
                  </a:schemeClr>
                </a:solidFill>
                <a:hlinkClick r:id="rId3">
                  <a:extLst>
                    <a:ext uri="{A12FA001-AC4F-418D-AE19-62706E023703}">
                      <ahyp:hlinkClr xmlns:ahyp="http://schemas.microsoft.com/office/drawing/2018/hyperlinkcolor" val="tx"/>
                    </a:ext>
                  </a:extLst>
                </a:hlinkClick>
              </a:rPr>
              <a:t>Publications and Notices</a:t>
            </a:r>
            <a:endParaRPr lang="en-US">
              <a:solidFill>
                <a:schemeClr val="bg1">
                  <a:lumMod val="95000"/>
                </a:schemeClr>
              </a:solidFill>
            </a:endParaRPr>
          </a:p>
        </p:txBody>
      </p:sp>
      <p:sp>
        <p:nvSpPr>
          <p:cNvPr id="3" name="Content Placeholder 2"/>
          <p:cNvSpPr>
            <a:spLocks noGrp="1"/>
          </p:cNvSpPr>
          <p:nvPr>
            <p:ph idx="1"/>
          </p:nvPr>
        </p:nvSpPr>
        <p:spPr>
          <a:xfrm>
            <a:off x="0" y="1143000"/>
            <a:ext cx="8839200" cy="5562600"/>
          </a:xfrm>
        </p:spPr>
        <p:txBody>
          <a:bodyPr>
            <a:normAutofit fontScale="77500" lnSpcReduction="20000"/>
          </a:bodyPr>
          <a:lstStyle/>
          <a:p>
            <a:r>
              <a:rPr lang="en-US" b="1" dirty="0">
                <a:solidFill>
                  <a:srgbClr val="00B050"/>
                </a:solidFill>
              </a:rPr>
              <a:t>NEW!</a:t>
            </a:r>
            <a:r>
              <a:rPr lang="en-US" dirty="0"/>
              <a:t>: </a:t>
            </a:r>
            <a:r>
              <a:rPr lang="en-US" dirty="0">
                <a:solidFill>
                  <a:srgbClr val="FF0000"/>
                </a:solidFill>
              </a:rPr>
              <a:t>Public</a:t>
            </a:r>
            <a:r>
              <a:rPr lang="en-US" dirty="0"/>
              <a:t> </a:t>
            </a:r>
            <a:r>
              <a:rPr lang="en-US" dirty="0">
                <a:solidFill>
                  <a:srgbClr val="FF0000"/>
                </a:solidFill>
              </a:rPr>
              <a:t>Notices can be published in local newspaper OR on an appropriate local government website</a:t>
            </a:r>
          </a:p>
          <a:p>
            <a:pPr marL="0" indent="0">
              <a:buNone/>
            </a:pPr>
            <a:endParaRPr lang="en-US" dirty="0"/>
          </a:p>
          <a:p>
            <a:r>
              <a:rPr lang="en-US" dirty="0"/>
              <a:t>Alternate option: </a:t>
            </a:r>
            <a:r>
              <a:rPr lang="en-US" u="sng" dirty="0"/>
              <a:t>Postings in public places</a:t>
            </a:r>
            <a:r>
              <a:rPr lang="en-US" dirty="0"/>
              <a:t> (minimum 5 places)*:</a:t>
            </a:r>
          </a:p>
          <a:p>
            <a:pPr lvl="1"/>
            <a:r>
              <a:rPr lang="en-US" dirty="0"/>
              <a:t>Photos of postings</a:t>
            </a:r>
          </a:p>
          <a:p>
            <a:pPr lvl="1"/>
            <a:r>
              <a:rPr lang="en-US" dirty="0"/>
              <a:t>Locations of postings</a:t>
            </a:r>
          </a:p>
          <a:p>
            <a:pPr lvl="1"/>
            <a:r>
              <a:rPr lang="en-US" dirty="0"/>
              <a:t>Start and end dates</a:t>
            </a:r>
          </a:p>
          <a:p>
            <a:pPr lvl="1"/>
            <a:r>
              <a:rPr lang="en-US" dirty="0"/>
              <a:t>*Cannot post for floodplain projects</a:t>
            </a:r>
          </a:p>
          <a:p>
            <a:pPr marL="457200" lvl="1" indent="0">
              <a:buNone/>
            </a:pPr>
            <a:endParaRPr lang="en-US" dirty="0"/>
          </a:p>
          <a:p>
            <a:r>
              <a:rPr lang="en-US" dirty="0"/>
              <a:t>Early floodplain/wetland notice: published with 15-day comment period</a:t>
            </a:r>
          </a:p>
          <a:p>
            <a:r>
              <a:rPr lang="en-US" dirty="0"/>
              <a:t>Final floodplain/wetland notice: published with 7-day comment period</a:t>
            </a:r>
          </a:p>
          <a:p>
            <a:r>
              <a:rPr lang="en-US" dirty="0"/>
              <a:t>NOI/RROF (for CEST) published with 7-day comment period, posted for 10 days</a:t>
            </a:r>
          </a:p>
          <a:p>
            <a:r>
              <a:rPr lang="en-US" dirty="0"/>
              <a:t>Concurrent Notice (for EA) published with 15-day comment period, posted for 18 days</a:t>
            </a:r>
          </a:p>
          <a:p>
            <a:endParaRPr lang="en-US" dirty="0"/>
          </a:p>
          <a:p>
            <a:r>
              <a:rPr lang="en-US" dirty="0"/>
              <a:t>Use </a:t>
            </a:r>
            <a:r>
              <a:rPr lang="en-US" b="1" u="sng" dirty="0">
                <a:solidFill>
                  <a:srgbClr val="0070C0"/>
                </a:solidFill>
                <a:hlinkClick r:id="rId4">
                  <a:extLst>
                    <a:ext uri="{A12FA001-AC4F-418D-AE19-62706E023703}">
                      <ahyp:hlinkClr xmlns:ahyp="http://schemas.microsoft.com/office/drawing/2018/hyperlinkcolor" val="tx"/>
                    </a:ext>
                  </a:extLst>
                </a:hlinkClick>
              </a:rPr>
              <a:t>B-10 Comment Period Calendar Calculator</a:t>
            </a:r>
            <a:r>
              <a:rPr lang="en-US" b="1" dirty="0">
                <a:solidFill>
                  <a:srgbClr val="0070C0"/>
                </a:solidFill>
                <a:hlinkClick r:id="rId4">
                  <a:extLst>
                    <a:ext uri="{A12FA001-AC4F-418D-AE19-62706E023703}">
                      <ahyp:hlinkClr xmlns:ahyp="http://schemas.microsoft.com/office/drawing/2018/hyperlinkcolor" val="tx"/>
                    </a:ext>
                  </a:extLst>
                </a:hlinkClick>
              </a:rPr>
              <a:t> </a:t>
            </a:r>
            <a:r>
              <a:rPr lang="en-US" dirty="0"/>
              <a:t>to plan publication and comment period end dates;</a:t>
            </a:r>
          </a:p>
          <a:p>
            <a:pPr lvl="1"/>
            <a:r>
              <a:rPr lang="en-US" dirty="0"/>
              <a:t>NOTE: the B-10 does not currently calculate for the posting option, which has a longer comment period</a:t>
            </a:r>
          </a:p>
          <a:p>
            <a:pPr marL="0" indent="0">
              <a:buNone/>
            </a:pPr>
            <a:endParaRPr lang="en-US" dirty="0"/>
          </a:p>
        </p:txBody>
      </p:sp>
    </p:spTree>
    <p:extLst>
      <p:ext uri="{BB962C8B-B14F-4D97-AF65-F5344CB8AC3E}">
        <p14:creationId xmlns:p14="http://schemas.microsoft.com/office/powerpoint/2010/main" val="36434170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4147D-807D-49AA-9721-59A3A7C311A5}"/>
              </a:ext>
            </a:extLst>
          </p:cNvPr>
          <p:cNvSpPr>
            <a:spLocks noGrp="1"/>
          </p:cNvSpPr>
          <p:nvPr>
            <p:ph type="title"/>
          </p:nvPr>
        </p:nvSpPr>
        <p:spPr/>
        <p:txBody>
          <a:bodyPr/>
          <a:lstStyle/>
          <a:p>
            <a:r>
              <a:rPr lang="en-US"/>
              <a:t>Reminders/Common Issues</a:t>
            </a:r>
          </a:p>
        </p:txBody>
      </p:sp>
      <p:sp>
        <p:nvSpPr>
          <p:cNvPr id="3" name="Content Placeholder 2">
            <a:extLst>
              <a:ext uri="{FF2B5EF4-FFF2-40B4-BE49-F238E27FC236}">
                <a16:creationId xmlns:a16="http://schemas.microsoft.com/office/drawing/2014/main" id="{03B7B090-C8BD-4A83-92AF-255500ECCB63}"/>
              </a:ext>
            </a:extLst>
          </p:cNvPr>
          <p:cNvSpPr>
            <a:spLocks noGrp="1"/>
          </p:cNvSpPr>
          <p:nvPr>
            <p:ph idx="1"/>
          </p:nvPr>
        </p:nvSpPr>
        <p:spPr>
          <a:xfrm>
            <a:off x="0" y="1143000"/>
            <a:ext cx="8839200" cy="5562600"/>
          </a:xfrm>
        </p:spPr>
        <p:txBody>
          <a:bodyPr>
            <a:normAutofit fontScale="25000" lnSpcReduction="20000"/>
          </a:bodyPr>
          <a:lstStyle/>
          <a:p>
            <a:r>
              <a:rPr lang="en-US" sz="7200"/>
              <a:t>Check with ECD if you have questions about which ERR level is needed</a:t>
            </a:r>
          </a:p>
          <a:p>
            <a:pPr marL="0" indent="0">
              <a:buNone/>
            </a:pPr>
            <a:endParaRPr lang="en-US" sz="7200"/>
          </a:p>
          <a:p>
            <a:r>
              <a:rPr lang="en-US" sz="7200"/>
              <a:t>Use ERR Exhibits currently posted in the manual online (Chapter B) – submissions on old forms will not be accepted and will have to be redone</a:t>
            </a:r>
          </a:p>
          <a:p>
            <a:pPr marL="0" indent="0">
              <a:buNone/>
            </a:pPr>
            <a:endParaRPr lang="en-US" sz="7200"/>
          </a:p>
          <a:p>
            <a:r>
              <a:rPr lang="en-US" sz="7200"/>
              <a:t>Project descriptions should be very detailed; explain exactly what is taking place (construction activities, etc.)</a:t>
            </a:r>
          </a:p>
          <a:p>
            <a:pPr marL="0" indent="0">
              <a:buNone/>
            </a:pPr>
            <a:endParaRPr lang="en-US" sz="7200"/>
          </a:p>
          <a:p>
            <a:r>
              <a:rPr lang="en-US" sz="7200"/>
              <a:t>Project area must be clearly and accurately delineated on maps</a:t>
            </a:r>
          </a:p>
          <a:p>
            <a:pPr marL="0" indent="0">
              <a:buNone/>
            </a:pPr>
            <a:endParaRPr lang="en-US" sz="7200"/>
          </a:p>
          <a:p>
            <a:r>
              <a:rPr lang="en-US" sz="7200"/>
              <a:t>Use the correct HUD Grant Number – entered on multiple pages of the ERR</a:t>
            </a:r>
          </a:p>
          <a:p>
            <a:pPr marL="0" indent="0">
              <a:buNone/>
            </a:pPr>
            <a:endParaRPr lang="en-US" sz="4000"/>
          </a:p>
          <a:p>
            <a:r>
              <a:rPr lang="en-US" sz="7200" b="1"/>
              <a:t>Follow B-8 Statutory Worksheet Directions closely! </a:t>
            </a:r>
          </a:p>
          <a:p>
            <a:pPr lvl="1"/>
            <a:r>
              <a:rPr lang="en-US" sz="5600"/>
              <a:t>use the provided compliance determination language</a:t>
            </a:r>
          </a:p>
          <a:p>
            <a:pPr lvl="1"/>
            <a:r>
              <a:rPr lang="en-US" sz="5600"/>
              <a:t>Do not leave out required items listed</a:t>
            </a:r>
          </a:p>
          <a:p>
            <a:endParaRPr lang="en-US" sz="4000"/>
          </a:p>
          <a:p>
            <a:r>
              <a:rPr lang="en-US" sz="7200"/>
              <a:t>Complete SHPO consultation/receive response before sending initial tribal consultation requests</a:t>
            </a:r>
          </a:p>
          <a:p>
            <a:endParaRPr lang="en-US" sz="7200"/>
          </a:p>
          <a:p>
            <a:r>
              <a:rPr lang="en-US" sz="7200"/>
              <a:t>Initial tribal consultations - tribes must be given 30 days to respond if emailed / 35 days if postal mail – the Statutory Worksheet is not complete until that response window has passed</a:t>
            </a:r>
          </a:p>
          <a:p>
            <a:pPr marL="0" indent="0">
              <a:buNone/>
            </a:pPr>
            <a:endParaRPr lang="en-US"/>
          </a:p>
        </p:txBody>
      </p:sp>
    </p:spTree>
    <p:extLst>
      <p:ext uri="{BB962C8B-B14F-4D97-AF65-F5344CB8AC3E}">
        <p14:creationId xmlns:p14="http://schemas.microsoft.com/office/powerpoint/2010/main" val="3355296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4D7FB-AA25-1B2D-89E0-732130FD41BB}"/>
              </a:ext>
            </a:extLst>
          </p:cNvPr>
          <p:cNvSpPr>
            <a:spLocks noGrp="1"/>
          </p:cNvSpPr>
          <p:nvPr>
            <p:ph type="title"/>
          </p:nvPr>
        </p:nvSpPr>
        <p:spPr/>
        <p:txBody>
          <a:bodyPr/>
          <a:lstStyle/>
          <a:p>
            <a:r>
              <a:rPr lang="en-US"/>
              <a:t>Contracting</a:t>
            </a:r>
          </a:p>
        </p:txBody>
      </p:sp>
      <p:sp>
        <p:nvSpPr>
          <p:cNvPr id="3" name="Content Placeholder 2">
            <a:extLst>
              <a:ext uri="{FF2B5EF4-FFF2-40B4-BE49-F238E27FC236}">
                <a16:creationId xmlns:a16="http://schemas.microsoft.com/office/drawing/2014/main" id="{E5CD00CF-2FC5-6E1E-E5B6-73AD12B714B2}"/>
              </a:ext>
            </a:extLst>
          </p:cNvPr>
          <p:cNvSpPr>
            <a:spLocks noGrp="1"/>
          </p:cNvSpPr>
          <p:nvPr>
            <p:ph idx="1"/>
          </p:nvPr>
        </p:nvSpPr>
        <p:spPr/>
        <p:txBody>
          <a:bodyPr/>
          <a:lstStyle/>
          <a:p>
            <a:r>
              <a:rPr lang="en-US"/>
              <a:t>Contracting process begins shortly after awards</a:t>
            </a:r>
          </a:p>
          <a:p>
            <a:endParaRPr lang="en-US"/>
          </a:p>
          <a:p>
            <a:r>
              <a:rPr lang="en-US"/>
              <a:t>If you know of changes, notify TNECD before contracts are sent out</a:t>
            </a:r>
          </a:p>
          <a:p>
            <a:pPr lvl="1"/>
            <a:r>
              <a:rPr lang="en-US"/>
              <a:t>Change in mayor</a:t>
            </a:r>
          </a:p>
          <a:p>
            <a:pPr lvl="1"/>
            <a:r>
              <a:rPr lang="en-US"/>
              <a:t>Additional match funds</a:t>
            </a:r>
          </a:p>
          <a:p>
            <a:pPr lvl="1"/>
            <a:r>
              <a:rPr lang="en-US"/>
              <a:t>Etc.</a:t>
            </a:r>
          </a:p>
          <a:p>
            <a:pPr lvl="1"/>
            <a:endParaRPr lang="en-US"/>
          </a:p>
          <a:p>
            <a:r>
              <a:rPr lang="en-US"/>
              <a:t>Review contracts with local government before returning to TNECD</a:t>
            </a:r>
          </a:p>
          <a:p>
            <a:pPr lvl="1"/>
            <a:r>
              <a:rPr lang="en-US"/>
              <a:t>Scope</a:t>
            </a:r>
          </a:p>
          <a:p>
            <a:pPr lvl="1"/>
            <a:r>
              <a:rPr lang="en-US"/>
              <a:t>Budget</a:t>
            </a:r>
          </a:p>
          <a:p>
            <a:pPr lvl="1"/>
            <a:r>
              <a:rPr lang="en-US"/>
              <a:t>Signatory</a:t>
            </a:r>
          </a:p>
        </p:txBody>
      </p:sp>
    </p:spTree>
    <p:extLst>
      <p:ext uri="{BB962C8B-B14F-4D97-AF65-F5344CB8AC3E}">
        <p14:creationId xmlns:p14="http://schemas.microsoft.com/office/powerpoint/2010/main" val="32401958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6B4AD-8C03-4C10-9371-0A2471FEF975}"/>
              </a:ext>
            </a:extLst>
          </p:cNvPr>
          <p:cNvSpPr>
            <a:spLocks noGrp="1"/>
          </p:cNvSpPr>
          <p:nvPr>
            <p:ph type="title"/>
          </p:nvPr>
        </p:nvSpPr>
        <p:spPr/>
        <p:txBody>
          <a:bodyPr/>
          <a:lstStyle/>
          <a:p>
            <a:r>
              <a:rPr lang="en-US"/>
              <a:t>Reminders/Common Issues</a:t>
            </a:r>
          </a:p>
        </p:txBody>
      </p:sp>
      <p:sp>
        <p:nvSpPr>
          <p:cNvPr id="3" name="Content Placeholder 2">
            <a:extLst>
              <a:ext uri="{FF2B5EF4-FFF2-40B4-BE49-F238E27FC236}">
                <a16:creationId xmlns:a16="http://schemas.microsoft.com/office/drawing/2014/main" id="{492A01BD-83B5-4080-B1FF-E0537FE74FD5}"/>
              </a:ext>
            </a:extLst>
          </p:cNvPr>
          <p:cNvSpPr>
            <a:spLocks noGrp="1"/>
          </p:cNvSpPr>
          <p:nvPr>
            <p:ph idx="1"/>
          </p:nvPr>
        </p:nvSpPr>
        <p:spPr>
          <a:xfrm>
            <a:off x="152400" y="1066800"/>
            <a:ext cx="8839200" cy="5562600"/>
          </a:xfrm>
        </p:spPr>
        <p:txBody>
          <a:bodyPr>
            <a:normAutofit fontScale="25000" lnSpcReduction="20000"/>
          </a:bodyPr>
          <a:lstStyle/>
          <a:p>
            <a:r>
              <a:rPr lang="en-US" sz="7600" b="1" dirty="0"/>
              <a:t>Submit documents in order</a:t>
            </a:r>
          </a:p>
          <a:p>
            <a:pPr lvl="1"/>
            <a:r>
              <a:rPr lang="en-US" sz="7600" dirty="0"/>
              <a:t>SHPO and THPO are attachments to the Statutory Worksheet; all Statutory Worksheet documentation should follow the Statutory Worksheet in the order listed</a:t>
            </a:r>
          </a:p>
          <a:p>
            <a:pPr lvl="1"/>
            <a:r>
              <a:rPr lang="en-US" sz="7600" dirty="0"/>
              <a:t>Other documentation should be in the order listed on the ERR Checklist </a:t>
            </a:r>
          </a:p>
          <a:p>
            <a:pPr marL="0" indent="0">
              <a:buNone/>
            </a:pPr>
            <a:endParaRPr lang="en-US" sz="7600" dirty="0"/>
          </a:p>
          <a:p>
            <a:r>
              <a:rPr lang="en-US" sz="7600" dirty="0"/>
              <a:t>Mitigation measures must be listed on narrative pages, NEPA, and 8-Step Decision Making Process documentation (if applicable)</a:t>
            </a:r>
          </a:p>
          <a:p>
            <a:pPr marL="0" indent="0">
              <a:buNone/>
            </a:pPr>
            <a:endParaRPr lang="en-US" sz="7600" dirty="0"/>
          </a:p>
          <a:p>
            <a:r>
              <a:rPr lang="en-US" sz="7600" dirty="0"/>
              <a:t>All required agency responses must be received/all compliance documentation complete (Statutory Worksheet and NEPA Checklist) before publishing the NOI-RROF or Concurrent Notice</a:t>
            </a:r>
          </a:p>
          <a:p>
            <a:pPr marL="0" indent="0">
              <a:buNone/>
            </a:pPr>
            <a:endParaRPr lang="en-US" sz="7600" dirty="0"/>
          </a:p>
          <a:p>
            <a:r>
              <a:rPr lang="en-US" sz="7600" dirty="0"/>
              <a:t>Use the B-10 Comment Period Calendar Calculator to determine comment period end dates for </a:t>
            </a:r>
            <a:r>
              <a:rPr lang="en-US" sz="7600" u="sng" dirty="0"/>
              <a:t>publications</a:t>
            </a:r>
          </a:p>
          <a:p>
            <a:pPr marL="0" indent="0">
              <a:buNone/>
            </a:pPr>
            <a:endParaRPr lang="en-US" sz="7600" dirty="0"/>
          </a:p>
          <a:p>
            <a:r>
              <a:rPr lang="en-US" sz="7600" dirty="0"/>
              <a:t>Submit complete ERRs to your ECD project rep and cc Allison Fox</a:t>
            </a:r>
          </a:p>
          <a:p>
            <a:pPr marL="0" indent="0">
              <a:buNone/>
            </a:pPr>
            <a:endParaRPr lang="en-US" sz="7600" dirty="0"/>
          </a:p>
          <a:p>
            <a:r>
              <a:rPr lang="en-US" sz="7600" dirty="0"/>
              <a:t>Request Extension letters before the submission deadline has passed (one-week window on submission deadline)</a:t>
            </a:r>
          </a:p>
          <a:p>
            <a:pPr marL="0" indent="0">
              <a:buNone/>
            </a:pPr>
            <a:endParaRPr lang="en-US" dirty="0"/>
          </a:p>
        </p:txBody>
      </p:sp>
    </p:spTree>
    <p:extLst>
      <p:ext uri="{BB962C8B-B14F-4D97-AF65-F5344CB8AC3E}">
        <p14:creationId xmlns:p14="http://schemas.microsoft.com/office/powerpoint/2010/main" val="9928214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8DBD1-A396-40B8-9753-E33918A1141E}"/>
              </a:ext>
            </a:extLst>
          </p:cNvPr>
          <p:cNvSpPr>
            <a:spLocks noGrp="1"/>
          </p:cNvSpPr>
          <p:nvPr>
            <p:ph type="title"/>
          </p:nvPr>
        </p:nvSpPr>
        <p:spPr/>
        <p:txBody>
          <a:bodyPr/>
          <a:lstStyle/>
          <a:p>
            <a:r>
              <a:rPr lang="en-US"/>
              <a:t>We’re here to help!</a:t>
            </a:r>
          </a:p>
        </p:txBody>
      </p:sp>
      <p:sp>
        <p:nvSpPr>
          <p:cNvPr id="3" name="Content Placeholder 2">
            <a:extLst>
              <a:ext uri="{FF2B5EF4-FFF2-40B4-BE49-F238E27FC236}">
                <a16:creationId xmlns:a16="http://schemas.microsoft.com/office/drawing/2014/main" id="{F21B73BD-C2F5-4041-9417-B921BF20565B}"/>
              </a:ext>
            </a:extLst>
          </p:cNvPr>
          <p:cNvSpPr>
            <a:spLocks noGrp="1"/>
          </p:cNvSpPr>
          <p:nvPr>
            <p:ph idx="1"/>
          </p:nvPr>
        </p:nvSpPr>
        <p:spPr/>
        <p:txBody>
          <a:bodyPr/>
          <a:lstStyle/>
          <a:p>
            <a:endParaRPr lang="en-US"/>
          </a:p>
          <a:p>
            <a:r>
              <a:rPr lang="en-US"/>
              <a:t>Our office will schedule a few more ‘ERR troubleshooting’ sessions in the next couple of months</a:t>
            </a:r>
          </a:p>
          <a:p>
            <a:endParaRPr lang="en-US"/>
          </a:p>
          <a:p>
            <a:r>
              <a:rPr lang="en-US"/>
              <a:t>We can also conduct training sessions for your agency’s team to clarify processes or troubleshoot specific ERR issues</a:t>
            </a:r>
          </a:p>
          <a:p>
            <a:pPr marL="0" indent="0">
              <a:buNone/>
            </a:pPr>
            <a:endParaRPr lang="en-US"/>
          </a:p>
          <a:p>
            <a:r>
              <a:rPr lang="en-US" b="1"/>
              <a:t>Please read </a:t>
            </a:r>
            <a:r>
              <a:rPr lang="en-US" b="1">
                <a:solidFill>
                  <a:srgbClr val="0070C0"/>
                </a:solidFill>
                <a:hlinkClick r:id="rId3">
                  <a:extLst>
                    <a:ext uri="{A12FA001-AC4F-418D-AE19-62706E023703}">
                      <ahyp:hlinkClr xmlns:ahyp="http://schemas.microsoft.com/office/drawing/2018/hyperlinkcolor" val="tx"/>
                    </a:ext>
                  </a:extLst>
                </a:hlinkClick>
              </a:rPr>
              <a:t>CDBG Manual Chapter B</a:t>
            </a:r>
            <a:r>
              <a:rPr lang="en-US" b="1">
                <a:solidFill>
                  <a:srgbClr val="0070C0"/>
                </a:solidFill>
              </a:rPr>
              <a:t> </a:t>
            </a:r>
            <a:r>
              <a:rPr lang="en-US" b="1"/>
              <a:t>narrative, review exhibits, and familiarize yourself with ERR forms and instructions before requesting additional training </a:t>
            </a:r>
            <a:r>
              <a:rPr lang="en-US">
                <a:solidFill>
                  <a:srgbClr val="00B050"/>
                </a:solidFill>
                <a:sym typeface="Wingdings" panose="05000000000000000000" pitchFamily="2" charset="2"/>
              </a:rPr>
              <a:t></a:t>
            </a:r>
          </a:p>
        </p:txBody>
      </p:sp>
    </p:spTree>
    <p:extLst>
      <p:ext uri="{BB962C8B-B14F-4D97-AF65-F5344CB8AC3E}">
        <p14:creationId xmlns:p14="http://schemas.microsoft.com/office/powerpoint/2010/main" val="30903491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DF8A2-DAA8-4552-8027-2B368CE863AD}"/>
              </a:ext>
            </a:extLst>
          </p:cNvPr>
          <p:cNvSpPr>
            <a:spLocks noGrp="1"/>
          </p:cNvSpPr>
          <p:nvPr>
            <p:ph type="title"/>
          </p:nvPr>
        </p:nvSpPr>
        <p:spPr/>
        <p:txBody>
          <a:bodyPr/>
          <a:lstStyle/>
          <a:p>
            <a:r>
              <a:rPr lang="en-US"/>
              <a:t>Helpful Resources</a:t>
            </a:r>
          </a:p>
        </p:txBody>
      </p:sp>
      <p:sp>
        <p:nvSpPr>
          <p:cNvPr id="3" name="Content Placeholder 2">
            <a:extLst>
              <a:ext uri="{FF2B5EF4-FFF2-40B4-BE49-F238E27FC236}">
                <a16:creationId xmlns:a16="http://schemas.microsoft.com/office/drawing/2014/main" id="{0ADC2B29-774F-4604-8BC8-0DCD0C8D7DC5}"/>
              </a:ext>
            </a:extLst>
          </p:cNvPr>
          <p:cNvSpPr>
            <a:spLocks noGrp="1"/>
          </p:cNvSpPr>
          <p:nvPr>
            <p:ph idx="1"/>
          </p:nvPr>
        </p:nvSpPr>
        <p:spPr>
          <a:xfrm>
            <a:off x="152400" y="1676400"/>
            <a:ext cx="8839200" cy="4343400"/>
          </a:xfrm>
        </p:spPr>
        <p:txBody>
          <a:bodyPr>
            <a:normAutofit/>
          </a:bodyPr>
          <a:lstStyle/>
          <a:p>
            <a:r>
              <a:rPr lang="en-US" dirty="0">
                <a:solidFill>
                  <a:srgbClr val="0070C0"/>
                </a:solidFill>
                <a:hlinkClick r:id="rId3">
                  <a:extLst>
                    <a:ext uri="{A12FA001-AC4F-418D-AE19-62706E023703}">
                      <ahyp:hlinkClr xmlns:ahyp="http://schemas.microsoft.com/office/drawing/2018/hyperlinkcolor" val="tx"/>
                    </a:ext>
                  </a:extLst>
                </a:hlinkClick>
              </a:rPr>
              <a:t>TNECD CDBG Manual – Environmental Review Chapter</a:t>
            </a:r>
            <a:endParaRPr lang="en-US" dirty="0">
              <a:solidFill>
                <a:srgbClr val="0070C0"/>
              </a:solidFill>
            </a:endParaRPr>
          </a:p>
          <a:p>
            <a:pPr marL="0" indent="0">
              <a:buNone/>
            </a:pPr>
            <a:endParaRPr lang="en-US" dirty="0">
              <a:solidFill>
                <a:srgbClr val="0070C0"/>
              </a:solidFill>
            </a:endParaRPr>
          </a:p>
          <a:p>
            <a:r>
              <a:rPr lang="en-US" dirty="0">
                <a:solidFill>
                  <a:srgbClr val="0070C0"/>
                </a:solidFill>
                <a:hlinkClick r:id="rId4">
                  <a:extLst>
                    <a:ext uri="{A12FA001-AC4F-418D-AE19-62706E023703}">
                      <ahyp:hlinkClr xmlns:ahyp="http://schemas.microsoft.com/office/drawing/2018/hyperlinkcolor" val="tx"/>
                    </a:ext>
                  </a:extLst>
                </a:hlinkClick>
              </a:rPr>
              <a:t>HUD Environmental Guidance for Tennessee</a:t>
            </a:r>
            <a:endParaRPr lang="en-US" dirty="0">
              <a:solidFill>
                <a:srgbClr val="0070C0"/>
              </a:solidFill>
            </a:endParaRPr>
          </a:p>
          <a:p>
            <a:pPr marL="0" indent="0">
              <a:buNone/>
            </a:pPr>
            <a:endParaRPr lang="en-US" dirty="0">
              <a:solidFill>
                <a:srgbClr val="0070C0"/>
              </a:solidFill>
            </a:endParaRPr>
          </a:p>
          <a:p>
            <a:r>
              <a:rPr lang="en-US" dirty="0">
                <a:solidFill>
                  <a:srgbClr val="0070C0"/>
                </a:solidFill>
                <a:hlinkClick r:id="rId5">
                  <a:extLst>
                    <a:ext uri="{A12FA001-AC4F-418D-AE19-62706E023703}">
                      <ahyp:hlinkClr xmlns:ahyp="http://schemas.microsoft.com/office/drawing/2018/hyperlinkcolor" val="tx"/>
                    </a:ext>
                  </a:extLst>
                </a:hlinkClick>
              </a:rPr>
              <a:t>Consultation Resource Useful Web Links </a:t>
            </a:r>
            <a:endParaRPr lang="en-US" dirty="0">
              <a:solidFill>
                <a:srgbClr val="0070C0"/>
              </a:solidFill>
            </a:endParaRPr>
          </a:p>
          <a:p>
            <a:pPr marL="0" indent="0">
              <a:buNone/>
            </a:pPr>
            <a:endParaRPr lang="en-US" dirty="0">
              <a:solidFill>
                <a:srgbClr val="0070C0"/>
              </a:solidFill>
            </a:endParaRPr>
          </a:p>
          <a:p>
            <a:r>
              <a:rPr lang="en-US" dirty="0">
                <a:solidFill>
                  <a:srgbClr val="0070C0"/>
                </a:solidFill>
                <a:hlinkClick r:id="rId6">
                  <a:extLst>
                    <a:ext uri="{A12FA001-AC4F-418D-AE19-62706E023703}">
                      <ahyp:hlinkClr xmlns:ahyp="http://schemas.microsoft.com/office/drawing/2018/hyperlinkcolor" val="tx"/>
                    </a:ext>
                  </a:extLst>
                </a:hlinkClick>
              </a:rPr>
              <a:t>HUD Environmental Review Orientation</a:t>
            </a:r>
            <a:endParaRPr lang="en-US" dirty="0">
              <a:solidFill>
                <a:srgbClr val="0070C0"/>
              </a:solidFill>
            </a:endParaRPr>
          </a:p>
          <a:p>
            <a:pPr marL="0" indent="0">
              <a:buNone/>
            </a:pPr>
            <a:endParaRPr lang="en-US" dirty="0">
              <a:solidFill>
                <a:srgbClr val="0070C0"/>
              </a:solidFill>
            </a:endParaRPr>
          </a:p>
          <a:p>
            <a:r>
              <a:rPr lang="en-US" dirty="0">
                <a:solidFill>
                  <a:srgbClr val="0070C0"/>
                </a:solidFill>
                <a:hlinkClick r:id="rId7">
                  <a:extLst>
                    <a:ext uri="{A12FA001-AC4F-418D-AE19-62706E023703}">
                      <ahyp:hlinkClr xmlns:ahyp="http://schemas.microsoft.com/office/drawing/2018/hyperlinkcolor" val="tx"/>
                    </a:ext>
                  </a:extLst>
                </a:hlinkClick>
              </a:rPr>
              <a:t>HUD WISER Training Modules </a:t>
            </a:r>
            <a:endParaRPr lang="en-US" dirty="0">
              <a:solidFill>
                <a:srgbClr val="0070C0"/>
              </a:solidFill>
            </a:endParaRPr>
          </a:p>
          <a:p>
            <a:pPr marL="0" indent="0">
              <a:buNone/>
            </a:pPr>
            <a:endParaRPr lang="en-US" dirty="0">
              <a:solidFill>
                <a:srgbClr val="0070C0"/>
              </a:solidFill>
            </a:endParaRPr>
          </a:p>
        </p:txBody>
      </p:sp>
    </p:spTree>
    <p:extLst>
      <p:ext uri="{BB962C8B-B14F-4D97-AF65-F5344CB8AC3E}">
        <p14:creationId xmlns:p14="http://schemas.microsoft.com/office/powerpoint/2010/main" val="18647435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AEC3D-473F-4375-A4C4-7BCDB8C006EF}"/>
              </a:ext>
            </a:extLst>
          </p:cNvPr>
          <p:cNvSpPr>
            <a:spLocks noGrp="1"/>
          </p:cNvSpPr>
          <p:nvPr>
            <p:ph type="ctrTitle"/>
          </p:nvPr>
        </p:nvSpPr>
        <p:spPr/>
        <p:txBody>
          <a:bodyPr/>
          <a:lstStyle/>
          <a:p>
            <a:r>
              <a:rPr lang="en-US"/>
              <a:t>Acquisition</a:t>
            </a:r>
          </a:p>
        </p:txBody>
      </p:sp>
    </p:spTree>
    <p:extLst>
      <p:ext uri="{BB962C8B-B14F-4D97-AF65-F5344CB8AC3E}">
        <p14:creationId xmlns:p14="http://schemas.microsoft.com/office/powerpoint/2010/main" val="12305569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AC7B1-E808-44B3-D107-8FD4F35C69AB}"/>
              </a:ext>
            </a:extLst>
          </p:cNvPr>
          <p:cNvSpPr>
            <a:spLocks noGrp="1"/>
          </p:cNvSpPr>
          <p:nvPr>
            <p:ph type="title"/>
          </p:nvPr>
        </p:nvSpPr>
        <p:spPr/>
        <p:txBody>
          <a:bodyPr/>
          <a:lstStyle/>
          <a:p>
            <a:r>
              <a:rPr lang="en-US"/>
              <a:t>Basic Requirements and Application</a:t>
            </a:r>
          </a:p>
        </p:txBody>
      </p:sp>
      <p:sp>
        <p:nvSpPr>
          <p:cNvPr id="3" name="Content Placeholder 2">
            <a:extLst>
              <a:ext uri="{FF2B5EF4-FFF2-40B4-BE49-F238E27FC236}">
                <a16:creationId xmlns:a16="http://schemas.microsoft.com/office/drawing/2014/main" id="{31C0808F-13CB-218F-9EF3-46B21D821562}"/>
              </a:ext>
            </a:extLst>
          </p:cNvPr>
          <p:cNvSpPr>
            <a:spLocks noGrp="1"/>
          </p:cNvSpPr>
          <p:nvPr>
            <p:ph idx="1"/>
          </p:nvPr>
        </p:nvSpPr>
        <p:spPr/>
        <p:txBody>
          <a:bodyPr/>
          <a:lstStyle/>
          <a:p>
            <a:r>
              <a:rPr lang="en-US"/>
              <a:t>Must follow the </a:t>
            </a:r>
            <a:r>
              <a:rPr lang="en-US">
                <a:solidFill>
                  <a:srgbClr val="0070C0"/>
                </a:solidFill>
                <a:hlinkClick r:id="rId2">
                  <a:extLst>
                    <a:ext uri="{A12FA001-AC4F-418D-AE19-62706E023703}">
                      <ahyp:hlinkClr xmlns:ahyp="http://schemas.microsoft.com/office/drawing/2018/hyperlinkcolor" val="tx"/>
                    </a:ext>
                  </a:extLst>
                </a:hlinkClick>
              </a:rPr>
              <a:t>Uniform Relocation Act (49 CFR Pat 24)</a:t>
            </a:r>
            <a:endParaRPr lang="en-US">
              <a:solidFill>
                <a:srgbClr val="0070C0"/>
              </a:solidFill>
            </a:endParaRPr>
          </a:p>
          <a:p>
            <a:endParaRPr lang="en-US"/>
          </a:p>
          <a:p>
            <a:r>
              <a:rPr lang="en-US"/>
              <a:t>Applies to any activity that is funded, in whole or in part, with CDBG funds</a:t>
            </a:r>
          </a:p>
          <a:p>
            <a:endParaRPr lang="en-US"/>
          </a:p>
          <a:p>
            <a:r>
              <a:rPr lang="en-US"/>
              <a:t>Includes any acquisition of real property</a:t>
            </a:r>
          </a:p>
          <a:p>
            <a:pPr lvl="1"/>
            <a:r>
              <a:rPr lang="en-US"/>
              <a:t>Land</a:t>
            </a:r>
          </a:p>
          <a:p>
            <a:pPr lvl="1"/>
            <a:r>
              <a:rPr lang="en-US"/>
              <a:t>Easements</a:t>
            </a:r>
          </a:p>
          <a:p>
            <a:pPr lvl="1"/>
            <a:r>
              <a:rPr lang="en-US"/>
              <a:t>Buildings</a:t>
            </a:r>
          </a:p>
          <a:p>
            <a:pPr lvl="1"/>
            <a:r>
              <a:rPr lang="en-US"/>
              <a:t>Houses</a:t>
            </a:r>
          </a:p>
          <a:p>
            <a:endParaRPr lang="en-US"/>
          </a:p>
          <a:p>
            <a:r>
              <a:rPr lang="en-US"/>
              <a:t>Cannot begin acquisition until ERR is approved</a:t>
            </a:r>
          </a:p>
        </p:txBody>
      </p:sp>
    </p:spTree>
    <p:extLst>
      <p:ext uri="{BB962C8B-B14F-4D97-AF65-F5344CB8AC3E}">
        <p14:creationId xmlns:p14="http://schemas.microsoft.com/office/powerpoint/2010/main" val="2560207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F4BB0-1384-1CC6-9D79-ADF05FBD5198}"/>
              </a:ext>
            </a:extLst>
          </p:cNvPr>
          <p:cNvSpPr>
            <a:spLocks noGrp="1"/>
          </p:cNvSpPr>
          <p:nvPr>
            <p:ph type="title"/>
          </p:nvPr>
        </p:nvSpPr>
        <p:spPr/>
        <p:txBody>
          <a:bodyPr/>
          <a:lstStyle/>
          <a:p>
            <a:r>
              <a:rPr lang="en-US"/>
              <a:t>URA Process</a:t>
            </a:r>
          </a:p>
        </p:txBody>
      </p:sp>
      <p:sp>
        <p:nvSpPr>
          <p:cNvPr id="3" name="Content Placeholder 2">
            <a:extLst>
              <a:ext uri="{FF2B5EF4-FFF2-40B4-BE49-F238E27FC236}">
                <a16:creationId xmlns:a16="http://schemas.microsoft.com/office/drawing/2014/main" id="{F6C1224D-AB1D-AB32-A1F7-FF9123C94BFD}"/>
              </a:ext>
            </a:extLst>
          </p:cNvPr>
          <p:cNvSpPr>
            <a:spLocks noGrp="1"/>
          </p:cNvSpPr>
          <p:nvPr>
            <p:ph idx="1"/>
          </p:nvPr>
        </p:nvSpPr>
        <p:spPr/>
        <p:txBody>
          <a:bodyPr/>
          <a:lstStyle/>
          <a:p>
            <a:r>
              <a:rPr lang="en-US"/>
              <a:t>Inform property owner(s) of intention to acquire property</a:t>
            </a:r>
          </a:p>
          <a:p>
            <a:pPr lvl="1"/>
            <a:r>
              <a:rPr lang="en-US"/>
              <a:t>Send a "Preliminary Acquisition Notice" to each property owner (</a:t>
            </a:r>
            <a:r>
              <a:rPr lang="en-US">
                <a:solidFill>
                  <a:srgbClr val="0070C0"/>
                </a:solidFill>
                <a:hlinkClick r:id="rId2">
                  <a:extLst>
                    <a:ext uri="{A12FA001-AC4F-418D-AE19-62706E023703}">
                      <ahyp:hlinkClr xmlns:ahyp="http://schemas.microsoft.com/office/drawing/2018/hyperlinkcolor" val="tx"/>
                    </a:ext>
                  </a:extLst>
                </a:hlinkClick>
              </a:rPr>
              <a:t>Exhibit D-1</a:t>
            </a:r>
            <a:r>
              <a:rPr lang="en-US"/>
              <a:t>)</a:t>
            </a:r>
          </a:p>
          <a:p>
            <a:pPr lvl="1"/>
            <a:r>
              <a:rPr lang="en-US"/>
              <a:t>Include the booklet </a:t>
            </a:r>
            <a:r>
              <a:rPr lang="en-US" i="1"/>
              <a:t>When a Public Agency Acquires Your Property </a:t>
            </a:r>
            <a:r>
              <a:rPr lang="en-US"/>
              <a:t>(</a:t>
            </a:r>
            <a:r>
              <a:rPr lang="en-US">
                <a:solidFill>
                  <a:srgbClr val="0070C0"/>
                </a:solidFill>
                <a:hlinkClick r:id="rId3">
                  <a:extLst>
                    <a:ext uri="{A12FA001-AC4F-418D-AE19-62706E023703}">
                      <ahyp:hlinkClr xmlns:ahyp="http://schemas.microsoft.com/office/drawing/2018/hyperlinkcolor" val="tx"/>
                    </a:ext>
                  </a:extLst>
                </a:hlinkClick>
              </a:rPr>
              <a:t>Exhibit D-2</a:t>
            </a:r>
            <a:r>
              <a:rPr lang="en-US"/>
              <a:t>)</a:t>
            </a:r>
          </a:p>
          <a:p>
            <a:pPr lvl="1"/>
            <a:r>
              <a:rPr lang="en-US"/>
              <a:t>Include the "Waiver of Rights and Benefits of the Uniform Relocation Assistance and Real Property Acquisition Policies of 1970" (</a:t>
            </a:r>
            <a:r>
              <a:rPr lang="en-US">
                <a:solidFill>
                  <a:srgbClr val="0070C0"/>
                </a:solidFill>
                <a:hlinkClick r:id="rId4">
                  <a:extLst>
                    <a:ext uri="{A12FA001-AC4F-418D-AE19-62706E023703}">
                      <ahyp:hlinkClr xmlns:ahyp="http://schemas.microsoft.com/office/drawing/2018/hyperlinkcolor" val="tx"/>
                    </a:ext>
                  </a:extLst>
                </a:hlinkClick>
              </a:rPr>
              <a:t>Exhibit D-3</a:t>
            </a:r>
            <a:r>
              <a:rPr lang="en-US"/>
              <a:t>)</a:t>
            </a:r>
          </a:p>
          <a:p>
            <a:pPr lvl="2"/>
            <a:r>
              <a:rPr lang="en-US"/>
              <a:t>To be used when a property owner chooses to donate property</a:t>
            </a:r>
          </a:p>
          <a:p>
            <a:endParaRPr lang="en-US"/>
          </a:p>
          <a:p>
            <a:r>
              <a:rPr lang="en-US"/>
              <a:t>Consult with property owners to see who wishes to donate</a:t>
            </a:r>
          </a:p>
          <a:p>
            <a:pPr lvl="1"/>
            <a:r>
              <a:rPr lang="en-US"/>
              <a:t>Collect “Waivers of Rights…” and record the acquisitions</a:t>
            </a:r>
          </a:p>
          <a:p>
            <a:endParaRPr lang="en-US"/>
          </a:p>
        </p:txBody>
      </p:sp>
    </p:spTree>
    <p:extLst>
      <p:ext uri="{BB962C8B-B14F-4D97-AF65-F5344CB8AC3E}">
        <p14:creationId xmlns:p14="http://schemas.microsoft.com/office/powerpoint/2010/main" val="2568119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DFC63-FD09-596F-5687-71CCFDE8D6E2}"/>
              </a:ext>
            </a:extLst>
          </p:cNvPr>
          <p:cNvSpPr>
            <a:spLocks noGrp="1"/>
          </p:cNvSpPr>
          <p:nvPr>
            <p:ph type="title"/>
          </p:nvPr>
        </p:nvSpPr>
        <p:spPr/>
        <p:txBody>
          <a:bodyPr/>
          <a:lstStyle/>
          <a:p>
            <a:r>
              <a:rPr lang="en-US"/>
              <a:t>URA Process</a:t>
            </a:r>
          </a:p>
        </p:txBody>
      </p:sp>
      <p:sp>
        <p:nvSpPr>
          <p:cNvPr id="3" name="Content Placeholder 2">
            <a:extLst>
              <a:ext uri="{FF2B5EF4-FFF2-40B4-BE49-F238E27FC236}">
                <a16:creationId xmlns:a16="http://schemas.microsoft.com/office/drawing/2014/main" id="{401675AE-64BB-EC2D-DC32-7B698A31CD41}"/>
              </a:ext>
            </a:extLst>
          </p:cNvPr>
          <p:cNvSpPr>
            <a:spLocks noGrp="1"/>
          </p:cNvSpPr>
          <p:nvPr>
            <p:ph idx="1"/>
          </p:nvPr>
        </p:nvSpPr>
        <p:spPr/>
        <p:txBody>
          <a:bodyPr>
            <a:normAutofit fontScale="92500" lnSpcReduction="10000"/>
          </a:bodyPr>
          <a:lstStyle/>
          <a:p>
            <a:r>
              <a:rPr lang="en-US"/>
              <a:t>Property owners who choose not to donate may request a valuation of the property to be purchased</a:t>
            </a:r>
          </a:p>
          <a:p>
            <a:pPr lvl="1"/>
            <a:r>
              <a:rPr lang="en-US"/>
              <a:t>Estimated property value $10,000 or greater requires appraisal and review appraisal to determine just compensation</a:t>
            </a:r>
          </a:p>
          <a:p>
            <a:pPr lvl="1"/>
            <a:r>
              <a:rPr lang="en-US"/>
              <a:t>Estimated property value under $10,000 may request just compensation value without appraisal and review appraisal</a:t>
            </a:r>
          </a:p>
          <a:p>
            <a:pPr lvl="1"/>
            <a:endParaRPr lang="en-US"/>
          </a:p>
          <a:p>
            <a:r>
              <a:rPr lang="en-US"/>
              <a:t>If going through the appraisal process, two qualified professionals must be procured:</a:t>
            </a:r>
          </a:p>
          <a:p>
            <a:pPr lvl="1"/>
            <a:r>
              <a:rPr lang="en-US"/>
              <a:t>The first to conduct the appraisal</a:t>
            </a:r>
          </a:p>
          <a:p>
            <a:pPr lvl="1"/>
            <a:r>
              <a:rPr lang="en-US"/>
              <a:t>The second to conduct the review appraisal</a:t>
            </a:r>
          </a:p>
          <a:p>
            <a:pPr lvl="1"/>
            <a:endParaRPr lang="en-US"/>
          </a:p>
          <a:p>
            <a:r>
              <a:rPr lang="en-US"/>
              <a:t>If conducting an appraisal, the property owner must be provided with a copy of the </a:t>
            </a:r>
            <a:r>
              <a:rPr lang="en-US" b="0" i="0">
                <a:effectLst/>
                <a:latin typeface="Open Sans" panose="020B0606030504020204" pitchFamily="34" charset="0"/>
              </a:rPr>
              <a:t>Invitation to Accompany an Appraiser</a:t>
            </a:r>
            <a:r>
              <a:rPr lang="en-US"/>
              <a:t> (</a:t>
            </a:r>
            <a:r>
              <a:rPr lang="en-US">
                <a:solidFill>
                  <a:srgbClr val="0070C0"/>
                </a:solidFill>
                <a:hlinkClick r:id="rId2">
                  <a:extLst>
                    <a:ext uri="{A12FA001-AC4F-418D-AE19-62706E023703}">
                      <ahyp:hlinkClr xmlns:ahyp="http://schemas.microsoft.com/office/drawing/2018/hyperlinkcolor" val="tx"/>
                    </a:ext>
                  </a:extLst>
                </a:hlinkClick>
              </a:rPr>
              <a:t>Exhibit D-4</a:t>
            </a:r>
            <a:r>
              <a:rPr lang="en-US"/>
              <a:t>)</a:t>
            </a:r>
          </a:p>
        </p:txBody>
      </p:sp>
    </p:spTree>
    <p:extLst>
      <p:ext uri="{BB962C8B-B14F-4D97-AF65-F5344CB8AC3E}">
        <p14:creationId xmlns:p14="http://schemas.microsoft.com/office/powerpoint/2010/main" val="9118649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6BAA7-218F-6CF8-59F3-EA97C571BFEE}"/>
              </a:ext>
            </a:extLst>
          </p:cNvPr>
          <p:cNvSpPr>
            <a:spLocks noGrp="1"/>
          </p:cNvSpPr>
          <p:nvPr>
            <p:ph type="title"/>
          </p:nvPr>
        </p:nvSpPr>
        <p:spPr/>
        <p:txBody>
          <a:bodyPr/>
          <a:lstStyle/>
          <a:p>
            <a:r>
              <a:rPr lang="en-US"/>
              <a:t>URA Process</a:t>
            </a:r>
          </a:p>
        </p:txBody>
      </p:sp>
      <p:sp>
        <p:nvSpPr>
          <p:cNvPr id="3" name="Content Placeholder 2">
            <a:extLst>
              <a:ext uri="{FF2B5EF4-FFF2-40B4-BE49-F238E27FC236}">
                <a16:creationId xmlns:a16="http://schemas.microsoft.com/office/drawing/2014/main" id="{AC519CBE-EF43-953E-2BED-E48C0A7698C5}"/>
              </a:ext>
            </a:extLst>
          </p:cNvPr>
          <p:cNvSpPr>
            <a:spLocks noGrp="1"/>
          </p:cNvSpPr>
          <p:nvPr>
            <p:ph idx="1"/>
          </p:nvPr>
        </p:nvSpPr>
        <p:spPr/>
        <p:txBody>
          <a:bodyPr/>
          <a:lstStyle/>
          <a:p>
            <a:r>
              <a:rPr lang="en-US"/>
              <a:t>Provide a "Statement of the Basis for the Determination of Just Compensation“ to the property owner</a:t>
            </a:r>
          </a:p>
          <a:p>
            <a:endParaRPr lang="en-US"/>
          </a:p>
          <a:p>
            <a:r>
              <a:rPr lang="en-US"/>
              <a:t>Negotiate with property owner</a:t>
            </a:r>
          </a:p>
          <a:p>
            <a:pPr lvl="1"/>
            <a:r>
              <a:rPr lang="en-US"/>
              <a:t>Settle on price</a:t>
            </a:r>
          </a:p>
          <a:p>
            <a:pPr lvl="1"/>
            <a:r>
              <a:rPr lang="en-US"/>
              <a:t>Donate</a:t>
            </a:r>
          </a:p>
          <a:p>
            <a:pPr lvl="1"/>
            <a:r>
              <a:rPr lang="en-US"/>
              <a:t>Refuse</a:t>
            </a:r>
          </a:p>
          <a:p>
            <a:pPr lvl="1"/>
            <a:endParaRPr lang="en-US"/>
          </a:p>
          <a:p>
            <a:r>
              <a:rPr lang="en-US"/>
              <a:t>Complete the settlement</a:t>
            </a:r>
          </a:p>
          <a:p>
            <a:endParaRPr lang="en-US"/>
          </a:p>
          <a:p>
            <a:endParaRPr lang="en-US"/>
          </a:p>
          <a:p>
            <a:endParaRPr lang="en-US"/>
          </a:p>
        </p:txBody>
      </p:sp>
    </p:spTree>
    <p:extLst>
      <p:ext uri="{BB962C8B-B14F-4D97-AF65-F5344CB8AC3E}">
        <p14:creationId xmlns:p14="http://schemas.microsoft.com/office/powerpoint/2010/main" val="2558454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04FB1-0E16-C2B4-25B4-5A6CAED7542C}"/>
              </a:ext>
            </a:extLst>
          </p:cNvPr>
          <p:cNvSpPr>
            <a:spLocks noGrp="1"/>
          </p:cNvSpPr>
          <p:nvPr>
            <p:ph type="ctrTitle"/>
          </p:nvPr>
        </p:nvSpPr>
        <p:spPr/>
        <p:txBody>
          <a:bodyPr/>
          <a:lstStyle/>
          <a:p>
            <a:r>
              <a:rPr lang="en-US"/>
              <a:t>Plans and Specifications</a:t>
            </a:r>
          </a:p>
        </p:txBody>
      </p:sp>
    </p:spTree>
    <p:extLst>
      <p:ext uri="{BB962C8B-B14F-4D97-AF65-F5344CB8AC3E}">
        <p14:creationId xmlns:p14="http://schemas.microsoft.com/office/powerpoint/2010/main" val="15014746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ECB3F-8A40-76AE-11CC-EEC00AFC66E9}"/>
              </a:ext>
            </a:extLst>
          </p:cNvPr>
          <p:cNvSpPr>
            <a:spLocks noGrp="1"/>
          </p:cNvSpPr>
          <p:nvPr>
            <p:ph type="title"/>
          </p:nvPr>
        </p:nvSpPr>
        <p:spPr/>
        <p:txBody>
          <a:bodyPr/>
          <a:lstStyle/>
          <a:p>
            <a:r>
              <a:rPr lang="en-US"/>
              <a:t>Plans and Specifications</a:t>
            </a:r>
          </a:p>
        </p:txBody>
      </p:sp>
      <p:sp>
        <p:nvSpPr>
          <p:cNvPr id="3" name="Content Placeholder 2">
            <a:extLst>
              <a:ext uri="{FF2B5EF4-FFF2-40B4-BE49-F238E27FC236}">
                <a16:creationId xmlns:a16="http://schemas.microsoft.com/office/drawing/2014/main" id="{81F43D4F-2B75-B3A6-93D3-3D68EA9EE769}"/>
              </a:ext>
            </a:extLst>
          </p:cNvPr>
          <p:cNvSpPr>
            <a:spLocks noGrp="1"/>
          </p:cNvSpPr>
          <p:nvPr>
            <p:ph idx="1"/>
          </p:nvPr>
        </p:nvSpPr>
        <p:spPr/>
        <p:txBody>
          <a:bodyPr/>
          <a:lstStyle/>
          <a:p>
            <a:r>
              <a:rPr lang="en-US"/>
              <a:t>Plans and specifications are to be submitted after approval of the Environmental Review</a:t>
            </a:r>
          </a:p>
          <a:p>
            <a:endParaRPr lang="en-US"/>
          </a:p>
          <a:p>
            <a:r>
              <a:rPr lang="en-US"/>
              <a:t>Plans and specifications must be approved by TNECD prior to bidding or procurement</a:t>
            </a:r>
          </a:p>
          <a:p>
            <a:endParaRPr lang="en-US"/>
          </a:p>
          <a:p>
            <a:r>
              <a:rPr lang="en-US"/>
              <a:t>TNECD documents may be added to, but not altered</a:t>
            </a:r>
          </a:p>
        </p:txBody>
      </p:sp>
    </p:spTree>
    <p:extLst>
      <p:ext uri="{BB962C8B-B14F-4D97-AF65-F5344CB8AC3E}">
        <p14:creationId xmlns:p14="http://schemas.microsoft.com/office/powerpoint/2010/main" val="1508500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5B335-CE4C-42B6-83CC-7D18C8BCB357}"/>
              </a:ext>
            </a:extLst>
          </p:cNvPr>
          <p:cNvSpPr>
            <a:spLocks noGrp="1"/>
          </p:cNvSpPr>
          <p:nvPr>
            <p:ph type="title"/>
          </p:nvPr>
        </p:nvSpPr>
        <p:spPr/>
        <p:txBody>
          <a:bodyPr/>
          <a:lstStyle/>
          <a:p>
            <a:r>
              <a:rPr lang="en-US"/>
              <a:t>Title VI Compliance</a:t>
            </a:r>
          </a:p>
        </p:txBody>
      </p:sp>
      <p:sp>
        <p:nvSpPr>
          <p:cNvPr id="3" name="Content Placeholder 2">
            <a:extLst>
              <a:ext uri="{FF2B5EF4-FFF2-40B4-BE49-F238E27FC236}">
                <a16:creationId xmlns:a16="http://schemas.microsoft.com/office/drawing/2014/main" id="{8D8CCE87-DE96-47B3-B3D4-806670FABBE4}"/>
              </a:ext>
            </a:extLst>
          </p:cNvPr>
          <p:cNvSpPr>
            <a:spLocks noGrp="1"/>
          </p:cNvSpPr>
          <p:nvPr>
            <p:ph idx="1"/>
          </p:nvPr>
        </p:nvSpPr>
        <p:spPr/>
        <p:txBody>
          <a:bodyPr vert="horz" lIns="91440" tIns="45720" rIns="91440" bIns="45720" rtlCol="0" anchor="t">
            <a:normAutofit/>
          </a:bodyPr>
          <a:lstStyle/>
          <a:p>
            <a:r>
              <a:rPr lang="en-US"/>
              <a:t>Title VI compliance and training occurs after awards</a:t>
            </a:r>
          </a:p>
          <a:p>
            <a:endParaRPr lang="en-US"/>
          </a:p>
          <a:p>
            <a:r>
              <a:rPr lang="en-US"/>
              <a:t>Title VI Survey and non-discrimination policy are required for new grantees</a:t>
            </a:r>
          </a:p>
          <a:p>
            <a:endParaRPr lang="en-US"/>
          </a:p>
          <a:p>
            <a:r>
              <a:rPr lang="en-US">
                <a:latin typeface="Open Sans"/>
                <a:ea typeface="Open Sans"/>
                <a:cs typeface="Open Sans"/>
              </a:rPr>
              <a:t>Grantees Title VI information good for 3 years</a:t>
            </a:r>
          </a:p>
          <a:p>
            <a:endParaRPr lang="en-US">
              <a:highlight>
                <a:srgbClr val="FFFF00"/>
              </a:highlight>
              <a:latin typeface="Open Sans"/>
              <a:ea typeface="Open Sans"/>
              <a:cs typeface="Open Sans"/>
            </a:endParaRPr>
          </a:p>
          <a:p>
            <a:r>
              <a:rPr lang="en-US">
                <a:latin typeface="Open Sans"/>
                <a:ea typeface="Open Sans"/>
                <a:cs typeface="Open Sans"/>
              </a:rPr>
              <a:t>Only needed for 7 grantees for 2024 awards</a:t>
            </a:r>
          </a:p>
          <a:p>
            <a:endParaRPr lang="en-US"/>
          </a:p>
          <a:p>
            <a:r>
              <a:rPr lang="en-US"/>
              <a:t>Select the “Audit &amp; Title VI” tab on our </a:t>
            </a:r>
            <a:r>
              <a:rPr lang="en-US">
                <a:solidFill>
                  <a:srgbClr val="0070C0"/>
                </a:solidFill>
                <a:hlinkClick r:id="rId2">
                  <a:extLst>
                    <a:ext uri="{A12FA001-AC4F-418D-AE19-62706E023703}">
                      <ahyp:hlinkClr xmlns:ahyp="http://schemas.microsoft.com/office/drawing/2018/hyperlinkcolor" val="tx"/>
                    </a:ext>
                  </a:extLst>
                </a:hlinkClick>
              </a:rPr>
              <a:t>Grant Administration</a:t>
            </a:r>
            <a:r>
              <a:rPr lang="en-US">
                <a:solidFill>
                  <a:srgbClr val="131E29"/>
                </a:solidFill>
                <a:hlinkClick r:id="rId2">
                  <a:extLst>
                    <a:ext uri="{A12FA001-AC4F-418D-AE19-62706E023703}">
                      <ahyp:hlinkClr xmlns:ahyp="http://schemas.microsoft.com/office/drawing/2018/hyperlinkcolor" val="tx"/>
                    </a:ext>
                  </a:extLst>
                </a:hlinkClick>
              </a:rPr>
              <a:t> </a:t>
            </a:r>
            <a:r>
              <a:rPr lang="en-US"/>
              <a:t>page to find the Title VI training and to submit Title VI documents</a:t>
            </a:r>
          </a:p>
          <a:p>
            <a:endParaRPr lang="en-US"/>
          </a:p>
        </p:txBody>
      </p:sp>
    </p:spTree>
    <p:extLst>
      <p:ext uri="{BB962C8B-B14F-4D97-AF65-F5344CB8AC3E}">
        <p14:creationId xmlns:p14="http://schemas.microsoft.com/office/powerpoint/2010/main" val="2492865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4764E-9D59-3A73-3320-A998D54DCF2A}"/>
              </a:ext>
            </a:extLst>
          </p:cNvPr>
          <p:cNvSpPr>
            <a:spLocks noGrp="1"/>
          </p:cNvSpPr>
          <p:nvPr>
            <p:ph type="title"/>
          </p:nvPr>
        </p:nvSpPr>
        <p:spPr/>
        <p:txBody>
          <a:bodyPr/>
          <a:lstStyle/>
          <a:p>
            <a:r>
              <a:rPr lang="en-US"/>
              <a:t>Plans and Specifications - All</a:t>
            </a:r>
          </a:p>
        </p:txBody>
      </p:sp>
      <p:sp>
        <p:nvSpPr>
          <p:cNvPr id="3" name="Content Placeholder 2">
            <a:extLst>
              <a:ext uri="{FF2B5EF4-FFF2-40B4-BE49-F238E27FC236}">
                <a16:creationId xmlns:a16="http://schemas.microsoft.com/office/drawing/2014/main" id="{2B5849F8-96E5-AB63-3CD3-1DE932C34E7E}"/>
              </a:ext>
            </a:extLst>
          </p:cNvPr>
          <p:cNvSpPr>
            <a:spLocks noGrp="1"/>
          </p:cNvSpPr>
          <p:nvPr>
            <p:ph idx="1"/>
          </p:nvPr>
        </p:nvSpPr>
        <p:spPr/>
        <p:txBody>
          <a:bodyPr/>
          <a:lstStyle/>
          <a:p>
            <a:r>
              <a:rPr lang="en-US"/>
              <a:t>The following documents are included in all plans and specifications (construction and equipment):</a:t>
            </a:r>
          </a:p>
          <a:p>
            <a:pPr lvl="1"/>
            <a:r>
              <a:rPr lang="en-US"/>
              <a:t>Advertisement for Bids</a:t>
            </a:r>
          </a:p>
          <a:p>
            <a:pPr lvl="1"/>
            <a:r>
              <a:rPr lang="en-US"/>
              <a:t>Information for Bidders</a:t>
            </a:r>
          </a:p>
          <a:p>
            <a:pPr lvl="1"/>
            <a:r>
              <a:rPr lang="en-US"/>
              <a:t>Acknowledgement Regarding Bidder SAM Registration</a:t>
            </a:r>
          </a:p>
          <a:p>
            <a:pPr lvl="1"/>
            <a:r>
              <a:rPr lang="en-US"/>
              <a:t>Non-Boycott of Israel Certification</a:t>
            </a:r>
          </a:p>
          <a:p>
            <a:pPr lvl="1"/>
            <a:r>
              <a:rPr lang="en-US"/>
              <a:t>Iran Divestment Act</a:t>
            </a:r>
          </a:p>
          <a:p>
            <a:pPr lvl="1"/>
            <a:endParaRPr lang="en-US"/>
          </a:p>
        </p:txBody>
      </p:sp>
    </p:spTree>
    <p:extLst>
      <p:ext uri="{BB962C8B-B14F-4D97-AF65-F5344CB8AC3E}">
        <p14:creationId xmlns:p14="http://schemas.microsoft.com/office/powerpoint/2010/main" val="40002336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347E0-A943-655E-4895-B71384F7D22D}"/>
              </a:ext>
            </a:extLst>
          </p:cNvPr>
          <p:cNvSpPr>
            <a:spLocks noGrp="1"/>
          </p:cNvSpPr>
          <p:nvPr>
            <p:ph type="title"/>
          </p:nvPr>
        </p:nvSpPr>
        <p:spPr/>
        <p:txBody>
          <a:bodyPr/>
          <a:lstStyle/>
          <a:p>
            <a:r>
              <a:rPr lang="en-US"/>
              <a:t>Plans and Specifications - Construction</a:t>
            </a:r>
          </a:p>
        </p:txBody>
      </p:sp>
      <p:sp>
        <p:nvSpPr>
          <p:cNvPr id="3" name="Content Placeholder 2">
            <a:extLst>
              <a:ext uri="{FF2B5EF4-FFF2-40B4-BE49-F238E27FC236}">
                <a16:creationId xmlns:a16="http://schemas.microsoft.com/office/drawing/2014/main" id="{D0FFDC17-DB67-0F56-F66E-BE3DBDA7EA66}"/>
              </a:ext>
            </a:extLst>
          </p:cNvPr>
          <p:cNvSpPr>
            <a:spLocks noGrp="1"/>
          </p:cNvSpPr>
          <p:nvPr>
            <p:ph idx="1"/>
          </p:nvPr>
        </p:nvSpPr>
        <p:spPr/>
        <p:txBody>
          <a:bodyPr>
            <a:normAutofit/>
          </a:bodyPr>
          <a:lstStyle/>
          <a:p>
            <a:r>
              <a:rPr lang="en-US"/>
              <a:t>The following additional documents are included in all plans and specifications that include construction:</a:t>
            </a:r>
          </a:p>
          <a:p>
            <a:pPr lvl="1"/>
            <a:r>
              <a:rPr lang="en-US" sz="1800"/>
              <a:t>Acknowledgement Regarding Bidder SAM Registration</a:t>
            </a:r>
          </a:p>
          <a:p>
            <a:pPr lvl="1"/>
            <a:r>
              <a:rPr lang="en-US" sz="1800"/>
              <a:t>Certification of Bidder Regarding Equal Employment Opportunity</a:t>
            </a:r>
          </a:p>
          <a:p>
            <a:pPr lvl="1"/>
            <a:r>
              <a:rPr lang="en-US" sz="1800"/>
              <a:t>Certification of Bidder Regarding Use of Female/Minority Subcontractors</a:t>
            </a:r>
          </a:p>
          <a:p>
            <a:pPr lvl="1"/>
            <a:r>
              <a:rPr lang="en-US" sz="1800"/>
              <a:t>Certification of Bidder Regarding Section 3 and Segregated Facilities</a:t>
            </a:r>
          </a:p>
          <a:p>
            <a:pPr lvl="1"/>
            <a:r>
              <a:rPr lang="en-US" sz="1800"/>
              <a:t>Certification of Subcontract Regarding Debarment, Suspension, Ineligibility, and Exclusion</a:t>
            </a:r>
          </a:p>
          <a:p>
            <a:pPr lvl="1"/>
            <a:r>
              <a:rPr lang="en-US" sz="1800"/>
              <a:t>Certification by Proposed Subcontractor Regarding Equal Employment Opportunity</a:t>
            </a:r>
          </a:p>
          <a:p>
            <a:pPr lvl="1"/>
            <a:r>
              <a:rPr lang="en-US" sz="1800"/>
              <a:t>Certification of Proposed Subcontractor Regarding Section 3 and Segregated Facilities</a:t>
            </a:r>
          </a:p>
          <a:p>
            <a:pPr lvl="1"/>
            <a:r>
              <a:rPr lang="en-US" sz="1800"/>
              <a:t>Drug-Free Workplace Affidavit</a:t>
            </a:r>
          </a:p>
          <a:p>
            <a:pPr lvl="1"/>
            <a:r>
              <a:rPr lang="en-US" sz="1800"/>
              <a:t>Statement of Compliance Certificate - Illegal Immigrants</a:t>
            </a:r>
          </a:p>
          <a:p>
            <a:pPr lvl="1"/>
            <a:r>
              <a:rPr lang="en-US" sz="1800"/>
              <a:t>Certification of Compliance with the Build America, Buy America Act</a:t>
            </a:r>
          </a:p>
          <a:p>
            <a:pPr lvl="1"/>
            <a:r>
              <a:rPr lang="en-US" sz="1800"/>
              <a:t>CDBG Contract General and Supplemental Conditions</a:t>
            </a:r>
          </a:p>
          <a:p>
            <a:endParaRPr lang="en-US"/>
          </a:p>
        </p:txBody>
      </p:sp>
    </p:spTree>
    <p:extLst>
      <p:ext uri="{BB962C8B-B14F-4D97-AF65-F5344CB8AC3E}">
        <p14:creationId xmlns:p14="http://schemas.microsoft.com/office/powerpoint/2010/main" val="22695189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AA1F6-4C78-5C50-4E36-FE82681AC461}"/>
              </a:ext>
            </a:extLst>
          </p:cNvPr>
          <p:cNvSpPr>
            <a:spLocks noGrp="1"/>
          </p:cNvSpPr>
          <p:nvPr>
            <p:ph type="title"/>
          </p:nvPr>
        </p:nvSpPr>
        <p:spPr/>
        <p:txBody>
          <a:bodyPr/>
          <a:lstStyle/>
          <a:p>
            <a:r>
              <a:rPr lang="en-US"/>
              <a:t>Plans and Specifications – Additional Docs</a:t>
            </a:r>
          </a:p>
        </p:txBody>
      </p:sp>
      <p:sp>
        <p:nvSpPr>
          <p:cNvPr id="3" name="Content Placeholder 2">
            <a:extLst>
              <a:ext uri="{FF2B5EF4-FFF2-40B4-BE49-F238E27FC236}">
                <a16:creationId xmlns:a16="http://schemas.microsoft.com/office/drawing/2014/main" id="{33CF5DBC-3A92-BA2D-5CFB-70D1066083D8}"/>
              </a:ext>
            </a:extLst>
          </p:cNvPr>
          <p:cNvSpPr>
            <a:spLocks noGrp="1"/>
          </p:cNvSpPr>
          <p:nvPr>
            <p:ph idx="1"/>
          </p:nvPr>
        </p:nvSpPr>
        <p:spPr/>
        <p:txBody>
          <a:bodyPr/>
          <a:lstStyle/>
          <a:p>
            <a:r>
              <a:rPr lang="en-US" dirty="0"/>
              <a:t>The following documents are to be included with the plans and specifications in specific situations:</a:t>
            </a:r>
          </a:p>
          <a:p>
            <a:pPr lvl="1"/>
            <a:r>
              <a:rPr lang="en-US" dirty="0"/>
              <a:t>Status of Land Acquisition document – needed whenever the project includes construction on land, within easements, rights-of-way, etc.</a:t>
            </a:r>
          </a:p>
          <a:p>
            <a:pPr lvl="1"/>
            <a:r>
              <a:rPr lang="en-US" dirty="0"/>
              <a:t>Certification of Compliance with Accessibility Standards – needed when the project includes improvements or rehabilitation of public building</a:t>
            </a:r>
          </a:p>
          <a:p>
            <a:pPr lvl="1"/>
            <a:r>
              <a:rPr lang="en-US" dirty="0"/>
              <a:t>Clearance of LOREC Notations for Plans and Specifications Approval – needed when the there are notations within the LOREC. Should include responses to all notations.</a:t>
            </a:r>
          </a:p>
        </p:txBody>
      </p:sp>
    </p:spTree>
    <p:extLst>
      <p:ext uri="{BB962C8B-B14F-4D97-AF65-F5344CB8AC3E}">
        <p14:creationId xmlns:p14="http://schemas.microsoft.com/office/powerpoint/2010/main" val="1643668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2DEA8-6F3E-4495-A21B-DED5CEE1B70C}"/>
              </a:ext>
            </a:extLst>
          </p:cNvPr>
          <p:cNvSpPr>
            <a:spLocks noGrp="1"/>
          </p:cNvSpPr>
          <p:nvPr>
            <p:ph type="title"/>
          </p:nvPr>
        </p:nvSpPr>
        <p:spPr/>
        <p:txBody>
          <a:bodyPr/>
          <a:lstStyle/>
          <a:p>
            <a:r>
              <a:rPr lang="en-US"/>
              <a:t>Plans and Specifications</a:t>
            </a:r>
          </a:p>
        </p:txBody>
      </p:sp>
      <p:sp>
        <p:nvSpPr>
          <p:cNvPr id="3" name="Content Placeholder 2">
            <a:extLst>
              <a:ext uri="{FF2B5EF4-FFF2-40B4-BE49-F238E27FC236}">
                <a16:creationId xmlns:a16="http://schemas.microsoft.com/office/drawing/2014/main" id="{56F6CDAA-4AF6-4E03-BDC8-A92AEB9CDD95}"/>
              </a:ext>
            </a:extLst>
          </p:cNvPr>
          <p:cNvSpPr>
            <a:spLocks noGrp="1"/>
          </p:cNvSpPr>
          <p:nvPr>
            <p:ph idx="1"/>
          </p:nvPr>
        </p:nvSpPr>
        <p:spPr/>
        <p:txBody>
          <a:bodyPr>
            <a:normAutofit/>
          </a:bodyPr>
          <a:lstStyle/>
          <a:p>
            <a:r>
              <a:rPr lang="en-US"/>
              <a:t>Include all applicable forms, certifications, and affidavits</a:t>
            </a:r>
          </a:p>
          <a:p>
            <a:pPr lvl="1"/>
            <a:r>
              <a:rPr lang="en-US"/>
              <a:t>Use </a:t>
            </a:r>
            <a:r>
              <a:rPr lang="en-US">
                <a:solidFill>
                  <a:srgbClr val="0070C0"/>
                </a:solidFill>
                <a:hlinkClick r:id="rId2">
                  <a:extLst>
                    <a:ext uri="{A12FA001-AC4F-418D-AE19-62706E023703}">
                      <ahyp:hlinkClr xmlns:ahyp="http://schemas.microsoft.com/office/drawing/2018/hyperlinkcolor" val="tx"/>
                    </a:ext>
                  </a:extLst>
                </a:hlinkClick>
              </a:rPr>
              <a:t>Exhibit F-1</a:t>
            </a:r>
            <a:r>
              <a:rPr lang="en-US"/>
              <a:t> for construction projects</a:t>
            </a:r>
          </a:p>
          <a:p>
            <a:pPr lvl="1"/>
            <a:r>
              <a:rPr lang="en-US"/>
              <a:t>Use </a:t>
            </a:r>
            <a:r>
              <a:rPr lang="en-US">
                <a:solidFill>
                  <a:srgbClr val="0070C0"/>
                </a:solidFill>
                <a:hlinkClick r:id="rId3">
                  <a:extLst>
                    <a:ext uri="{A12FA001-AC4F-418D-AE19-62706E023703}">
                      <ahyp:hlinkClr xmlns:ahyp="http://schemas.microsoft.com/office/drawing/2018/hyperlinkcolor" val="tx"/>
                    </a:ext>
                  </a:extLst>
                </a:hlinkClick>
              </a:rPr>
              <a:t>Exhibit F-5 </a:t>
            </a:r>
            <a:r>
              <a:rPr lang="en-US"/>
              <a:t>for equipment projects</a:t>
            </a:r>
          </a:p>
          <a:p>
            <a:pPr lvl="1"/>
            <a:r>
              <a:rPr lang="en-US"/>
              <a:t>New certification included – </a:t>
            </a:r>
            <a:r>
              <a:rPr lang="en-US" sz="2000"/>
              <a:t>Certification of Compliance with the Build America, Buy America Act</a:t>
            </a:r>
            <a:endParaRPr lang="en-US"/>
          </a:p>
          <a:p>
            <a:endParaRPr lang="en-US"/>
          </a:p>
          <a:p>
            <a:r>
              <a:rPr lang="en-US"/>
              <a:t>Check for brand names and equivalent language</a:t>
            </a:r>
          </a:p>
          <a:p>
            <a:endParaRPr lang="en-US"/>
          </a:p>
          <a:p>
            <a:r>
              <a:rPr lang="en-US"/>
              <a:t>Water &amp; sewer plans and specs must be sent to TDEC for review</a:t>
            </a:r>
          </a:p>
          <a:p>
            <a:endParaRPr lang="en-US"/>
          </a:p>
        </p:txBody>
      </p:sp>
    </p:spTree>
    <p:extLst>
      <p:ext uri="{BB962C8B-B14F-4D97-AF65-F5344CB8AC3E}">
        <p14:creationId xmlns:p14="http://schemas.microsoft.com/office/powerpoint/2010/main" val="37708336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EB2E-F7E9-478C-8927-15F5612EFB4A}"/>
              </a:ext>
            </a:extLst>
          </p:cNvPr>
          <p:cNvSpPr>
            <a:spLocks noGrp="1"/>
          </p:cNvSpPr>
          <p:nvPr>
            <p:ph type="title"/>
          </p:nvPr>
        </p:nvSpPr>
        <p:spPr/>
        <p:txBody>
          <a:bodyPr/>
          <a:lstStyle/>
          <a:p>
            <a:r>
              <a:rPr lang="en-US"/>
              <a:t>Plans and Specifications</a:t>
            </a:r>
          </a:p>
        </p:txBody>
      </p:sp>
      <p:sp>
        <p:nvSpPr>
          <p:cNvPr id="3" name="Content Placeholder 2">
            <a:extLst>
              <a:ext uri="{FF2B5EF4-FFF2-40B4-BE49-F238E27FC236}">
                <a16:creationId xmlns:a16="http://schemas.microsoft.com/office/drawing/2014/main" id="{122785E6-2B1B-4A90-A6FB-D2511170B5B8}"/>
              </a:ext>
            </a:extLst>
          </p:cNvPr>
          <p:cNvSpPr>
            <a:spLocks noGrp="1"/>
          </p:cNvSpPr>
          <p:nvPr>
            <p:ph idx="1"/>
          </p:nvPr>
        </p:nvSpPr>
        <p:spPr/>
        <p:txBody>
          <a:bodyPr/>
          <a:lstStyle/>
          <a:p>
            <a:r>
              <a:rPr lang="en-US" dirty="0"/>
              <a:t>Equipment with installation cost over 13% need to include Davis-Bacon language</a:t>
            </a:r>
          </a:p>
          <a:p>
            <a:pPr lvl="1"/>
            <a:r>
              <a:rPr lang="en-US" dirty="0"/>
              <a:t>Rare cases</a:t>
            </a:r>
          </a:p>
          <a:p>
            <a:pPr marL="457200" lvl="1" indent="0">
              <a:buNone/>
            </a:pPr>
            <a:endParaRPr lang="en-US" dirty="0"/>
          </a:p>
          <a:p>
            <a:r>
              <a:rPr lang="en-US" dirty="0"/>
              <a:t>Plan to bid loose equipment as a package, not line item</a:t>
            </a:r>
          </a:p>
          <a:p>
            <a:endParaRPr lang="en-US" dirty="0"/>
          </a:p>
          <a:p>
            <a:r>
              <a:rPr lang="en-US" dirty="0"/>
              <a:t>Do not be too specific that it limits bidders</a:t>
            </a:r>
          </a:p>
          <a:p>
            <a:pPr lvl="1"/>
            <a:r>
              <a:rPr lang="en-US" dirty="0"/>
              <a:t>Important for equipment like fire trucks and ambulances</a:t>
            </a:r>
          </a:p>
          <a:p>
            <a:endParaRPr lang="en-US" dirty="0"/>
          </a:p>
          <a:p>
            <a:r>
              <a:rPr lang="en-US" dirty="0"/>
              <a:t>Reminder: Review before submitting to ECD</a:t>
            </a:r>
          </a:p>
          <a:p>
            <a:pPr lvl="1"/>
            <a:r>
              <a:rPr lang="en-US" dirty="0"/>
              <a:t>Three strike rule – If your ECD project manager catches three errors/problems, he/she can stop reviewing and return for corrections</a:t>
            </a:r>
          </a:p>
          <a:p>
            <a:endParaRPr lang="en-US" dirty="0"/>
          </a:p>
          <a:p>
            <a:endParaRPr lang="en-US" dirty="0"/>
          </a:p>
        </p:txBody>
      </p:sp>
    </p:spTree>
    <p:extLst>
      <p:ext uri="{BB962C8B-B14F-4D97-AF65-F5344CB8AC3E}">
        <p14:creationId xmlns:p14="http://schemas.microsoft.com/office/powerpoint/2010/main" val="33660307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5D14F-8280-4F90-ADA9-BA9697423919}"/>
              </a:ext>
            </a:extLst>
          </p:cNvPr>
          <p:cNvSpPr>
            <a:spLocks noGrp="1"/>
          </p:cNvSpPr>
          <p:nvPr>
            <p:ph type="title"/>
          </p:nvPr>
        </p:nvSpPr>
        <p:spPr/>
        <p:txBody>
          <a:bodyPr/>
          <a:lstStyle/>
          <a:p>
            <a:r>
              <a:rPr lang="en-US"/>
              <a:t>Plans and Specifications – Bid Alternates</a:t>
            </a:r>
          </a:p>
        </p:txBody>
      </p:sp>
      <p:sp>
        <p:nvSpPr>
          <p:cNvPr id="3" name="Content Placeholder 2">
            <a:extLst>
              <a:ext uri="{FF2B5EF4-FFF2-40B4-BE49-F238E27FC236}">
                <a16:creationId xmlns:a16="http://schemas.microsoft.com/office/drawing/2014/main" id="{D23B6AB2-7F67-4F93-B90D-7FD326617573}"/>
              </a:ext>
            </a:extLst>
          </p:cNvPr>
          <p:cNvSpPr>
            <a:spLocks noGrp="1"/>
          </p:cNvSpPr>
          <p:nvPr>
            <p:ph idx="1"/>
          </p:nvPr>
        </p:nvSpPr>
        <p:spPr/>
        <p:txBody>
          <a:bodyPr/>
          <a:lstStyle/>
          <a:p>
            <a:r>
              <a:rPr lang="en-US"/>
              <a:t>Consider bid alternates</a:t>
            </a:r>
          </a:p>
          <a:p>
            <a:pPr lvl="1"/>
            <a:r>
              <a:rPr lang="en-US"/>
              <a:t>Additive </a:t>
            </a:r>
          </a:p>
          <a:p>
            <a:pPr lvl="1"/>
            <a:r>
              <a:rPr lang="en-US"/>
              <a:t>Deductive</a:t>
            </a:r>
          </a:p>
          <a:p>
            <a:pPr lvl="1"/>
            <a:r>
              <a:rPr lang="en-US"/>
              <a:t>Provides flexibility and limits chances of rebidding</a:t>
            </a:r>
          </a:p>
          <a:p>
            <a:endParaRPr lang="en-US"/>
          </a:p>
          <a:p>
            <a:r>
              <a:rPr lang="en-US"/>
              <a:t>Additive Alternates</a:t>
            </a:r>
          </a:p>
          <a:p>
            <a:pPr lvl="1"/>
            <a:r>
              <a:rPr lang="en-US"/>
              <a:t>Start with a base amount and add items as funding permits</a:t>
            </a:r>
          </a:p>
          <a:p>
            <a:pPr lvl="1"/>
            <a:r>
              <a:rPr lang="en-US"/>
              <a:t>Clearly specify the order in which items will be added</a:t>
            </a:r>
          </a:p>
          <a:p>
            <a:pPr lvl="1"/>
            <a:endParaRPr lang="en-US"/>
          </a:p>
          <a:p>
            <a:r>
              <a:rPr lang="en-US"/>
              <a:t>Deductive Alternates</a:t>
            </a:r>
          </a:p>
          <a:p>
            <a:pPr lvl="1"/>
            <a:r>
              <a:rPr lang="en-US"/>
              <a:t>Start with a complete project and remove items as needed to bring the project in-line with funding</a:t>
            </a:r>
          </a:p>
          <a:p>
            <a:pPr lvl="1"/>
            <a:r>
              <a:rPr lang="en-US"/>
              <a:t>Clearly specify the order in which items will be removed</a:t>
            </a:r>
          </a:p>
          <a:p>
            <a:pPr lvl="1"/>
            <a:r>
              <a:rPr lang="en-US"/>
              <a:t>Be careful to not reduce the scope</a:t>
            </a:r>
          </a:p>
          <a:p>
            <a:pPr lvl="1"/>
            <a:endParaRPr lang="en-US"/>
          </a:p>
        </p:txBody>
      </p:sp>
    </p:spTree>
    <p:extLst>
      <p:ext uri="{BB962C8B-B14F-4D97-AF65-F5344CB8AC3E}">
        <p14:creationId xmlns:p14="http://schemas.microsoft.com/office/powerpoint/2010/main" val="33128266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5E2A0-EDE9-40C2-8727-5AA63D9AAD17}"/>
              </a:ext>
            </a:extLst>
          </p:cNvPr>
          <p:cNvSpPr>
            <a:spLocks noGrp="1"/>
          </p:cNvSpPr>
          <p:nvPr>
            <p:ph type="title"/>
          </p:nvPr>
        </p:nvSpPr>
        <p:spPr/>
        <p:txBody>
          <a:bodyPr/>
          <a:lstStyle/>
          <a:p>
            <a:r>
              <a:rPr lang="en-US"/>
              <a:t>Plans and Specifications</a:t>
            </a:r>
          </a:p>
        </p:txBody>
      </p:sp>
      <p:sp>
        <p:nvSpPr>
          <p:cNvPr id="3" name="Content Placeholder 2">
            <a:extLst>
              <a:ext uri="{FF2B5EF4-FFF2-40B4-BE49-F238E27FC236}">
                <a16:creationId xmlns:a16="http://schemas.microsoft.com/office/drawing/2014/main" id="{961610FF-1703-4611-A070-D80F5C897297}"/>
              </a:ext>
            </a:extLst>
          </p:cNvPr>
          <p:cNvSpPr>
            <a:spLocks noGrp="1"/>
          </p:cNvSpPr>
          <p:nvPr>
            <p:ph idx="1"/>
          </p:nvPr>
        </p:nvSpPr>
        <p:spPr/>
        <p:txBody>
          <a:bodyPr/>
          <a:lstStyle/>
          <a:p>
            <a:r>
              <a:rPr lang="en-US"/>
              <a:t>Statewide Contract:</a:t>
            </a:r>
          </a:p>
          <a:p>
            <a:pPr lvl="1"/>
            <a:r>
              <a:rPr lang="en-US"/>
              <a:t>Documentation of listing on Active Statewide Contract list</a:t>
            </a:r>
          </a:p>
          <a:p>
            <a:pPr lvl="1"/>
            <a:r>
              <a:rPr lang="en-US"/>
              <a:t>Request letter from mayor</a:t>
            </a:r>
          </a:p>
          <a:p>
            <a:pPr lvl="1"/>
            <a:r>
              <a:rPr lang="en-US"/>
              <a:t>Submitted to ECD prior to contacting vendor</a:t>
            </a:r>
          </a:p>
          <a:p>
            <a:pPr lvl="1"/>
            <a:endParaRPr lang="en-US"/>
          </a:p>
          <a:p>
            <a:r>
              <a:rPr lang="en-US"/>
              <a:t>Cooperative Agreement:</a:t>
            </a:r>
          </a:p>
          <a:p>
            <a:pPr lvl="1"/>
            <a:r>
              <a:rPr lang="en-US"/>
              <a:t>Request letter from mayor</a:t>
            </a:r>
          </a:p>
          <a:p>
            <a:pPr lvl="1"/>
            <a:r>
              <a:rPr lang="en-US"/>
              <a:t>Documentation from the other governmental entity or service </a:t>
            </a:r>
          </a:p>
          <a:p>
            <a:pPr lvl="1"/>
            <a:r>
              <a:rPr lang="en-US"/>
              <a:t>If using a service/platform, documentation the method of procurement is compliant with the State of TN</a:t>
            </a:r>
          </a:p>
          <a:p>
            <a:pPr lvl="1"/>
            <a:r>
              <a:rPr lang="en-US"/>
              <a:t>Adopted resolution agreeing to the terms of the master agreement of the cooperative purchase service/platform</a:t>
            </a:r>
          </a:p>
          <a:p>
            <a:pPr lvl="1"/>
            <a:r>
              <a:rPr lang="en-US"/>
              <a:t>Must comply with local procurement policies</a:t>
            </a:r>
          </a:p>
        </p:txBody>
      </p:sp>
    </p:spTree>
    <p:extLst>
      <p:ext uri="{BB962C8B-B14F-4D97-AF65-F5344CB8AC3E}">
        <p14:creationId xmlns:p14="http://schemas.microsoft.com/office/powerpoint/2010/main" val="24596995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6CBE6-370F-FF8F-42BC-EAF08BB6055F}"/>
              </a:ext>
            </a:extLst>
          </p:cNvPr>
          <p:cNvSpPr>
            <a:spLocks noGrp="1"/>
          </p:cNvSpPr>
          <p:nvPr>
            <p:ph type="ctrTitle"/>
          </p:nvPr>
        </p:nvSpPr>
        <p:spPr/>
        <p:txBody>
          <a:bodyPr/>
          <a:lstStyle/>
          <a:p>
            <a:r>
              <a:rPr lang="en-US"/>
              <a:t>Build America, </a:t>
            </a:r>
            <a:br>
              <a:rPr lang="en-US"/>
            </a:br>
            <a:r>
              <a:rPr lang="en-US"/>
              <a:t>Buy America (BABA)</a:t>
            </a:r>
          </a:p>
        </p:txBody>
      </p:sp>
    </p:spTree>
    <p:extLst>
      <p:ext uri="{BB962C8B-B14F-4D97-AF65-F5344CB8AC3E}">
        <p14:creationId xmlns:p14="http://schemas.microsoft.com/office/powerpoint/2010/main" val="34672877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0907B-24DC-3758-AA6F-CE51F7F41822}"/>
              </a:ext>
            </a:extLst>
          </p:cNvPr>
          <p:cNvSpPr>
            <a:spLocks noGrp="1"/>
          </p:cNvSpPr>
          <p:nvPr>
            <p:ph type="title"/>
          </p:nvPr>
        </p:nvSpPr>
        <p:spPr/>
        <p:txBody>
          <a:bodyPr/>
          <a:lstStyle/>
          <a:p>
            <a:r>
              <a:rPr lang="en-US"/>
              <a:t>Build America, Buy America (BABA)</a:t>
            </a:r>
          </a:p>
        </p:txBody>
      </p:sp>
      <p:sp>
        <p:nvSpPr>
          <p:cNvPr id="3" name="Content Placeholder 2">
            <a:extLst>
              <a:ext uri="{FF2B5EF4-FFF2-40B4-BE49-F238E27FC236}">
                <a16:creationId xmlns:a16="http://schemas.microsoft.com/office/drawing/2014/main" id="{50011F2F-CE9F-7AD8-5D4B-9C2841037E2F}"/>
              </a:ext>
            </a:extLst>
          </p:cNvPr>
          <p:cNvSpPr>
            <a:spLocks noGrp="1"/>
          </p:cNvSpPr>
          <p:nvPr>
            <p:ph idx="1"/>
          </p:nvPr>
        </p:nvSpPr>
        <p:spPr/>
        <p:txBody>
          <a:bodyPr/>
          <a:lstStyle/>
          <a:p>
            <a:r>
              <a:rPr lang="en-US" i="1"/>
              <a:t>BABA requires any “infrastructure project” funded by any “Federal Financial Assistance” (FFA) apply a domestic content procurement preference, meaning that all iron, steel, manufactured products, and construction materials used in the infrastructure project have been produced in the United States, unless the awarding agency has issued a waiver of this requirement. </a:t>
            </a:r>
          </a:p>
          <a:p>
            <a:pPr marL="0" indent="0">
              <a:buNone/>
            </a:pPr>
            <a:endParaRPr lang="en-US"/>
          </a:p>
          <a:p>
            <a:r>
              <a:rPr lang="en-US"/>
              <a:t>Implemented differently by each federal funding agency</a:t>
            </a:r>
          </a:p>
          <a:p>
            <a:endParaRPr lang="en-US"/>
          </a:p>
          <a:p>
            <a:r>
              <a:rPr lang="en-US">
                <a:solidFill>
                  <a:schemeClr val="tx2">
                    <a:lumMod val="60000"/>
                    <a:lumOff val="40000"/>
                  </a:schemeClr>
                </a:solidFill>
                <a:hlinkClick r:id="rId2">
                  <a:extLst>
                    <a:ext uri="{A12FA001-AC4F-418D-AE19-62706E023703}">
                      <ahyp:hlinkClr xmlns:ahyp="http://schemas.microsoft.com/office/drawing/2018/hyperlinkcolor" val="tx"/>
                    </a:ext>
                  </a:extLst>
                </a:hlinkClick>
              </a:rPr>
              <a:t>HUD BABA website</a:t>
            </a:r>
            <a:endParaRPr lang="en-US">
              <a:solidFill>
                <a:schemeClr val="tx2">
                  <a:lumMod val="60000"/>
                  <a:lumOff val="40000"/>
                </a:schemeClr>
              </a:solidFill>
            </a:endParaRPr>
          </a:p>
        </p:txBody>
      </p:sp>
    </p:spTree>
    <p:extLst>
      <p:ext uri="{BB962C8B-B14F-4D97-AF65-F5344CB8AC3E}">
        <p14:creationId xmlns:p14="http://schemas.microsoft.com/office/powerpoint/2010/main" val="29312165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9551F-E068-6043-5AB7-D6A39ED119CF}"/>
              </a:ext>
            </a:extLst>
          </p:cNvPr>
          <p:cNvSpPr>
            <a:spLocks noGrp="1"/>
          </p:cNvSpPr>
          <p:nvPr>
            <p:ph type="title"/>
          </p:nvPr>
        </p:nvSpPr>
        <p:spPr/>
        <p:txBody>
          <a:bodyPr/>
          <a:lstStyle/>
          <a:p>
            <a:r>
              <a:rPr lang="en-US" dirty="0"/>
              <a:t>BABA – Phased Implementation</a:t>
            </a:r>
          </a:p>
        </p:txBody>
      </p:sp>
      <p:sp>
        <p:nvSpPr>
          <p:cNvPr id="3" name="Content Placeholder 2">
            <a:extLst>
              <a:ext uri="{FF2B5EF4-FFF2-40B4-BE49-F238E27FC236}">
                <a16:creationId xmlns:a16="http://schemas.microsoft.com/office/drawing/2014/main" id="{8D1F3021-3973-FD4C-73B0-5AF084B61938}"/>
              </a:ext>
            </a:extLst>
          </p:cNvPr>
          <p:cNvSpPr>
            <a:spLocks noGrp="1"/>
          </p:cNvSpPr>
          <p:nvPr>
            <p:ph idx="1"/>
          </p:nvPr>
        </p:nvSpPr>
        <p:spPr/>
        <p:txBody>
          <a:bodyPr/>
          <a:lstStyle/>
          <a:p>
            <a:r>
              <a:rPr lang="en-US" dirty="0"/>
              <a:t>BABA implementation for CDBG is phased</a:t>
            </a:r>
          </a:p>
          <a:p>
            <a:pPr lvl="1"/>
            <a:endParaRPr lang="en-US" dirty="0"/>
          </a:p>
          <a:p>
            <a:pPr lvl="1"/>
            <a:endParaRPr lang="en-US" dirty="0"/>
          </a:p>
          <a:p>
            <a:pPr lvl="1"/>
            <a:endParaRPr lang="en-US" dirty="0"/>
          </a:p>
          <a:p>
            <a:pPr lvl="1"/>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r>
              <a:rPr lang="en-US" dirty="0"/>
              <a:t>Specifically-listed construction materials: </a:t>
            </a:r>
          </a:p>
          <a:p>
            <a:pPr marL="1257300" lvl="2" indent="-342900">
              <a:buFont typeface="+mj-lt"/>
              <a:buAutoNum type="arabicPeriod"/>
            </a:pPr>
            <a:r>
              <a:rPr lang="en-US" dirty="0"/>
              <a:t>non-ferrous metals; </a:t>
            </a:r>
          </a:p>
          <a:p>
            <a:pPr marL="1257300" lvl="2" indent="-342900">
              <a:buFont typeface="+mj-lt"/>
              <a:buAutoNum type="arabicPeriod"/>
            </a:pPr>
            <a:r>
              <a:rPr lang="en-US" dirty="0"/>
              <a:t>lumber; </a:t>
            </a:r>
          </a:p>
          <a:p>
            <a:pPr marL="1257300" lvl="2" indent="-342900">
              <a:buFont typeface="+mj-lt"/>
              <a:buAutoNum type="arabicPeriod"/>
            </a:pPr>
            <a:r>
              <a:rPr lang="en-US" dirty="0"/>
              <a:t>plastic and </a:t>
            </a:r>
            <a:r>
              <a:rPr lang="en-US" dirty="0" err="1"/>
              <a:t>polymerbased</a:t>
            </a:r>
            <a:r>
              <a:rPr lang="en-US" dirty="0"/>
              <a:t> pipe and tube</a:t>
            </a:r>
          </a:p>
        </p:txBody>
      </p:sp>
      <p:graphicFrame>
        <p:nvGraphicFramePr>
          <p:cNvPr id="4" name="Table 3">
            <a:extLst>
              <a:ext uri="{FF2B5EF4-FFF2-40B4-BE49-F238E27FC236}">
                <a16:creationId xmlns:a16="http://schemas.microsoft.com/office/drawing/2014/main" id="{A1B9E24B-F004-E017-54CB-265F36F0E5D9}"/>
              </a:ext>
            </a:extLst>
          </p:cNvPr>
          <p:cNvGraphicFramePr>
            <a:graphicFrameLocks noGrp="1"/>
          </p:cNvGraphicFramePr>
          <p:nvPr>
            <p:extLst>
              <p:ext uri="{D42A27DB-BD31-4B8C-83A1-F6EECF244321}">
                <p14:modId xmlns:p14="http://schemas.microsoft.com/office/powerpoint/2010/main" val="778034476"/>
              </p:ext>
            </p:extLst>
          </p:nvPr>
        </p:nvGraphicFramePr>
        <p:xfrm>
          <a:off x="609600" y="1659128"/>
          <a:ext cx="8153400" cy="3145983"/>
        </p:xfrm>
        <a:graphic>
          <a:graphicData uri="http://schemas.openxmlformats.org/drawingml/2006/table">
            <a:tbl>
              <a:tblPr firstRow="1" firstCol="1" bandRow="1">
                <a:tableStyleId>{5C22544A-7EE6-4342-B048-85BDC9FD1C3A}</a:tableStyleId>
              </a:tblPr>
              <a:tblGrid>
                <a:gridCol w="1217342">
                  <a:extLst>
                    <a:ext uri="{9D8B030D-6E8A-4147-A177-3AD203B41FA5}">
                      <a16:colId xmlns:a16="http://schemas.microsoft.com/office/drawing/2014/main" val="3797926456"/>
                    </a:ext>
                  </a:extLst>
                </a:gridCol>
                <a:gridCol w="1724236">
                  <a:extLst>
                    <a:ext uri="{9D8B030D-6E8A-4147-A177-3AD203B41FA5}">
                      <a16:colId xmlns:a16="http://schemas.microsoft.com/office/drawing/2014/main" val="744254430"/>
                    </a:ext>
                  </a:extLst>
                </a:gridCol>
                <a:gridCol w="1724236">
                  <a:extLst>
                    <a:ext uri="{9D8B030D-6E8A-4147-A177-3AD203B41FA5}">
                      <a16:colId xmlns:a16="http://schemas.microsoft.com/office/drawing/2014/main" val="3614056237"/>
                    </a:ext>
                  </a:extLst>
                </a:gridCol>
                <a:gridCol w="1724236">
                  <a:extLst>
                    <a:ext uri="{9D8B030D-6E8A-4147-A177-3AD203B41FA5}">
                      <a16:colId xmlns:a16="http://schemas.microsoft.com/office/drawing/2014/main" val="1368501634"/>
                    </a:ext>
                  </a:extLst>
                </a:gridCol>
                <a:gridCol w="1763350">
                  <a:extLst>
                    <a:ext uri="{9D8B030D-6E8A-4147-A177-3AD203B41FA5}">
                      <a16:colId xmlns:a16="http://schemas.microsoft.com/office/drawing/2014/main" val="518078103"/>
                    </a:ext>
                  </a:extLst>
                </a:gridCol>
              </a:tblGrid>
              <a:tr h="0">
                <a:tc>
                  <a:txBody>
                    <a:bodyPr/>
                    <a:lstStyle/>
                    <a:p>
                      <a:pPr marL="0" marR="0">
                        <a:lnSpc>
                          <a:spcPct val="110000"/>
                        </a:lnSpc>
                        <a:spcBef>
                          <a:spcPts val="0"/>
                        </a:spcBef>
                        <a:spcAft>
                          <a:spcPts val="0"/>
                        </a:spcAft>
                      </a:pPr>
                      <a:r>
                        <a:rPr lang="en-US" sz="1600" dirty="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Iron and Steel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Construction Materials – Specifically Listed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Construction Materials – Not Listed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Manufactured Products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9547783"/>
                  </a:ext>
                </a:extLst>
              </a:tr>
              <a:tr h="0">
                <a:tc>
                  <a:txBody>
                    <a:bodyPr/>
                    <a:lstStyle/>
                    <a:p>
                      <a:pPr marL="0" marR="0">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CDBG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Grants under Program Year 2023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Grants under Program Year 2024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Grants under Program Year 2025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Grants under Program Year 2025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8308897"/>
                  </a:ext>
                </a:extLst>
              </a:tr>
              <a:tr h="0">
                <a:tc>
                  <a:txBody>
                    <a:bodyPr/>
                    <a:lstStyle/>
                    <a:p>
                      <a:pPr marL="0" marR="0">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CDBG-RHP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Grants under Program Year 2023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Grants under Program Year 2024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Grants under Program Year 2025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Grants under Program Year 2025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4806358"/>
                  </a:ext>
                </a:extLst>
              </a:tr>
              <a:tr h="0">
                <a:tc>
                  <a:txBody>
                    <a:bodyPr/>
                    <a:lstStyle/>
                    <a:p>
                      <a:pPr marL="0" marR="0">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CDBG-CV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1389218"/>
                  </a:ext>
                </a:extLst>
              </a:tr>
              <a:tr h="0">
                <a:tc>
                  <a:txBody>
                    <a:bodyPr/>
                    <a:lstStyle/>
                    <a:p>
                      <a:pPr marL="0" marR="0">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CDBG-DR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10000"/>
                        </a:lnSpc>
                        <a:spcBef>
                          <a:spcPts val="0"/>
                        </a:spcBef>
                        <a:spcAft>
                          <a:spcPts val="0"/>
                        </a:spcAft>
                      </a:pPr>
                      <a:r>
                        <a:rPr lang="en-US" sz="1600" dirty="0">
                          <a:solidFill>
                            <a:sysClr val="windowText" lastClr="000000"/>
                          </a:solidFill>
                          <a:effectLst/>
                          <a:latin typeface="Open Sans" panose="020B0606030504020204" pitchFamily="34" charset="0"/>
                          <a:ea typeface="Open Sans" panose="020B0606030504020204" pitchFamily="34" charset="0"/>
                          <a:cs typeface="Open Sans" panose="020B0606030504020204" pitchFamily="34" charset="0"/>
                        </a:rPr>
                        <a:t>N/A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9232131"/>
                  </a:ext>
                </a:extLst>
              </a:tr>
            </a:tbl>
          </a:graphicData>
        </a:graphic>
      </p:graphicFrame>
    </p:spTree>
    <p:extLst>
      <p:ext uri="{BB962C8B-B14F-4D97-AF65-F5344CB8AC3E}">
        <p14:creationId xmlns:p14="http://schemas.microsoft.com/office/powerpoint/2010/main" val="193728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Audit Reviews and Risk Assessments</a:t>
            </a:r>
          </a:p>
        </p:txBody>
      </p:sp>
      <p:sp>
        <p:nvSpPr>
          <p:cNvPr id="3" name="Content Placeholder 2"/>
          <p:cNvSpPr>
            <a:spLocks noGrp="1"/>
          </p:cNvSpPr>
          <p:nvPr>
            <p:ph idx="1"/>
          </p:nvPr>
        </p:nvSpPr>
        <p:spPr>
          <a:xfrm>
            <a:off x="457200" y="1143000"/>
            <a:ext cx="8229600" cy="5410200"/>
          </a:xfrm>
        </p:spPr>
        <p:txBody>
          <a:bodyPr>
            <a:normAutofit/>
          </a:bodyPr>
          <a:lstStyle/>
          <a:p>
            <a:r>
              <a:rPr lang="en-US"/>
              <a:t>Audit reviews are conducted annually for all grantees with open grants</a:t>
            </a:r>
          </a:p>
          <a:p>
            <a:endParaRPr lang="en-US"/>
          </a:p>
          <a:p>
            <a:r>
              <a:rPr lang="en-US"/>
              <a:t>Risk assessments are conducted annually for all open grants</a:t>
            </a:r>
          </a:p>
          <a:p>
            <a:endParaRPr lang="en-US"/>
          </a:p>
          <a:p>
            <a:r>
              <a:rPr lang="en-US"/>
              <a:t>Monitoring is determined by looking at both the most recent audit performance and the risk assessments</a:t>
            </a:r>
          </a:p>
          <a:p>
            <a:pPr marL="0" indent="0">
              <a:buNone/>
            </a:pPr>
            <a:endParaRPr lang="en-US"/>
          </a:p>
          <a:p>
            <a:r>
              <a:rPr lang="en-US"/>
              <a:t>Risk Levels and Monitoring</a:t>
            </a:r>
          </a:p>
          <a:p>
            <a:pPr lvl="1">
              <a:tabLst>
                <a:tab pos="1941513" algn="l"/>
              </a:tabLst>
            </a:pPr>
            <a:r>
              <a:rPr lang="en-US"/>
              <a:t>Low: 	Phone Call</a:t>
            </a:r>
          </a:p>
          <a:p>
            <a:pPr lvl="1">
              <a:tabLst>
                <a:tab pos="1941513" algn="l"/>
              </a:tabLst>
            </a:pPr>
            <a:r>
              <a:rPr lang="en-US"/>
              <a:t>Medium:	Desk Review</a:t>
            </a:r>
          </a:p>
          <a:p>
            <a:pPr lvl="1">
              <a:tabLst>
                <a:tab pos="1941513" algn="l"/>
              </a:tabLst>
            </a:pPr>
            <a:r>
              <a:rPr lang="en-US"/>
              <a:t>High:	In-Person</a:t>
            </a:r>
          </a:p>
          <a:p>
            <a:endParaRPr lang="en-US"/>
          </a:p>
          <a:p>
            <a:endParaRPr lang="en-US"/>
          </a:p>
          <a:p>
            <a:pPr lvl="1"/>
            <a:endParaRPr lang="en-US"/>
          </a:p>
          <a:p>
            <a:pPr marL="0" indent="0">
              <a:buNone/>
            </a:pPr>
            <a:endParaRPr lang="en-US"/>
          </a:p>
          <a:p>
            <a:endParaRPr lang="en-US"/>
          </a:p>
        </p:txBody>
      </p:sp>
    </p:spTree>
    <p:extLst>
      <p:ext uri="{BB962C8B-B14F-4D97-AF65-F5344CB8AC3E}">
        <p14:creationId xmlns:p14="http://schemas.microsoft.com/office/powerpoint/2010/main" val="31429038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A91A1-7157-FD86-6C33-E6AC0AA49A15}"/>
              </a:ext>
            </a:extLst>
          </p:cNvPr>
          <p:cNvSpPr>
            <a:spLocks noGrp="1"/>
          </p:cNvSpPr>
          <p:nvPr>
            <p:ph type="title"/>
          </p:nvPr>
        </p:nvSpPr>
        <p:spPr/>
        <p:txBody>
          <a:bodyPr/>
          <a:lstStyle/>
          <a:p>
            <a:r>
              <a:rPr lang="en-US" sz="2800" dirty="0"/>
              <a:t>BABA – Specifically-listed Construction Materials</a:t>
            </a:r>
          </a:p>
        </p:txBody>
      </p:sp>
      <p:sp>
        <p:nvSpPr>
          <p:cNvPr id="3" name="Content Placeholder 2">
            <a:extLst>
              <a:ext uri="{FF2B5EF4-FFF2-40B4-BE49-F238E27FC236}">
                <a16:creationId xmlns:a16="http://schemas.microsoft.com/office/drawing/2014/main" id="{2877B992-16ED-2329-48C1-0EC914C58102}"/>
              </a:ext>
            </a:extLst>
          </p:cNvPr>
          <p:cNvSpPr>
            <a:spLocks noGrp="1"/>
          </p:cNvSpPr>
          <p:nvPr>
            <p:ph idx="1"/>
          </p:nvPr>
        </p:nvSpPr>
        <p:spPr/>
        <p:txBody>
          <a:bodyPr/>
          <a:lstStyle/>
          <a:p>
            <a:pPr marL="457200" indent="-457200">
              <a:buFont typeface="+mj-lt"/>
              <a:buAutoNum type="arabicPeriod"/>
            </a:pPr>
            <a:r>
              <a:rPr lang="en-US" b="1" dirty="0"/>
              <a:t>Non-ferrous metals </a:t>
            </a:r>
            <a:r>
              <a:rPr lang="en-US" dirty="0"/>
              <a:t>– All manufacturing processes, from initial smelting or melting through final shaping, coating, and assembly </a:t>
            </a:r>
          </a:p>
          <a:p>
            <a:pPr marL="857250" lvl="1" indent="-457200"/>
            <a:endParaRPr lang="en-US" dirty="0"/>
          </a:p>
          <a:p>
            <a:pPr marL="457200" indent="-457200">
              <a:buFont typeface="+mj-lt"/>
              <a:buAutoNum type="arabicPeriod"/>
            </a:pPr>
            <a:r>
              <a:rPr lang="en-US" b="1" dirty="0"/>
              <a:t>Lumber</a:t>
            </a:r>
            <a:r>
              <a:rPr lang="en-US" dirty="0"/>
              <a:t> – All manufacturing processes, from initial debarking through treatment and </a:t>
            </a:r>
            <a:r>
              <a:rPr lang="en-US" dirty="0" err="1"/>
              <a:t>planing</a:t>
            </a:r>
            <a:r>
              <a:rPr lang="en-US" dirty="0"/>
              <a:t> </a:t>
            </a:r>
          </a:p>
          <a:p>
            <a:pPr marL="457200" indent="-457200">
              <a:buFont typeface="+mj-lt"/>
              <a:buAutoNum type="arabicPeriod"/>
            </a:pPr>
            <a:endParaRPr lang="en-US" dirty="0"/>
          </a:p>
          <a:p>
            <a:pPr marL="457200" indent="-457200">
              <a:buFont typeface="+mj-lt"/>
              <a:buAutoNum type="arabicPeriod"/>
            </a:pPr>
            <a:r>
              <a:rPr lang="en-US" b="1"/>
              <a:t>Plastic </a:t>
            </a:r>
            <a:r>
              <a:rPr lang="en-US" b="1" dirty="0"/>
              <a:t>and polymer-based composite building materials, pipe, </a:t>
            </a:r>
            <a:r>
              <a:rPr lang="en-US" b="1"/>
              <a:t>and tube </a:t>
            </a:r>
            <a:r>
              <a:rPr lang="en-US"/>
              <a:t>– </a:t>
            </a:r>
            <a:r>
              <a:rPr lang="en-US" dirty="0"/>
              <a:t>All manufacturing processes, from initial combination of constituent plastic or polymer-based inputs, or, where applicable, constituent composite materials, until the item is in its final form</a:t>
            </a:r>
          </a:p>
          <a:p>
            <a:endParaRPr lang="en-US" dirty="0"/>
          </a:p>
        </p:txBody>
      </p:sp>
    </p:spTree>
    <p:extLst>
      <p:ext uri="{BB962C8B-B14F-4D97-AF65-F5344CB8AC3E}">
        <p14:creationId xmlns:p14="http://schemas.microsoft.com/office/powerpoint/2010/main" val="352037994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60550-85F8-082D-2DC0-DD9C4B20897E}"/>
              </a:ext>
            </a:extLst>
          </p:cNvPr>
          <p:cNvSpPr>
            <a:spLocks noGrp="1"/>
          </p:cNvSpPr>
          <p:nvPr>
            <p:ph type="title"/>
          </p:nvPr>
        </p:nvSpPr>
        <p:spPr/>
        <p:txBody>
          <a:bodyPr/>
          <a:lstStyle/>
          <a:p>
            <a:r>
              <a:rPr lang="en-US" sz="3200" dirty="0"/>
              <a:t>BABA – Other Construction Materials</a:t>
            </a:r>
            <a:endParaRPr lang="en-US" dirty="0"/>
          </a:p>
        </p:txBody>
      </p:sp>
      <p:sp>
        <p:nvSpPr>
          <p:cNvPr id="3" name="Content Placeholder 2">
            <a:extLst>
              <a:ext uri="{FF2B5EF4-FFF2-40B4-BE49-F238E27FC236}">
                <a16:creationId xmlns:a16="http://schemas.microsoft.com/office/drawing/2014/main" id="{D3AA0DD8-850C-50C7-F851-717AC5306933}"/>
              </a:ext>
            </a:extLst>
          </p:cNvPr>
          <p:cNvSpPr>
            <a:spLocks noGrp="1"/>
          </p:cNvSpPr>
          <p:nvPr>
            <p:ph idx="1"/>
          </p:nvPr>
        </p:nvSpPr>
        <p:spPr/>
        <p:txBody>
          <a:bodyPr/>
          <a:lstStyle/>
          <a:p>
            <a:r>
              <a:rPr lang="en-US" b="1" dirty="0">
                <a:effectLst/>
              </a:rPr>
              <a:t>Glass</a:t>
            </a:r>
            <a:r>
              <a:rPr lang="en-US" b="1" dirty="0"/>
              <a:t> </a:t>
            </a:r>
            <a:r>
              <a:rPr lang="en-US" dirty="0"/>
              <a:t>– All manufacturing processes, from initial batching and melting of raw materials through annealing, cooling, and cutting</a:t>
            </a:r>
          </a:p>
          <a:p>
            <a:endParaRPr lang="en-US" dirty="0"/>
          </a:p>
          <a:p>
            <a:r>
              <a:rPr lang="en-US" b="1" dirty="0">
                <a:effectLst/>
              </a:rPr>
              <a:t>Fiber optic cable (including drop cable)</a:t>
            </a:r>
            <a:r>
              <a:rPr lang="en-US" b="1" dirty="0"/>
              <a:t> </a:t>
            </a:r>
            <a:r>
              <a:rPr lang="en-US" dirty="0"/>
              <a:t>– All manufacturing processes, from the initial ribboning (if applicable), through buffering, fiber stranding and jacketing</a:t>
            </a:r>
          </a:p>
          <a:p>
            <a:endParaRPr lang="en-US" dirty="0"/>
          </a:p>
          <a:p>
            <a:r>
              <a:rPr lang="en-US" b="1" dirty="0">
                <a:effectLst/>
              </a:rPr>
              <a:t>Optical fiber</a:t>
            </a:r>
            <a:r>
              <a:rPr lang="en-US" b="1" dirty="0"/>
              <a:t> </a:t>
            </a:r>
            <a:r>
              <a:rPr lang="en-US" dirty="0"/>
              <a:t>– All manufacturing processes, from the initial preform fabrication stage through the completion of the draw</a:t>
            </a:r>
          </a:p>
        </p:txBody>
      </p:sp>
    </p:spTree>
    <p:extLst>
      <p:ext uri="{BB962C8B-B14F-4D97-AF65-F5344CB8AC3E}">
        <p14:creationId xmlns:p14="http://schemas.microsoft.com/office/powerpoint/2010/main" val="18880233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60550-85F8-082D-2DC0-DD9C4B20897E}"/>
              </a:ext>
            </a:extLst>
          </p:cNvPr>
          <p:cNvSpPr>
            <a:spLocks noGrp="1"/>
          </p:cNvSpPr>
          <p:nvPr>
            <p:ph type="title"/>
          </p:nvPr>
        </p:nvSpPr>
        <p:spPr/>
        <p:txBody>
          <a:bodyPr/>
          <a:lstStyle/>
          <a:p>
            <a:r>
              <a:rPr lang="en-US" sz="3200" dirty="0"/>
              <a:t>BABA – Other Construction Materials</a:t>
            </a:r>
            <a:endParaRPr lang="en-US" dirty="0"/>
          </a:p>
        </p:txBody>
      </p:sp>
      <p:sp>
        <p:nvSpPr>
          <p:cNvPr id="3" name="Content Placeholder 2">
            <a:extLst>
              <a:ext uri="{FF2B5EF4-FFF2-40B4-BE49-F238E27FC236}">
                <a16:creationId xmlns:a16="http://schemas.microsoft.com/office/drawing/2014/main" id="{D3AA0DD8-850C-50C7-F851-717AC5306933}"/>
              </a:ext>
            </a:extLst>
          </p:cNvPr>
          <p:cNvSpPr>
            <a:spLocks noGrp="1"/>
          </p:cNvSpPr>
          <p:nvPr>
            <p:ph idx="1"/>
          </p:nvPr>
        </p:nvSpPr>
        <p:spPr/>
        <p:txBody>
          <a:bodyPr/>
          <a:lstStyle/>
          <a:p>
            <a:r>
              <a:rPr lang="en-US" b="1" dirty="0"/>
              <a:t>Drywall </a:t>
            </a:r>
            <a:r>
              <a:rPr lang="en-US" dirty="0"/>
              <a:t>– All manufacturing processes, from initial blending of mined or synthetic gypsum plaster and additives through cutting and drying of sandwiched panels</a:t>
            </a:r>
          </a:p>
          <a:p>
            <a:endParaRPr lang="en-US" sz="2000" dirty="0"/>
          </a:p>
          <a:p>
            <a:r>
              <a:rPr lang="en-US" b="1" dirty="0"/>
              <a:t>Engineered wood </a:t>
            </a:r>
            <a:r>
              <a:rPr lang="en-US" dirty="0"/>
              <a:t>– All manufacturing processes from the initial combination of constituent materials until the wood product is in its final form</a:t>
            </a:r>
          </a:p>
          <a:p>
            <a:endParaRPr lang="en-US" sz="2000" dirty="0"/>
          </a:p>
          <a:p>
            <a:r>
              <a:rPr lang="en-US" b="1" dirty="0"/>
              <a:t>Other plastic and </a:t>
            </a:r>
            <a:r>
              <a:rPr lang="en-US" b="1" dirty="0" err="1"/>
              <a:t>polymerbased</a:t>
            </a:r>
            <a:r>
              <a:rPr lang="en-US" b="1" dirty="0"/>
              <a:t> products</a:t>
            </a:r>
            <a:r>
              <a:rPr lang="en-US" dirty="0"/>
              <a:t>– All manufacturing processes, from initial combination of constituent plastic or polymer-based inputs, or, where applicable, constituent composite materials, until the item is in its final form</a:t>
            </a:r>
          </a:p>
        </p:txBody>
      </p:sp>
    </p:spTree>
    <p:extLst>
      <p:ext uri="{BB962C8B-B14F-4D97-AF65-F5344CB8AC3E}">
        <p14:creationId xmlns:p14="http://schemas.microsoft.com/office/powerpoint/2010/main" val="8828310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FB5F3-8C0A-A1F0-0C4F-B78AA71A4E2C}"/>
              </a:ext>
            </a:extLst>
          </p:cNvPr>
          <p:cNvSpPr>
            <a:spLocks noGrp="1"/>
          </p:cNvSpPr>
          <p:nvPr>
            <p:ph type="title"/>
          </p:nvPr>
        </p:nvSpPr>
        <p:spPr/>
        <p:txBody>
          <a:bodyPr/>
          <a:lstStyle/>
          <a:p>
            <a:r>
              <a:rPr lang="en-US"/>
              <a:t>BABA – General and Specific Waivers</a:t>
            </a:r>
          </a:p>
        </p:txBody>
      </p:sp>
      <p:sp>
        <p:nvSpPr>
          <p:cNvPr id="3" name="Content Placeholder 2">
            <a:extLst>
              <a:ext uri="{FF2B5EF4-FFF2-40B4-BE49-F238E27FC236}">
                <a16:creationId xmlns:a16="http://schemas.microsoft.com/office/drawing/2014/main" id="{E6773502-FAE0-2501-DC8B-DA8E9838105D}"/>
              </a:ext>
            </a:extLst>
          </p:cNvPr>
          <p:cNvSpPr>
            <a:spLocks noGrp="1"/>
          </p:cNvSpPr>
          <p:nvPr>
            <p:ph idx="1"/>
          </p:nvPr>
        </p:nvSpPr>
        <p:spPr/>
        <p:txBody>
          <a:bodyPr>
            <a:normAutofit/>
          </a:bodyPr>
          <a:lstStyle/>
          <a:p>
            <a:r>
              <a:rPr lang="en-US" dirty="0"/>
              <a:t>General Waivers</a:t>
            </a:r>
          </a:p>
          <a:p>
            <a:pPr lvl="1"/>
            <a:r>
              <a:rPr lang="en-US" dirty="0"/>
              <a:t>Small grants – the total project cost is less than $250,000</a:t>
            </a:r>
          </a:p>
          <a:p>
            <a:pPr lvl="1"/>
            <a:r>
              <a:rPr lang="en-US" dirty="0"/>
              <a:t>De Minimis – a cumulative total of no more than 5% of the total cost of the iron, steel, manufactured products, and construction materials, up to a maximum of $1 million</a:t>
            </a:r>
          </a:p>
          <a:p>
            <a:pPr lvl="1"/>
            <a:r>
              <a:rPr lang="en-US" dirty="0"/>
              <a:t>Exigent Circumstances – urgent need or a threat to life, safety, or property of residents and the community</a:t>
            </a:r>
          </a:p>
          <a:p>
            <a:pPr lvl="1"/>
            <a:endParaRPr lang="en-US" dirty="0"/>
          </a:p>
          <a:p>
            <a:r>
              <a:rPr lang="en-US" dirty="0"/>
              <a:t>Specific Waivers</a:t>
            </a:r>
          </a:p>
          <a:p>
            <a:pPr lvl="1"/>
            <a:r>
              <a:rPr lang="en-US" dirty="0"/>
              <a:t>Public Interest – the use of the American made product would be inconsistent with the public interest</a:t>
            </a:r>
          </a:p>
          <a:p>
            <a:pPr lvl="1"/>
            <a:r>
              <a:rPr lang="en-US" dirty="0"/>
              <a:t>Non-Availability – the product needed is not produced in the United States in sufficient quantities or of a satisfactory quality</a:t>
            </a:r>
          </a:p>
          <a:p>
            <a:pPr lvl="1"/>
            <a:r>
              <a:rPr lang="en-US" dirty="0"/>
              <a:t>Unreasonable Cost – inclusion of the product produced in the US will increase the cost of the overall project by more than 25%</a:t>
            </a:r>
          </a:p>
        </p:txBody>
      </p:sp>
    </p:spTree>
    <p:extLst>
      <p:ext uri="{BB962C8B-B14F-4D97-AF65-F5344CB8AC3E}">
        <p14:creationId xmlns:p14="http://schemas.microsoft.com/office/powerpoint/2010/main" val="35819214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A8B86-7B3E-3EE6-0847-38A91B555429}"/>
              </a:ext>
            </a:extLst>
          </p:cNvPr>
          <p:cNvSpPr>
            <a:spLocks noGrp="1"/>
          </p:cNvSpPr>
          <p:nvPr>
            <p:ph type="title"/>
          </p:nvPr>
        </p:nvSpPr>
        <p:spPr/>
        <p:txBody>
          <a:bodyPr/>
          <a:lstStyle/>
          <a:p>
            <a:r>
              <a:rPr lang="en-US"/>
              <a:t>BABA – Project Specific Waivers</a:t>
            </a:r>
          </a:p>
        </p:txBody>
      </p:sp>
      <p:sp>
        <p:nvSpPr>
          <p:cNvPr id="3" name="Content Placeholder 2">
            <a:extLst>
              <a:ext uri="{FF2B5EF4-FFF2-40B4-BE49-F238E27FC236}">
                <a16:creationId xmlns:a16="http://schemas.microsoft.com/office/drawing/2014/main" id="{4CF8128F-CF0D-2333-DBCF-6DC650C5E6F4}"/>
              </a:ext>
            </a:extLst>
          </p:cNvPr>
          <p:cNvSpPr>
            <a:spLocks noGrp="1"/>
          </p:cNvSpPr>
          <p:nvPr>
            <p:ph idx="1"/>
          </p:nvPr>
        </p:nvSpPr>
        <p:spPr/>
        <p:txBody>
          <a:bodyPr/>
          <a:lstStyle/>
          <a:p>
            <a:r>
              <a:rPr lang="en-US"/>
              <a:t>Request for a project specific waiver must be submitted using the Build America, Buy America Waiver Request form (</a:t>
            </a:r>
            <a:r>
              <a:rPr lang="en-US">
                <a:solidFill>
                  <a:srgbClr val="0070C0"/>
                </a:solidFill>
                <a:hlinkClick r:id="rId2">
                  <a:extLst>
                    <a:ext uri="{A12FA001-AC4F-418D-AE19-62706E023703}">
                      <ahyp:hlinkClr xmlns:ahyp="http://schemas.microsoft.com/office/drawing/2018/hyperlinkcolor" val="tx"/>
                    </a:ext>
                  </a:extLst>
                </a:hlinkClick>
              </a:rPr>
              <a:t>Exhibit M-1</a:t>
            </a:r>
            <a:r>
              <a:rPr lang="en-US"/>
              <a:t>)</a:t>
            </a:r>
          </a:p>
          <a:p>
            <a:pPr marL="0" indent="0">
              <a:buNone/>
            </a:pPr>
            <a:endParaRPr lang="en-US"/>
          </a:p>
          <a:p>
            <a:r>
              <a:rPr lang="en-US"/>
              <a:t>Project specific waivers will require review by HUD and the Made in America Office</a:t>
            </a:r>
          </a:p>
          <a:p>
            <a:endParaRPr lang="en-US"/>
          </a:p>
          <a:p>
            <a:r>
              <a:rPr lang="en-US"/>
              <a:t>Expect at least 6 weeks for specific waiver reviews</a:t>
            </a:r>
          </a:p>
          <a:p>
            <a:endParaRPr lang="en-US"/>
          </a:p>
          <a:p>
            <a:r>
              <a:rPr lang="en-US"/>
              <a:t>Design projects expecting not to get specific waivers</a:t>
            </a:r>
          </a:p>
        </p:txBody>
      </p:sp>
    </p:spTree>
    <p:extLst>
      <p:ext uri="{BB962C8B-B14F-4D97-AF65-F5344CB8AC3E}">
        <p14:creationId xmlns:p14="http://schemas.microsoft.com/office/powerpoint/2010/main" val="41156468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5181D-A877-B00F-E383-6DC47935B6B0}"/>
              </a:ext>
            </a:extLst>
          </p:cNvPr>
          <p:cNvSpPr>
            <a:spLocks noGrp="1"/>
          </p:cNvSpPr>
          <p:nvPr>
            <p:ph type="title"/>
          </p:nvPr>
        </p:nvSpPr>
        <p:spPr/>
        <p:txBody>
          <a:bodyPr/>
          <a:lstStyle/>
          <a:p>
            <a:r>
              <a:rPr lang="en-US"/>
              <a:t>BABA Compliance</a:t>
            </a:r>
          </a:p>
        </p:txBody>
      </p:sp>
      <p:sp>
        <p:nvSpPr>
          <p:cNvPr id="3" name="Content Placeholder 2">
            <a:extLst>
              <a:ext uri="{FF2B5EF4-FFF2-40B4-BE49-F238E27FC236}">
                <a16:creationId xmlns:a16="http://schemas.microsoft.com/office/drawing/2014/main" id="{BB066B4F-3A78-011E-DA62-3271B31E3070}"/>
              </a:ext>
            </a:extLst>
          </p:cNvPr>
          <p:cNvSpPr>
            <a:spLocks noGrp="1"/>
          </p:cNvSpPr>
          <p:nvPr>
            <p:ph idx="1"/>
          </p:nvPr>
        </p:nvSpPr>
        <p:spPr/>
        <p:txBody>
          <a:bodyPr/>
          <a:lstStyle/>
          <a:p>
            <a:r>
              <a:rPr lang="en-US" dirty="0"/>
              <a:t>The BABA Applicability Checklist (</a:t>
            </a:r>
            <a:r>
              <a:rPr lang="en-US" dirty="0">
                <a:solidFill>
                  <a:srgbClr val="0070C0"/>
                </a:solidFill>
                <a:hlinkClick r:id="rId2">
                  <a:extLst>
                    <a:ext uri="{A12FA001-AC4F-418D-AE19-62706E023703}">
                      <ahyp:hlinkClr xmlns:ahyp="http://schemas.microsoft.com/office/drawing/2018/hyperlinkcolor" val="tx"/>
                    </a:ext>
                  </a:extLst>
                </a:hlinkClick>
              </a:rPr>
              <a:t>Exhibit M-2</a:t>
            </a:r>
            <a:r>
              <a:rPr lang="en-US" dirty="0"/>
              <a:t>) is available to assist in determining BABA applicability</a:t>
            </a:r>
          </a:p>
          <a:p>
            <a:endParaRPr lang="en-US" dirty="0"/>
          </a:p>
          <a:p>
            <a:r>
              <a:rPr lang="en-US" dirty="0"/>
              <a:t>Contractors should submit the BABA Covered Materials and Manufactured Goods List (</a:t>
            </a:r>
            <a:r>
              <a:rPr lang="en-US" dirty="0">
                <a:solidFill>
                  <a:srgbClr val="0070C0"/>
                </a:solidFill>
                <a:hlinkClick r:id="rId3">
                  <a:extLst>
                    <a:ext uri="{A12FA001-AC4F-418D-AE19-62706E023703}">
                      <ahyp:hlinkClr xmlns:ahyp="http://schemas.microsoft.com/office/drawing/2018/hyperlinkcolor" val="tx"/>
                    </a:ext>
                  </a:extLst>
                </a:hlinkClick>
              </a:rPr>
              <a:t>Exhibit M-3</a:t>
            </a:r>
            <a:r>
              <a:rPr lang="en-US" dirty="0"/>
              <a:t>) to the local administrator at the following intervals of the project: </a:t>
            </a:r>
          </a:p>
          <a:p>
            <a:pPr lvl="1"/>
            <a:r>
              <a:rPr lang="en-US" dirty="0"/>
              <a:t>Start of construction </a:t>
            </a:r>
          </a:p>
          <a:p>
            <a:pPr lvl="1"/>
            <a:r>
              <a:rPr lang="en-US" dirty="0"/>
              <a:t>Addition of new materials (typically coinciding with a change order) </a:t>
            </a:r>
          </a:p>
          <a:p>
            <a:pPr lvl="1"/>
            <a:r>
              <a:rPr lang="en-US" dirty="0"/>
              <a:t>With the submission of final invoice</a:t>
            </a:r>
          </a:p>
          <a:p>
            <a:pPr lvl="1"/>
            <a:endParaRPr lang="en-US" dirty="0"/>
          </a:p>
          <a:p>
            <a:r>
              <a:rPr lang="en-US" dirty="0"/>
              <a:t>This will be reviewed at monitoring</a:t>
            </a:r>
          </a:p>
        </p:txBody>
      </p:sp>
    </p:spTree>
    <p:extLst>
      <p:ext uri="{BB962C8B-B14F-4D97-AF65-F5344CB8AC3E}">
        <p14:creationId xmlns:p14="http://schemas.microsoft.com/office/powerpoint/2010/main" val="169504477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5AA8D-5E97-91BC-E496-2E0ED376EAB6}"/>
              </a:ext>
            </a:extLst>
          </p:cNvPr>
          <p:cNvSpPr>
            <a:spLocks noGrp="1"/>
          </p:cNvSpPr>
          <p:nvPr>
            <p:ph type="ctrTitle"/>
          </p:nvPr>
        </p:nvSpPr>
        <p:spPr/>
        <p:txBody>
          <a:bodyPr>
            <a:normAutofit/>
          </a:bodyPr>
          <a:lstStyle/>
          <a:p>
            <a:r>
              <a:rPr lang="en-US"/>
              <a:t>Bidding and Procurement</a:t>
            </a:r>
          </a:p>
        </p:txBody>
      </p:sp>
    </p:spTree>
    <p:extLst>
      <p:ext uri="{BB962C8B-B14F-4D97-AF65-F5344CB8AC3E}">
        <p14:creationId xmlns:p14="http://schemas.microsoft.com/office/powerpoint/2010/main" val="11316631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004CB-95A4-31B9-41BA-CEEC2D2521A6}"/>
              </a:ext>
            </a:extLst>
          </p:cNvPr>
          <p:cNvSpPr>
            <a:spLocks noGrp="1"/>
          </p:cNvSpPr>
          <p:nvPr>
            <p:ph type="title"/>
          </p:nvPr>
        </p:nvSpPr>
        <p:spPr/>
        <p:txBody>
          <a:bodyPr/>
          <a:lstStyle/>
          <a:p>
            <a:r>
              <a:rPr lang="en-US"/>
              <a:t>Levels of Procurement</a:t>
            </a:r>
          </a:p>
        </p:txBody>
      </p:sp>
      <p:sp>
        <p:nvSpPr>
          <p:cNvPr id="3" name="Content Placeholder 2">
            <a:extLst>
              <a:ext uri="{FF2B5EF4-FFF2-40B4-BE49-F238E27FC236}">
                <a16:creationId xmlns:a16="http://schemas.microsoft.com/office/drawing/2014/main" id="{7731EF4F-E871-B21F-6449-8D2990603B25}"/>
              </a:ext>
            </a:extLst>
          </p:cNvPr>
          <p:cNvSpPr>
            <a:spLocks noGrp="1"/>
          </p:cNvSpPr>
          <p:nvPr>
            <p:ph idx="1"/>
          </p:nvPr>
        </p:nvSpPr>
        <p:spPr/>
        <p:txBody>
          <a:bodyPr vert="horz" lIns="91440" tIns="45720" rIns="91440" bIns="45720" rtlCol="0" anchor="t">
            <a:normAutofit/>
          </a:bodyPr>
          <a:lstStyle/>
          <a:p>
            <a:r>
              <a:rPr lang="en-US">
                <a:latin typeface="Open Sans"/>
                <a:ea typeface="Open Sans"/>
                <a:cs typeface="Open Sans"/>
              </a:rPr>
              <a:t>Formal Bidding</a:t>
            </a:r>
          </a:p>
          <a:p>
            <a:r>
              <a:rPr lang="en-US">
                <a:latin typeface="Open Sans"/>
                <a:ea typeface="Open Sans"/>
                <a:cs typeface="Open Sans"/>
              </a:rPr>
              <a:t>Informal Purchases</a:t>
            </a:r>
          </a:p>
          <a:p>
            <a:r>
              <a:rPr lang="en-US">
                <a:latin typeface="Open Sans"/>
                <a:ea typeface="Open Sans"/>
                <a:cs typeface="Open Sans"/>
              </a:rPr>
              <a:t>Micro-purchases</a:t>
            </a:r>
            <a:endParaRPr lang="en-US"/>
          </a:p>
          <a:p>
            <a:r>
              <a:rPr lang="en-US">
                <a:latin typeface="Open Sans"/>
                <a:ea typeface="Open Sans"/>
                <a:cs typeface="Open Sans"/>
              </a:rPr>
              <a:t>Statewide Contract</a:t>
            </a:r>
          </a:p>
          <a:p>
            <a:r>
              <a:rPr lang="en-US">
                <a:latin typeface="Open Sans"/>
                <a:ea typeface="Open Sans"/>
                <a:cs typeface="Open Sans"/>
              </a:rPr>
              <a:t>Cooperative Purchase</a:t>
            </a:r>
          </a:p>
          <a:p>
            <a:r>
              <a:rPr lang="en-US">
                <a:latin typeface="Open Sans"/>
                <a:ea typeface="Open Sans"/>
                <a:cs typeface="Open Sans"/>
              </a:rPr>
              <a:t>Sole Source</a:t>
            </a:r>
          </a:p>
          <a:p>
            <a:r>
              <a:rPr lang="en-US">
                <a:latin typeface="Open Sans"/>
                <a:ea typeface="Open Sans"/>
                <a:cs typeface="Open Sans"/>
              </a:rPr>
              <a:t>Competitive Negotiation</a:t>
            </a:r>
          </a:p>
        </p:txBody>
      </p:sp>
    </p:spTree>
    <p:extLst>
      <p:ext uri="{BB962C8B-B14F-4D97-AF65-F5344CB8AC3E}">
        <p14:creationId xmlns:p14="http://schemas.microsoft.com/office/powerpoint/2010/main" val="1754622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C3C4D-948F-5215-81E4-2398E5EDD5B4}"/>
              </a:ext>
            </a:extLst>
          </p:cNvPr>
          <p:cNvSpPr>
            <a:spLocks noGrp="1"/>
          </p:cNvSpPr>
          <p:nvPr>
            <p:ph type="title"/>
          </p:nvPr>
        </p:nvSpPr>
        <p:spPr/>
        <p:txBody>
          <a:bodyPr/>
          <a:lstStyle/>
          <a:p>
            <a:r>
              <a:rPr lang="en-US"/>
              <a:t>Procurement Requirements</a:t>
            </a:r>
          </a:p>
        </p:txBody>
      </p:sp>
      <p:sp>
        <p:nvSpPr>
          <p:cNvPr id="3" name="Content Placeholder 2">
            <a:extLst>
              <a:ext uri="{FF2B5EF4-FFF2-40B4-BE49-F238E27FC236}">
                <a16:creationId xmlns:a16="http://schemas.microsoft.com/office/drawing/2014/main" id="{28C5BFD9-084C-15E6-9779-D2EA024A1E33}"/>
              </a:ext>
            </a:extLst>
          </p:cNvPr>
          <p:cNvSpPr>
            <a:spLocks noGrp="1"/>
          </p:cNvSpPr>
          <p:nvPr>
            <p:ph idx="1"/>
          </p:nvPr>
        </p:nvSpPr>
        <p:spPr/>
        <p:txBody>
          <a:bodyPr vert="horz" lIns="91440" tIns="45720" rIns="91440" bIns="45720" rtlCol="0" anchor="t">
            <a:normAutofit/>
          </a:bodyPr>
          <a:lstStyle/>
          <a:p>
            <a:r>
              <a:rPr lang="en-US">
                <a:latin typeface="Open Sans"/>
                <a:ea typeface="Open Sans"/>
                <a:cs typeface="Open Sans"/>
              </a:rPr>
              <a:t>Procurements made as part of a CDBG project must meet federal, state, and local procurement requirements.</a:t>
            </a:r>
          </a:p>
          <a:p>
            <a:endParaRPr lang="en-US"/>
          </a:p>
          <a:p>
            <a:r>
              <a:rPr lang="en-US">
                <a:latin typeface="Open Sans"/>
                <a:ea typeface="Open Sans"/>
                <a:cs typeface="Open Sans"/>
              </a:rPr>
              <a:t>When requirements conflict, the strictest prevails</a:t>
            </a:r>
          </a:p>
          <a:p>
            <a:endParaRPr lang="en-US"/>
          </a:p>
          <a:p>
            <a:r>
              <a:rPr lang="en-US">
                <a:latin typeface="Open Sans"/>
                <a:ea typeface="Open Sans"/>
                <a:cs typeface="Open Sans"/>
              </a:rPr>
              <a:t>Engage the local government procurement officer early</a:t>
            </a:r>
          </a:p>
          <a:p>
            <a:endParaRPr lang="en-US"/>
          </a:p>
          <a:p>
            <a:r>
              <a:rPr lang="en-US">
                <a:latin typeface="Open Sans"/>
                <a:ea typeface="Open Sans"/>
                <a:cs typeface="Open Sans"/>
              </a:rPr>
              <a:t>Cost plus percentage of cost contracts are specifically prohibited if CDBG funds are involved</a:t>
            </a:r>
          </a:p>
        </p:txBody>
      </p:sp>
    </p:spTree>
    <p:extLst>
      <p:ext uri="{BB962C8B-B14F-4D97-AF65-F5344CB8AC3E}">
        <p14:creationId xmlns:p14="http://schemas.microsoft.com/office/powerpoint/2010/main" val="4791066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27CAE-B3EE-4D7B-969D-F103C30859D0}"/>
              </a:ext>
            </a:extLst>
          </p:cNvPr>
          <p:cNvSpPr>
            <a:spLocks noGrp="1"/>
          </p:cNvSpPr>
          <p:nvPr>
            <p:ph type="title"/>
          </p:nvPr>
        </p:nvSpPr>
        <p:spPr/>
        <p:txBody>
          <a:bodyPr/>
          <a:lstStyle/>
          <a:p>
            <a:r>
              <a:rPr lang="en-US"/>
              <a:t>Formal Bidding</a:t>
            </a:r>
          </a:p>
        </p:txBody>
      </p:sp>
      <p:sp>
        <p:nvSpPr>
          <p:cNvPr id="3" name="Content Placeholder 2">
            <a:extLst>
              <a:ext uri="{FF2B5EF4-FFF2-40B4-BE49-F238E27FC236}">
                <a16:creationId xmlns:a16="http://schemas.microsoft.com/office/drawing/2014/main" id="{AE13888F-6953-4C7D-8E3A-0D1347DF68CA}"/>
              </a:ext>
            </a:extLst>
          </p:cNvPr>
          <p:cNvSpPr>
            <a:spLocks noGrp="1"/>
          </p:cNvSpPr>
          <p:nvPr>
            <p:ph idx="1"/>
          </p:nvPr>
        </p:nvSpPr>
        <p:spPr/>
        <p:txBody>
          <a:bodyPr vert="horz" lIns="91440" tIns="45720" rIns="91440" bIns="45720" rtlCol="0" anchor="t">
            <a:normAutofit/>
          </a:bodyPr>
          <a:lstStyle/>
          <a:p>
            <a:r>
              <a:rPr lang="en-US">
                <a:latin typeface="Open Sans"/>
                <a:ea typeface="Open Sans"/>
                <a:cs typeface="Open Sans"/>
              </a:rPr>
              <a:t>Bid opening must be advertised in a newspaper</a:t>
            </a:r>
          </a:p>
          <a:p>
            <a:pPr lvl="1"/>
            <a:r>
              <a:rPr lang="en-US">
                <a:latin typeface="Open Sans"/>
                <a:ea typeface="Open Sans"/>
                <a:cs typeface="Open Sans"/>
              </a:rPr>
              <a:t>Does not have to be daily</a:t>
            </a:r>
          </a:p>
          <a:p>
            <a:pPr lvl="1"/>
            <a:r>
              <a:rPr lang="en-US">
                <a:latin typeface="Open Sans"/>
                <a:ea typeface="Open Sans"/>
                <a:cs typeface="Open Sans"/>
              </a:rPr>
              <a:t>Consider other actions to solicit bidders</a:t>
            </a:r>
          </a:p>
          <a:p>
            <a:pPr lvl="1"/>
            <a:r>
              <a:rPr lang="en-US">
                <a:latin typeface="Open Sans"/>
                <a:ea typeface="Open Sans"/>
                <a:cs typeface="Open Sans"/>
              </a:rPr>
              <a:t>14 days minimum between advertisement and bid opening</a:t>
            </a:r>
          </a:p>
          <a:p>
            <a:pPr lvl="1"/>
            <a:endParaRPr lang="en-US">
              <a:latin typeface="Open Sans"/>
              <a:ea typeface="Open Sans"/>
              <a:cs typeface="Open Sans"/>
            </a:endParaRPr>
          </a:p>
          <a:p>
            <a:r>
              <a:rPr lang="en-US"/>
              <a:t>Consider pre-bid meeting for complex projects</a:t>
            </a:r>
          </a:p>
          <a:p>
            <a:endParaRPr lang="en-US"/>
          </a:p>
          <a:p>
            <a:r>
              <a:rPr lang="en-US"/>
              <a:t>Check the wage determinations 10 days prior to bid opening</a:t>
            </a:r>
          </a:p>
          <a:p>
            <a:pPr lvl="1"/>
            <a:r>
              <a:rPr lang="en-US"/>
              <a:t>Addendum must be issued if determinations have changed</a:t>
            </a:r>
          </a:p>
          <a:p>
            <a:pPr lvl="1"/>
            <a:endParaRPr lang="en-US"/>
          </a:p>
          <a:p>
            <a:r>
              <a:rPr lang="en-US">
                <a:latin typeface="Open Sans"/>
                <a:ea typeface="Open Sans"/>
                <a:cs typeface="Open Sans"/>
              </a:rPr>
              <a:t>All addenda must be approved by ECD</a:t>
            </a:r>
          </a:p>
          <a:p>
            <a:pPr lvl="1"/>
            <a:r>
              <a:rPr lang="en-US">
                <a:latin typeface="Open Sans"/>
                <a:ea typeface="Open Sans"/>
                <a:cs typeface="Open Sans"/>
              </a:rPr>
              <a:t>Submit at least 4 days prior to bid opening</a:t>
            </a:r>
          </a:p>
          <a:p>
            <a:pPr lvl="1"/>
            <a:r>
              <a:rPr lang="en-US">
                <a:latin typeface="Open Sans"/>
                <a:ea typeface="Open Sans"/>
                <a:cs typeface="Open Sans"/>
              </a:rPr>
              <a:t>State law requires 48 hours notice to bidders</a:t>
            </a:r>
          </a:p>
        </p:txBody>
      </p:sp>
    </p:spTree>
    <p:extLst>
      <p:ext uri="{BB962C8B-B14F-4D97-AF65-F5344CB8AC3E}">
        <p14:creationId xmlns:p14="http://schemas.microsoft.com/office/powerpoint/2010/main" val="528250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D7B0C-1A7A-4BFC-8CCA-3BF53FA1C758}"/>
              </a:ext>
            </a:extLst>
          </p:cNvPr>
          <p:cNvSpPr>
            <a:spLocks noGrp="1"/>
          </p:cNvSpPr>
          <p:nvPr>
            <p:ph type="title"/>
          </p:nvPr>
        </p:nvSpPr>
        <p:spPr/>
        <p:txBody>
          <a:bodyPr/>
          <a:lstStyle/>
          <a:p>
            <a:r>
              <a:rPr lang="en-US"/>
              <a:t>Fair Housing</a:t>
            </a:r>
          </a:p>
        </p:txBody>
      </p:sp>
      <p:sp>
        <p:nvSpPr>
          <p:cNvPr id="3" name="Content Placeholder 2">
            <a:extLst>
              <a:ext uri="{FF2B5EF4-FFF2-40B4-BE49-F238E27FC236}">
                <a16:creationId xmlns:a16="http://schemas.microsoft.com/office/drawing/2014/main" id="{28102FB2-61DF-4A45-94E0-0139634FAB3E}"/>
              </a:ext>
            </a:extLst>
          </p:cNvPr>
          <p:cNvSpPr>
            <a:spLocks noGrp="1"/>
          </p:cNvSpPr>
          <p:nvPr>
            <p:ph idx="1"/>
          </p:nvPr>
        </p:nvSpPr>
        <p:spPr/>
        <p:txBody>
          <a:bodyPr/>
          <a:lstStyle/>
          <a:p>
            <a:r>
              <a:rPr lang="en-US"/>
              <a:t>All CDBG activities must include a fair housing activity that addresses at least one fair housing impediment</a:t>
            </a:r>
          </a:p>
          <a:p>
            <a:endParaRPr lang="en-US"/>
          </a:p>
          <a:p>
            <a:r>
              <a:rPr lang="en-US"/>
              <a:t>Fair housing activities must be approved by ECD</a:t>
            </a:r>
          </a:p>
          <a:p>
            <a:endParaRPr lang="en-US"/>
          </a:p>
          <a:p>
            <a:r>
              <a:rPr lang="en-US"/>
              <a:t>This should be planned and/or conducted as early as possible</a:t>
            </a:r>
          </a:p>
          <a:p>
            <a:endParaRPr lang="en-US"/>
          </a:p>
        </p:txBody>
      </p:sp>
    </p:spTree>
    <p:extLst>
      <p:ext uri="{BB962C8B-B14F-4D97-AF65-F5344CB8AC3E}">
        <p14:creationId xmlns:p14="http://schemas.microsoft.com/office/powerpoint/2010/main" val="10114427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DEB2E-F7E9-478C-8927-15F5612EFB4A}"/>
              </a:ext>
            </a:extLst>
          </p:cNvPr>
          <p:cNvSpPr>
            <a:spLocks noGrp="1"/>
          </p:cNvSpPr>
          <p:nvPr>
            <p:ph type="title"/>
          </p:nvPr>
        </p:nvSpPr>
        <p:spPr/>
        <p:txBody>
          <a:bodyPr/>
          <a:lstStyle/>
          <a:p>
            <a:r>
              <a:rPr lang="en-US"/>
              <a:t>Formal Bidding - Participation</a:t>
            </a:r>
          </a:p>
        </p:txBody>
      </p:sp>
      <p:sp>
        <p:nvSpPr>
          <p:cNvPr id="3" name="Content Placeholder 2">
            <a:extLst>
              <a:ext uri="{FF2B5EF4-FFF2-40B4-BE49-F238E27FC236}">
                <a16:creationId xmlns:a16="http://schemas.microsoft.com/office/drawing/2014/main" id="{122785E6-2B1B-4A90-A6FB-D2511170B5B8}"/>
              </a:ext>
            </a:extLst>
          </p:cNvPr>
          <p:cNvSpPr>
            <a:spLocks noGrp="1"/>
          </p:cNvSpPr>
          <p:nvPr>
            <p:ph idx="1"/>
          </p:nvPr>
        </p:nvSpPr>
        <p:spPr/>
        <p:txBody>
          <a:bodyPr/>
          <a:lstStyle/>
          <a:p>
            <a:r>
              <a:rPr lang="en-US" dirty="0"/>
              <a:t>Must submit to </a:t>
            </a:r>
            <a:r>
              <a:rPr lang="en-US" dirty="0" err="1"/>
              <a:t>GoDBE</a:t>
            </a:r>
            <a:r>
              <a:rPr lang="en-US" dirty="0"/>
              <a:t> portal for construction</a:t>
            </a:r>
          </a:p>
          <a:p>
            <a:pPr lvl="1"/>
            <a:r>
              <a:rPr lang="en-US" dirty="0"/>
              <a:t>Decide who will submit. Typically submitted by the engineer.</a:t>
            </a:r>
          </a:p>
          <a:p>
            <a:endParaRPr lang="en-US" dirty="0"/>
          </a:p>
          <a:p>
            <a:r>
              <a:rPr lang="en-US" dirty="0"/>
              <a:t>Equipment projects must document how DBEs are solicited and encouraged to bid</a:t>
            </a:r>
          </a:p>
          <a:p>
            <a:pPr lvl="1"/>
            <a:r>
              <a:rPr lang="en-US" dirty="0"/>
              <a:t>Document direct solicitation of  DBEs or save a copy of a DBE database search that returned ‘no results’ for the equipment type you are procuring</a:t>
            </a:r>
          </a:p>
          <a:p>
            <a:endParaRPr lang="en-US" dirty="0"/>
          </a:p>
          <a:p>
            <a:r>
              <a:rPr lang="en-US" dirty="0"/>
              <a:t>Think of ways to encourage participation from bidders</a:t>
            </a:r>
          </a:p>
          <a:p>
            <a:pPr lvl="1"/>
            <a:r>
              <a:rPr lang="en-US" dirty="0"/>
              <a:t>Utilize plans rooms</a:t>
            </a:r>
          </a:p>
          <a:p>
            <a:pPr lvl="1"/>
            <a:r>
              <a:rPr lang="en-US" dirty="0"/>
              <a:t>Industry networks (Dodge Report)</a:t>
            </a:r>
          </a:p>
          <a:p>
            <a:pPr lvl="1"/>
            <a:r>
              <a:rPr lang="en-US" dirty="0"/>
              <a:t>Keep a catalogue of potential bidders from previous projects</a:t>
            </a:r>
          </a:p>
          <a:p>
            <a:endParaRPr lang="en-US" dirty="0"/>
          </a:p>
          <a:p>
            <a:endParaRPr lang="en-US" dirty="0"/>
          </a:p>
        </p:txBody>
      </p:sp>
    </p:spTree>
    <p:extLst>
      <p:ext uri="{BB962C8B-B14F-4D97-AF65-F5344CB8AC3E}">
        <p14:creationId xmlns:p14="http://schemas.microsoft.com/office/powerpoint/2010/main" val="405063948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2A459-E2D1-5A7A-752A-D37E846F3652}"/>
              </a:ext>
            </a:extLst>
          </p:cNvPr>
          <p:cNvSpPr>
            <a:spLocks noGrp="1"/>
          </p:cNvSpPr>
          <p:nvPr>
            <p:ph type="title"/>
          </p:nvPr>
        </p:nvSpPr>
        <p:spPr/>
        <p:txBody>
          <a:bodyPr/>
          <a:lstStyle/>
          <a:p>
            <a:r>
              <a:rPr lang="en-US"/>
              <a:t>Bid Opening</a:t>
            </a:r>
          </a:p>
        </p:txBody>
      </p:sp>
      <p:sp>
        <p:nvSpPr>
          <p:cNvPr id="3" name="Content Placeholder 2">
            <a:extLst>
              <a:ext uri="{FF2B5EF4-FFF2-40B4-BE49-F238E27FC236}">
                <a16:creationId xmlns:a16="http://schemas.microsoft.com/office/drawing/2014/main" id="{5AA9F541-A9F5-BD89-05E3-6E0A911666F4}"/>
              </a:ext>
            </a:extLst>
          </p:cNvPr>
          <p:cNvSpPr>
            <a:spLocks noGrp="1"/>
          </p:cNvSpPr>
          <p:nvPr>
            <p:ph idx="1"/>
          </p:nvPr>
        </p:nvSpPr>
        <p:spPr/>
        <p:txBody>
          <a:bodyPr vert="horz" lIns="91440" tIns="45720" rIns="91440" bIns="45720" rtlCol="0" anchor="t">
            <a:normAutofit/>
          </a:bodyPr>
          <a:lstStyle/>
          <a:p>
            <a:r>
              <a:rPr lang="en-US" dirty="0">
                <a:latin typeface="Open Sans"/>
                <a:ea typeface="Open Sans"/>
                <a:cs typeface="Open Sans"/>
              </a:rPr>
              <a:t>The administrator should attend and coordinate bid openings</a:t>
            </a:r>
          </a:p>
          <a:p>
            <a:endParaRPr lang="en-US" dirty="0"/>
          </a:p>
          <a:p>
            <a:r>
              <a:rPr lang="en-US" dirty="0">
                <a:latin typeface="Open Sans"/>
                <a:ea typeface="Open Sans"/>
                <a:cs typeface="Open Sans"/>
              </a:rPr>
              <a:t>Keep a sign-in sheet of attendees and minutes</a:t>
            </a:r>
          </a:p>
          <a:p>
            <a:endParaRPr lang="en-US" dirty="0"/>
          </a:p>
          <a:p>
            <a:r>
              <a:rPr lang="en-US" dirty="0">
                <a:latin typeface="Open Sans"/>
                <a:ea typeface="Open Sans"/>
                <a:cs typeface="Open Sans"/>
              </a:rPr>
              <a:t>Submitted bids are kept sealed and opened one at a time, publicly at the bid opening</a:t>
            </a:r>
          </a:p>
          <a:p>
            <a:pPr lvl="1"/>
            <a:r>
              <a:rPr lang="en-US" dirty="0">
                <a:latin typeface="Open Sans"/>
                <a:ea typeface="Open Sans"/>
                <a:cs typeface="Open Sans"/>
              </a:rPr>
              <a:t>Bids submissions that do not meet the submission requirements in the plans and specs shall not be opened and are disallowed</a:t>
            </a:r>
          </a:p>
          <a:p>
            <a:pPr lvl="1"/>
            <a:endParaRPr lang="en-US" dirty="0"/>
          </a:p>
          <a:p>
            <a:r>
              <a:rPr lang="en-US" dirty="0">
                <a:latin typeface="Open Sans"/>
                <a:ea typeface="Open Sans"/>
                <a:cs typeface="Open Sans"/>
              </a:rPr>
              <a:t>Announce who is the apparent low bidder, contingent on review of the entire bid proposal.</a:t>
            </a:r>
          </a:p>
        </p:txBody>
      </p:sp>
    </p:spTree>
    <p:extLst>
      <p:ext uri="{BB962C8B-B14F-4D97-AF65-F5344CB8AC3E}">
        <p14:creationId xmlns:p14="http://schemas.microsoft.com/office/powerpoint/2010/main" val="28469802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E456F-C757-27C9-1364-DE4ED77D8272}"/>
              </a:ext>
            </a:extLst>
          </p:cNvPr>
          <p:cNvSpPr>
            <a:spLocks noGrp="1"/>
          </p:cNvSpPr>
          <p:nvPr>
            <p:ph type="title"/>
          </p:nvPr>
        </p:nvSpPr>
        <p:spPr/>
        <p:txBody>
          <a:bodyPr/>
          <a:lstStyle/>
          <a:p>
            <a:r>
              <a:rPr lang="en-US"/>
              <a:t>Informal Purchases</a:t>
            </a:r>
          </a:p>
        </p:txBody>
      </p:sp>
      <p:sp>
        <p:nvSpPr>
          <p:cNvPr id="3" name="Content Placeholder 2">
            <a:extLst>
              <a:ext uri="{FF2B5EF4-FFF2-40B4-BE49-F238E27FC236}">
                <a16:creationId xmlns:a16="http://schemas.microsoft.com/office/drawing/2014/main" id="{68F6813B-1FA4-EF9E-8D24-1D0D685C08A3}"/>
              </a:ext>
            </a:extLst>
          </p:cNvPr>
          <p:cNvSpPr>
            <a:spLocks noGrp="1"/>
          </p:cNvSpPr>
          <p:nvPr>
            <p:ph idx="1"/>
          </p:nvPr>
        </p:nvSpPr>
        <p:spPr/>
        <p:txBody>
          <a:bodyPr vert="horz" lIns="91440" tIns="45720" rIns="91440" bIns="45720" rtlCol="0" anchor="t">
            <a:normAutofit/>
          </a:bodyPr>
          <a:lstStyle/>
          <a:p>
            <a:r>
              <a:rPr lang="en-US">
                <a:latin typeface="Open Sans"/>
                <a:ea typeface="Open Sans"/>
                <a:cs typeface="Open Sans"/>
              </a:rPr>
              <a:t>Purchases that fall under the threshold for formal bidding may use the informal purchase method.</a:t>
            </a:r>
          </a:p>
          <a:p>
            <a:endParaRPr lang="en-US"/>
          </a:p>
          <a:p>
            <a:r>
              <a:rPr lang="en-US">
                <a:latin typeface="Open Sans"/>
                <a:ea typeface="Open Sans"/>
                <a:cs typeface="Open Sans"/>
              </a:rPr>
              <a:t>The administrator will assist the grantee in obtaining at least three (3) quotes for goods or services.</a:t>
            </a:r>
          </a:p>
          <a:p>
            <a:endParaRPr lang="en-US"/>
          </a:p>
          <a:p>
            <a:r>
              <a:rPr lang="en-US">
                <a:latin typeface="Open Sans"/>
                <a:ea typeface="Open Sans"/>
                <a:cs typeface="Open Sans"/>
              </a:rPr>
              <a:t>Each of the quotes must be recorded.</a:t>
            </a:r>
          </a:p>
          <a:p>
            <a:endParaRPr lang="en-US"/>
          </a:p>
          <a:p>
            <a:r>
              <a:rPr lang="en-US">
                <a:latin typeface="Open Sans"/>
                <a:ea typeface="Open Sans"/>
                <a:cs typeface="Open Sans"/>
              </a:rPr>
              <a:t>The selected vendor must still agree to sign all applicable certifications and affidavits.</a:t>
            </a:r>
          </a:p>
          <a:p>
            <a:endParaRPr lang="en-US"/>
          </a:p>
          <a:p>
            <a:r>
              <a:rPr lang="en-US">
                <a:latin typeface="Open Sans"/>
                <a:ea typeface="Open Sans"/>
                <a:cs typeface="Open Sans"/>
              </a:rPr>
              <a:t>Inform your project manager if using this method.</a:t>
            </a:r>
          </a:p>
        </p:txBody>
      </p:sp>
    </p:spTree>
    <p:extLst>
      <p:ext uri="{BB962C8B-B14F-4D97-AF65-F5344CB8AC3E}">
        <p14:creationId xmlns:p14="http://schemas.microsoft.com/office/powerpoint/2010/main" val="91148142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40936-71C8-9734-950F-04A3745B1BDE}"/>
              </a:ext>
            </a:extLst>
          </p:cNvPr>
          <p:cNvSpPr>
            <a:spLocks noGrp="1"/>
          </p:cNvSpPr>
          <p:nvPr>
            <p:ph type="title"/>
          </p:nvPr>
        </p:nvSpPr>
        <p:spPr/>
        <p:txBody>
          <a:bodyPr/>
          <a:lstStyle/>
          <a:p>
            <a:r>
              <a:rPr lang="en-US" err="1"/>
              <a:t>Micropurchases</a:t>
            </a:r>
            <a:endParaRPr lang="en-US"/>
          </a:p>
        </p:txBody>
      </p:sp>
      <p:sp>
        <p:nvSpPr>
          <p:cNvPr id="3" name="Content Placeholder 2">
            <a:extLst>
              <a:ext uri="{FF2B5EF4-FFF2-40B4-BE49-F238E27FC236}">
                <a16:creationId xmlns:a16="http://schemas.microsoft.com/office/drawing/2014/main" id="{6270B2DC-F08A-880E-30B8-5B4F2FF91A95}"/>
              </a:ext>
            </a:extLst>
          </p:cNvPr>
          <p:cNvSpPr>
            <a:spLocks noGrp="1"/>
          </p:cNvSpPr>
          <p:nvPr>
            <p:ph idx="1"/>
          </p:nvPr>
        </p:nvSpPr>
        <p:spPr/>
        <p:txBody>
          <a:bodyPr vert="horz" lIns="91440" tIns="45720" rIns="91440" bIns="45720" rtlCol="0" anchor="t">
            <a:normAutofit/>
          </a:bodyPr>
          <a:lstStyle/>
          <a:p>
            <a:r>
              <a:rPr lang="en-US">
                <a:latin typeface="Open Sans"/>
                <a:ea typeface="Open Sans"/>
                <a:cs typeface="Open Sans"/>
              </a:rPr>
              <a:t>In rare cases, purchases that fall under the threshold for informal purchase may use the </a:t>
            </a:r>
            <a:r>
              <a:rPr lang="en-US" err="1">
                <a:latin typeface="Open Sans"/>
                <a:ea typeface="Open Sans"/>
                <a:cs typeface="Open Sans"/>
              </a:rPr>
              <a:t>micropurchase</a:t>
            </a:r>
            <a:r>
              <a:rPr lang="en-US">
                <a:latin typeface="Open Sans"/>
                <a:ea typeface="Open Sans"/>
                <a:cs typeface="Open Sans"/>
              </a:rPr>
              <a:t> method.</a:t>
            </a:r>
          </a:p>
          <a:p>
            <a:endParaRPr lang="en-US"/>
          </a:p>
          <a:p>
            <a:r>
              <a:rPr lang="en-US">
                <a:latin typeface="Open Sans"/>
                <a:ea typeface="Open Sans"/>
                <a:cs typeface="Open Sans"/>
              </a:rPr>
              <a:t>Quotes are not required, but grantees are encouraged to shop for the best price.</a:t>
            </a:r>
          </a:p>
          <a:p>
            <a:pPr marL="0" indent="0">
              <a:buNone/>
            </a:pPr>
            <a:endParaRPr lang="en-US"/>
          </a:p>
          <a:p>
            <a:r>
              <a:rPr lang="en-US">
                <a:latin typeface="Open Sans"/>
                <a:ea typeface="Open Sans"/>
                <a:cs typeface="Open Sans"/>
              </a:rPr>
              <a:t>The selected vendor must still agree to sign all applicable certifications and affidavits.</a:t>
            </a:r>
          </a:p>
          <a:p>
            <a:endParaRPr lang="en-US"/>
          </a:p>
          <a:p>
            <a:r>
              <a:rPr lang="en-US">
                <a:latin typeface="Open Sans"/>
                <a:ea typeface="Open Sans"/>
                <a:cs typeface="Open Sans"/>
              </a:rPr>
              <a:t>Inform your project manager if using this method.</a:t>
            </a:r>
          </a:p>
          <a:p>
            <a:endParaRPr lang="en-US"/>
          </a:p>
        </p:txBody>
      </p:sp>
    </p:spTree>
    <p:extLst>
      <p:ext uri="{BB962C8B-B14F-4D97-AF65-F5344CB8AC3E}">
        <p14:creationId xmlns:p14="http://schemas.microsoft.com/office/powerpoint/2010/main" val="40533789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5C375-C166-90DD-C8C4-7747585B7D72}"/>
              </a:ext>
            </a:extLst>
          </p:cNvPr>
          <p:cNvSpPr>
            <a:spLocks noGrp="1"/>
          </p:cNvSpPr>
          <p:nvPr>
            <p:ph type="title"/>
          </p:nvPr>
        </p:nvSpPr>
        <p:spPr/>
        <p:txBody>
          <a:bodyPr/>
          <a:lstStyle/>
          <a:p>
            <a:r>
              <a:rPr lang="en-US"/>
              <a:t>Statewide Contract Purchases</a:t>
            </a:r>
          </a:p>
        </p:txBody>
      </p:sp>
      <p:sp>
        <p:nvSpPr>
          <p:cNvPr id="3" name="Content Placeholder 2">
            <a:extLst>
              <a:ext uri="{FF2B5EF4-FFF2-40B4-BE49-F238E27FC236}">
                <a16:creationId xmlns:a16="http://schemas.microsoft.com/office/drawing/2014/main" id="{56423216-D9E9-94E8-2C78-9D7BC9815748}"/>
              </a:ext>
            </a:extLst>
          </p:cNvPr>
          <p:cNvSpPr>
            <a:spLocks noGrp="1"/>
          </p:cNvSpPr>
          <p:nvPr>
            <p:ph idx="1"/>
          </p:nvPr>
        </p:nvSpPr>
        <p:spPr/>
        <p:txBody>
          <a:bodyPr vert="horz" lIns="91440" tIns="45720" rIns="91440" bIns="45720" rtlCol="0" anchor="t">
            <a:normAutofit/>
          </a:bodyPr>
          <a:lstStyle/>
          <a:p>
            <a:r>
              <a:rPr lang="en-US">
                <a:latin typeface="Open Sans"/>
                <a:ea typeface="Open Sans"/>
                <a:cs typeface="Open Sans"/>
              </a:rPr>
              <a:t>Local government grantees can take advantage of the statewide contracts that have already been procured by the State of Tennessee.</a:t>
            </a:r>
          </a:p>
          <a:p>
            <a:endParaRPr lang="en-US"/>
          </a:p>
          <a:p>
            <a:r>
              <a:rPr lang="en-US">
                <a:solidFill>
                  <a:srgbClr val="0070C0"/>
                </a:solidFill>
                <a:latin typeface="Open Sans"/>
                <a:ea typeface="Open Sans"/>
                <a:cs typeface="Open Sans"/>
                <a:hlinkClick r:id="rId2">
                  <a:extLst>
                    <a:ext uri="{A12FA001-AC4F-418D-AE19-62706E023703}">
                      <ahyp:hlinkClr xmlns:ahyp="http://schemas.microsoft.com/office/drawing/2018/hyperlinkcolor" val="tx"/>
                    </a:ext>
                  </a:extLst>
                </a:hlinkClick>
              </a:rPr>
              <a:t>List of active statewide contracts</a:t>
            </a:r>
            <a:endParaRPr lang="en-US">
              <a:solidFill>
                <a:srgbClr val="0070C0"/>
              </a:solidFill>
              <a:latin typeface="Open Sans"/>
              <a:ea typeface="Open Sans"/>
              <a:cs typeface="Open Sans"/>
            </a:endParaRPr>
          </a:p>
          <a:p>
            <a:endParaRPr lang="en-US"/>
          </a:p>
          <a:p>
            <a:r>
              <a:rPr lang="en-US">
                <a:latin typeface="Open Sans"/>
                <a:ea typeface="Open Sans"/>
                <a:cs typeface="Open Sans"/>
              </a:rPr>
              <a:t>Check the </a:t>
            </a:r>
            <a:r>
              <a:rPr lang="en-US">
                <a:solidFill>
                  <a:srgbClr val="0070C0"/>
                </a:solidFill>
                <a:latin typeface="Open Sans"/>
                <a:ea typeface="Open Sans"/>
                <a:cs typeface="Open Sans"/>
                <a:hlinkClick r:id="rId3">
                  <a:extLst>
                    <a:ext uri="{A12FA001-AC4F-418D-AE19-62706E023703}">
                      <ahyp:hlinkClr xmlns:ahyp="http://schemas.microsoft.com/office/drawing/2018/hyperlinkcolor" val="tx"/>
                    </a:ext>
                  </a:extLst>
                </a:hlinkClick>
              </a:rPr>
              <a:t>usage instructions</a:t>
            </a:r>
            <a:endParaRPr lang="en-US">
              <a:solidFill>
                <a:srgbClr val="0070C0"/>
              </a:solidFill>
              <a:latin typeface="Open Sans"/>
              <a:ea typeface="Open Sans"/>
              <a:cs typeface="Open Sans"/>
            </a:endParaRPr>
          </a:p>
          <a:p>
            <a:endParaRPr lang="en-US">
              <a:solidFill>
                <a:srgbClr val="0070C0"/>
              </a:solidFill>
            </a:endParaRPr>
          </a:p>
          <a:p>
            <a:r>
              <a:rPr lang="en-US">
                <a:latin typeface="Open Sans"/>
                <a:ea typeface="Open Sans"/>
                <a:cs typeface="Open Sans"/>
              </a:rPr>
              <a:t>The selected vendor must still agree to sign all applicable certifications and affidavits.</a:t>
            </a:r>
          </a:p>
          <a:p>
            <a:endParaRPr lang="en-US"/>
          </a:p>
          <a:p>
            <a:r>
              <a:rPr lang="en-US">
                <a:latin typeface="Open Sans"/>
                <a:ea typeface="Open Sans"/>
                <a:cs typeface="Open Sans"/>
              </a:rPr>
              <a:t>Inform your project manager if using this method.</a:t>
            </a:r>
          </a:p>
          <a:p>
            <a:endParaRPr lang="en-US"/>
          </a:p>
          <a:p>
            <a:endParaRPr lang="en-US"/>
          </a:p>
        </p:txBody>
      </p:sp>
    </p:spTree>
    <p:extLst>
      <p:ext uri="{BB962C8B-B14F-4D97-AF65-F5344CB8AC3E}">
        <p14:creationId xmlns:p14="http://schemas.microsoft.com/office/powerpoint/2010/main" val="42656938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2E235-FEB9-1A6A-005F-B7CABDAFD815}"/>
              </a:ext>
            </a:extLst>
          </p:cNvPr>
          <p:cNvSpPr>
            <a:spLocks noGrp="1"/>
          </p:cNvSpPr>
          <p:nvPr>
            <p:ph type="title"/>
          </p:nvPr>
        </p:nvSpPr>
        <p:spPr/>
        <p:txBody>
          <a:bodyPr/>
          <a:lstStyle/>
          <a:p>
            <a:r>
              <a:rPr lang="en-US">
                <a:latin typeface="PermianSlabSerifTypeface"/>
              </a:rPr>
              <a:t>Cooperative Agreement Purchase</a:t>
            </a:r>
            <a:endParaRPr lang="en-US"/>
          </a:p>
        </p:txBody>
      </p:sp>
      <p:sp>
        <p:nvSpPr>
          <p:cNvPr id="3" name="Content Placeholder 2">
            <a:extLst>
              <a:ext uri="{FF2B5EF4-FFF2-40B4-BE49-F238E27FC236}">
                <a16:creationId xmlns:a16="http://schemas.microsoft.com/office/drawing/2014/main" id="{64FF8273-95B5-F1E4-8320-6A7229C37502}"/>
              </a:ext>
            </a:extLst>
          </p:cNvPr>
          <p:cNvSpPr>
            <a:spLocks noGrp="1"/>
          </p:cNvSpPr>
          <p:nvPr>
            <p:ph idx="1"/>
          </p:nvPr>
        </p:nvSpPr>
        <p:spPr/>
        <p:txBody>
          <a:bodyPr vert="horz" lIns="91440" tIns="45720" rIns="91440" bIns="45720" rtlCol="0" anchor="t">
            <a:normAutofit fontScale="92500" lnSpcReduction="10000"/>
          </a:bodyPr>
          <a:lstStyle/>
          <a:p>
            <a:r>
              <a:rPr lang="en-US">
                <a:latin typeface="Open Sans"/>
                <a:ea typeface="Open Sans"/>
                <a:cs typeface="Open Sans"/>
              </a:rPr>
              <a:t>Under </a:t>
            </a:r>
            <a:r>
              <a:rPr lang="en-US">
                <a:solidFill>
                  <a:srgbClr val="0070C0"/>
                </a:solidFill>
                <a:latin typeface="Open Sans"/>
                <a:ea typeface="Open Sans"/>
                <a:cs typeface="Open Sans"/>
                <a:hlinkClick r:id="rId2">
                  <a:extLst>
                    <a:ext uri="{A12FA001-AC4F-418D-AE19-62706E023703}">
                      <ahyp:hlinkClr xmlns:ahyp="http://schemas.microsoft.com/office/drawing/2018/hyperlinkcolor" val="tx"/>
                    </a:ext>
                  </a:extLst>
                </a:hlinkClick>
              </a:rPr>
              <a:t>T.C.A. § 12-3-1205 </a:t>
            </a:r>
            <a:r>
              <a:rPr lang="en-US">
                <a:latin typeface="Open Sans"/>
                <a:ea typeface="Open Sans"/>
                <a:cs typeface="Open Sans"/>
              </a:rPr>
              <a:t>local governments are allowed to utilize cooperative purchases agreements with other governments inside or outside the state.</a:t>
            </a:r>
          </a:p>
          <a:p>
            <a:endParaRPr lang="en-US"/>
          </a:p>
          <a:p>
            <a:r>
              <a:rPr lang="en-US">
                <a:latin typeface="Open Sans"/>
                <a:ea typeface="Open Sans"/>
                <a:cs typeface="Open Sans"/>
              </a:rPr>
              <a:t>Typically used for equipment</a:t>
            </a:r>
          </a:p>
          <a:p>
            <a:endParaRPr lang="en-US"/>
          </a:p>
          <a:p>
            <a:r>
              <a:rPr lang="en-US">
                <a:latin typeface="Open Sans"/>
                <a:ea typeface="Open Sans"/>
                <a:cs typeface="Open Sans"/>
              </a:rPr>
              <a:t>Adopted resolution agreeing to the terms of the master agreement of the cooperative purchase service/platform</a:t>
            </a:r>
          </a:p>
          <a:p>
            <a:endParaRPr lang="en-US"/>
          </a:p>
          <a:p>
            <a:r>
              <a:rPr lang="en-US">
                <a:latin typeface="Open Sans"/>
                <a:ea typeface="Open Sans"/>
                <a:cs typeface="Open Sans"/>
              </a:rPr>
              <a:t>Must comply with local procurement policies</a:t>
            </a:r>
          </a:p>
          <a:p>
            <a:endParaRPr lang="en-US"/>
          </a:p>
          <a:p>
            <a:r>
              <a:rPr lang="en-US">
                <a:latin typeface="Open Sans"/>
                <a:ea typeface="Open Sans"/>
                <a:cs typeface="Open Sans"/>
              </a:rPr>
              <a:t>The selected vendor must still agree to sign all applicable certifications and affidavits.</a:t>
            </a:r>
          </a:p>
          <a:p>
            <a:endParaRPr lang="en-US"/>
          </a:p>
          <a:p>
            <a:r>
              <a:rPr lang="en-US">
                <a:latin typeface="Open Sans"/>
                <a:ea typeface="Open Sans"/>
                <a:cs typeface="Open Sans"/>
              </a:rPr>
              <a:t>Inform your project manager if using this method.</a:t>
            </a:r>
          </a:p>
          <a:p>
            <a:endParaRPr lang="en-US"/>
          </a:p>
          <a:p>
            <a:endParaRPr lang="en-US"/>
          </a:p>
          <a:p>
            <a:endParaRPr lang="en-US"/>
          </a:p>
        </p:txBody>
      </p:sp>
    </p:spTree>
    <p:extLst>
      <p:ext uri="{BB962C8B-B14F-4D97-AF65-F5344CB8AC3E}">
        <p14:creationId xmlns:p14="http://schemas.microsoft.com/office/powerpoint/2010/main" val="9233973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CE841-8039-1333-9E70-C1DB4CE70FCD}"/>
              </a:ext>
            </a:extLst>
          </p:cNvPr>
          <p:cNvSpPr>
            <a:spLocks noGrp="1"/>
          </p:cNvSpPr>
          <p:nvPr>
            <p:ph type="title"/>
          </p:nvPr>
        </p:nvSpPr>
        <p:spPr/>
        <p:txBody>
          <a:bodyPr/>
          <a:lstStyle/>
          <a:p>
            <a:r>
              <a:rPr lang="en-US"/>
              <a:t>Sole Source</a:t>
            </a:r>
          </a:p>
        </p:txBody>
      </p:sp>
      <p:sp>
        <p:nvSpPr>
          <p:cNvPr id="3" name="Content Placeholder 2">
            <a:extLst>
              <a:ext uri="{FF2B5EF4-FFF2-40B4-BE49-F238E27FC236}">
                <a16:creationId xmlns:a16="http://schemas.microsoft.com/office/drawing/2014/main" id="{C1C9FCF1-F2DB-6B3A-5677-16F519603958}"/>
              </a:ext>
            </a:extLst>
          </p:cNvPr>
          <p:cNvSpPr>
            <a:spLocks noGrp="1"/>
          </p:cNvSpPr>
          <p:nvPr>
            <p:ph idx="1"/>
          </p:nvPr>
        </p:nvSpPr>
        <p:spPr/>
        <p:txBody>
          <a:bodyPr vert="horz" lIns="91440" tIns="45720" rIns="91440" bIns="45720" rtlCol="0" anchor="t">
            <a:normAutofit/>
          </a:bodyPr>
          <a:lstStyle/>
          <a:p>
            <a:r>
              <a:rPr lang="en-US">
                <a:latin typeface="Open Sans"/>
                <a:ea typeface="Open Sans"/>
                <a:cs typeface="Open Sans"/>
              </a:rPr>
              <a:t>May be allowed in very special circumstances</a:t>
            </a:r>
          </a:p>
          <a:p>
            <a:pPr lvl="1"/>
            <a:r>
              <a:rPr lang="en-US">
                <a:latin typeface="Open Sans"/>
                <a:ea typeface="Open Sans"/>
                <a:cs typeface="Open Sans"/>
              </a:rPr>
              <a:t>Single source of availability</a:t>
            </a:r>
          </a:p>
          <a:p>
            <a:pPr lvl="1"/>
            <a:r>
              <a:rPr lang="en-US">
                <a:latin typeface="Open Sans"/>
                <a:ea typeface="Open Sans"/>
                <a:cs typeface="Open Sans"/>
              </a:rPr>
              <a:t>Compatibility </a:t>
            </a:r>
          </a:p>
          <a:p>
            <a:endParaRPr lang="en-US">
              <a:solidFill>
                <a:srgbClr val="0070C0"/>
              </a:solidFill>
            </a:endParaRPr>
          </a:p>
          <a:p>
            <a:r>
              <a:rPr lang="en-US">
                <a:latin typeface="Open Sans"/>
                <a:ea typeface="Open Sans"/>
                <a:cs typeface="Open Sans"/>
              </a:rPr>
              <a:t>The selected vendor must still agree to sign all applicable certifications and affidavits.</a:t>
            </a:r>
          </a:p>
          <a:p>
            <a:endParaRPr lang="en-US"/>
          </a:p>
          <a:p>
            <a:r>
              <a:rPr lang="en-US">
                <a:latin typeface="Open Sans"/>
                <a:ea typeface="Open Sans"/>
                <a:cs typeface="Open Sans"/>
              </a:rPr>
              <a:t>Inform your project manager if using this method.</a:t>
            </a:r>
          </a:p>
          <a:p>
            <a:endParaRPr lang="en-US"/>
          </a:p>
        </p:txBody>
      </p:sp>
    </p:spTree>
    <p:extLst>
      <p:ext uri="{BB962C8B-B14F-4D97-AF65-F5344CB8AC3E}">
        <p14:creationId xmlns:p14="http://schemas.microsoft.com/office/powerpoint/2010/main" val="222303109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D1541-0329-49BB-CBB9-F89DBD136A32}"/>
              </a:ext>
            </a:extLst>
          </p:cNvPr>
          <p:cNvSpPr>
            <a:spLocks noGrp="1"/>
          </p:cNvSpPr>
          <p:nvPr>
            <p:ph type="title"/>
          </p:nvPr>
        </p:nvSpPr>
        <p:spPr/>
        <p:txBody>
          <a:bodyPr/>
          <a:lstStyle/>
          <a:p>
            <a:r>
              <a:rPr lang="en-US"/>
              <a:t>Competitive Negotiation</a:t>
            </a:r>
          </a:p>
        </p:txBody>
      </p:sp>
      <p:sp>
        <p:nvSpPr>
          <p:cNvPr id="3" name="Content Placeholder 2">
            <a:extLst>
              <a:ext uri="{FF2B5EF4-FFF2-40B4-BE49-F238E27FC236}">
                <a16:creationId xmlns:a16="http://schemas.microsoft.com/office/drawing/2014/main" id="{C359F86E-80A0-800D-5761-81209564F419}"/>
              </a:ext>
            </a:extLst>
          </p:cNvPr>
          <p:cNvSpPr>
            <a:spLocks noGrp="1"/>
          </p:cNvSpPr>
          <p:nvPr>
            <p:ph idx="1"/>
          </p:nvPr>
        </p:nvSpPr>
        <p:spPr/>
        <p:txBody>
          <a:bodyPr vert="horz" lIns="91440" tIns="45720" rIns="91440" bIns="45720" rtlCol="0" anchor="t">
            <a:normAutofit/>
          </a:bodyPr>
          <a:lstStyle/>
          <a:p>
            <a:r>
              <a:rPr lang="en-US" dirty="0">
                <a:latin typeface="Open Sans"/>
                <a:ea typeface="Open Sans"/>
                <a:cs typeface="Open Sans"/>
              </a:rPr>
              <a:t>Used when procuring professional services</a:t>
            </a:r>
          </a:p>
          <a:p>
            <a:endParaRPr lang="en-US" dirty="0"/>
          </a:p>
          <a:p>
            <a:r>
              <a:rPr lang="en-US" dirty="0">
                <a:latin typeface="Open Sans"/>
                <a:ea typeface="Open Sans"/>
                <a:cs typeface="Open Sans"/>
              </a:rPr>
              <a:t>Typically, will follow the request for proposals (RFP) process</a:t>
            </a:r>
          </a:p>
          <a:p>
            <a:endParaRPr lang="en-US" dirty="0"/>
          </a:p>
          <a:p>
            <a:r>
              <a:rPr lang="en-US" dirty="0">
                <a:latin typeface="Open Sans"/>
                <a:ea typeface="Open Sans"/>
                <a:cs typeface="Open Sans"/>
              </a:rPr>
              <a:t>Qualification is most important. Price may or may not be a factor.</a:t>
            </a:r>
          </a:p>
          <a:p>
            <a:endParaRPr lang="en-US" dirty="0"/>
          </a:p>
          <a:p>
            <a:r>
              <a:rPr lang="en-US" dirty="0">
                <a:latin typeface="Open Sans"/>
                <a:ea typeface="Open Sans"/>
                <a:cs typeface="Open Sans"/>
              </a:rPr>
              <a:t>Inform your project manager if using this method.</a:t>
            </a:r>
          </a:p>
          <a:p>
            <a:endParaRPr lang="en-US" dirty="0"/>
          </a:p>
        </p:txBody>
      </p:sp>
    </p:spTree>
    <p:extLst>
      <p:ext uri="{BB962C8B-B14F-4D97-AF65-F5344CB8AC3E}">
        <p14:creationId xmlns:p14="http://schemas.microsoft.com/office/powerpoint/2010/main" val="29329066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8A64D-B893-4C9C-B2F5-F27A191C5BE2}"/>
              </a:ext>
            </a:extLst>
          </p:cNvPr>
          <p:cNvSpPr>
            <a:spLocks noGrp="1"/>
          </p:cNvSpPr>
          <p:nvPr>
            <p:ph type="title"/>
          </p:nvPr>
        </p:nvSpPr>
        <p:spPr/>
        <p:txBody>
          <a:bodyPr/>
          <a:lstStyle/>
          <a:p>
            <a:r>
              <a:rPr lang="en-US"/>
              <a:t>Recommendations for Bid Award	</a:t>
            </a:r>
          </a:p>
        </p:txBody>
      </p:sp>
      <p:sp>
        <p:nvSpPr>
          <p:cNvPr id="3" name="Content Placeholder 2">
            <a:extLst>
              <a:ext uri="{FF2B5EF4-FFF2-40B4-BE49-F238E27FC236}">
                <a16:creationId xmlns:a16="http://schemas.microsoft.com/office/drawing/2014/main" id="{C4651853-4473-42F4-8060-DA94114F69A7}"/>
              </a:ext>
            </a:extLst>
          </p:cNvPr>
          <p:cNvSpPr>
            <a:spLocks noGrp="1"/>
          </p:cNvSpPr>
          <p:nvPr>
            <p:ph idx="1"/>
          </p:nvPr>
        </p:nvSpPr>
        <p:spPr/>
        <p:txBody>
          <a:bodyPr vert="horz" lIns="91440" tIns="45720" rIns="91440" bIns="45720" rtlCol="0" anchor="t">
            <a:normAutofit lnSpcReduction="10000"/>
          </a:bodyPr>
          <a:lstStyle/>
          <a:p>
            <a:r>
              <a:rPr lang="en-US" dirty="0">
                <a:latin typeface="Open Sans"/>
                <a:ea typeface="Open Sans"/>
                <a:cs typeface="Open Sans"/>
              </a:rPr>
              <a:t>If recommendation comes from engineer, letter from mayor must be included (or adopted resolution if community requires a resolution)</a:t>
            </a:r>
          </a:p>
          <a:p>
            <a:pPr marL="0" indent="0">
              <a:buNone/>
            </a:pPr>
            <a:endParaRPr lang="en-US" dirty="0"/>
          </a:p>
          <a:p>
            <a:r>
              <a:rPr lang="en-US" dirty="0">
                <a:latin typeface="Open Sans"/>
                <a:ea typeface="Open Sans"/>
                <a:cs typeface="Open Sans"/>
              </a:rPr>
              <a:t>All executed certifications and affidavits from bidder must be included</a:t>
            </a:r>
          </a:p>
          <a:p>
            <a:endParaRPr lang="en-US" dirty="0"/>
          </a:p>
          <a:p>
            <a:r>
              <a:rPr lang="en-US" dirty="0">
                <a:latin typeface="Open Sans"/>
                <a:ea typeface="Open Sans"/>
                <a:cs typeface="Open Sans"/>
              </a:rPr>
              <a:t>If local procurement policy requires council/commission approval, minutes must be included</a:t>
            </a:r>
          </a:p>
          <a:p>
            <a:endParaRPr lang="en-US" dirty="0"/>
          </a:p>
          <a:p>
            <a:r>
              <a:rPr lang="en-US" dirty="0">
                <a:latin typeface="Open Sans"/>
                <a:ea typeface="Open Sans"/>
                <a:cs typeface="Open Sans"/>
              </a:rPr>
              <a:t>Bid advertisement with the date of ad run must be included</a:t>
            </a:r>
          </a:p>
          <a:p>
            <a:endParaRPr lang="en-US" dirty="0"/>
          </a:p>
          <a:p>
            <a:r>
              <a:rPr lang="en-US" dirty="0">
                <a:latin typeface="Open Sans"/>
                <a:ea typeface="Open Sans"/>
                <a:cs typeface="Open Sans"/>
              </a:rPr>
              <a:t>Minutes of bid opening must be included</a:t>
            </a:r>
          </a:p>
        </p:txBody>
      </p:sp>
    </p:spTree>
    <p:extLst>
      <p:ext uri="{BB962C8B-B14F-4D97-AF65-F5344CB8AC3E}">
        <p14:creationId xmlns:p14="http://schemas.microsoft.com/office/powerpoint/2010/main" val="48900313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F90CC-477C-4741-9E25-C7CF87A74FB4}"/>
              </a:ext>
            </a:extLst>
          </p:cNvPr>
          <p:cNvSpPr>
            <a:spLocks noGrp="1"/>
          </p:cNvSpPr>
          <p:nvPr>
            <p:ph type="title"/>
          </p:nvPr>
        </p:nvSpPr>
        <p:spPr/>
        <p:txBody>
          <a:bodyPr/>
          <a:lstStyle/>
          <a:p>
            <a:r>
              <a:rPr lang="en-US"/>
              <a:t>Recommendations for Bid Award	</a:t>
            </a:r>
          </a:p>
        </p:txBody>
      </p:sp>
      <p:sp>
        <p:nvSpPr>
          <p:cNvPr id="3" name="Content Placeholder 2">
            <a:extLst>
              <a:ext uri="{FF2B5EF4-FFF2-40B4-BE49-F238E27FC236}">
                <a16:creationId xmlns:a16="http://schemas.microsoft.com/office/drawing/2014/main" id="{3669D45D-A211-4E61-8C1B-1E598B114AA7}"/>
              </a:ext>
            </a:extLst>
          </p:cNvPr>
          <p:cNvSpPr>
            <a:spLocks noGrp="1"/>
          </p:cNvSpPr>
          <p:nvPr>
            <p:ph idx="1"/>
          </p:nvPr>
        </p:nvSpPr>
        <p:spPr/>
        <p:txBody>
          <a:bodyPr vert="horz" lIns="91440" tIns="45720" rIns="91440" bIns="45720" rtlCol="0" anchor="t">
            <a:normAutofit fontScale="92500"/>
          </a:bodyPr>
          <a:lstStyle/>
          <a:p>
            <a:r>
              <a:rPr lang="en-US" dirty="0">
                <a:latin typeface="Open Sans"/>
                <a:ea typeface="Open Sans"/>
                <a:cs typeface="Open Sans"/>
              </a:rPr>
              <a:t>If low bidder is not selected, justification must be included</a:t>
            </a:r>
            <a:r>
              <a:rPr lang="en-US" dirty="0">
                <a:solidFill>
                  <a:srgbClr val="FF0000"/>
                </a:solidFill>
                <a:latin typeface="Open Sans"/>
                <a:ea typeface="Open Sans"/>
                <a:cs typeface="Open Sans"/>
              </a:rPr>
              <a:t>*</a:t>
            </a:r>
          </a:p>
          <a:p>
            <a:endParaRPr lang="en-US" dirty="0"/>
          </a:p>
          <a:p>
            <a:r>
              <a:rPr lang="en-US" dirty="0">
                <a:latin typeface="Open Sans"/>
                <a:ea typeface="Open Sans"/>
                <a:cs typeface="Open Sans"/>
              </a:rPr>
              <a:t>If selected bid exceeds budget amount, resolution for additional funding must be included.  Resolution should note match amount and overage amount.</a:t>
            </a:r>
            <a:endParaRPr lang="en-US" dirty="0"/>
          </a:p>
          <a:p>
            <a:endParaRPr lang="en-US" dirty="0"/>
          </a:p>
          <a:p>
            <a:r>
              <a:rPr lang="en-US" dirty="0">
                <a:latin typeface="Open Sans"/>
                <a:ea typeface="Open Sans"/>
                <a:cs typeface="Open Sans"/>
              </a:rPr>
              <a:t>If only one bidder submits and you wish to accept the bid, the following must be included:</a:t>
            </a:r>
          </a:p>
          <a:p>
            <a:pPr lvl="1"/>
            <a:r>
              <a:rPr lang="en-US" dirty="0">
                <a:latin typeface="Open Sans"/>
                <a:ea typeface="Open Sans"/>
                <a:cs typeface="Open Sans"/>
              </a:rPr>
              <a:t>Efforts to solicit bids </a:t>
            </a:r>
          </a:p>
          <a:p>
            <a:pPr lvl="1"/>
            <a:r>
              <a:rPr lang="en-US" dirty="0">
                <a:latin typeface="Open Sans"/>
                <a:ea typeface="Open Sans"/>
                <a:cs typeface="Open Sans"/>
              </a:rPr>
              <a:t>Interest from potential bidders</a:t>
            </a:r>
          </a:p>
          <a:p>
            <a:pPr lvl="1"/>
            <a:r>
              <a:rPr lang="en-US" dirty="0">
                <a:latin typeface="Open Sans"/>
                <a:ea typeface="Open Sans"/>
                <a:cs typeface="Open Sans"/>
              </a:rPr>
              <a:t>Justification why rebidding with additional efforts or changes to the plans and specs won’t result in increased competition</a:t>
            </a:r>
            <a:r>
              <a:rPr lang="en-US" sz="2400" dirty="0">
                <a:solidFill>
                  <a:srgbClr val="FF0F00"/>
                </a:solidFill>
                <a:latin typeface="Open Sans"/>
                <a:ea typeface="Open Sans"/>
                <a:cs typeface="Open Sans"/>
              </a:rPr>
              <a:t>*</a:t>
            </a:r>
            <a:r>
              <a:rPr lang="en-US" dirty="0">
                <a:latin typeface="Open Sans"/>
                <a:ea typeface="Open Sans"/>
                <a:cs typeface="Open Sans"/>
              </a:rPr>
              <a:t> </a:t>
            </a:r>
          </a:p>
          <a:p>
            <a:endParaRPr lang="en-US" dirty="0"/>
          </a:p>
          <a:p>
            <a:pPr marL="228600" indent="-228600">
              <a:buNone/>
            </a:pPr>
            <a:r>
              <a:rPr lang="en-US" dirty="0">
                <a:solidFill>
                  <a:srgbClr val="FF0F00"/>
                </a:solidFill>
                <a:latin typeface="Open Sans"/>
                <a:ea typeface="Open Sans"/>
                <a:cs typeface="Open Sans"/>
              </a:rPr>
              <a:t>*</a:t>
            </a:r>
            <a:r>
              <a:rPr lang="en-US" dirty="0">
                <a:latin typeface="Open Sans"/>
                <a:ea typeface="Open Sans"/>
                <a:cs typeface="Open Sans"/>
              </a:rPr>
              <a:t>Justification must be compelling. Does not guarantee TNECD approval</a:t>
            </a:r>
          </a:p>
        </p:txBody>
      </p:sp>
    </p:spTree>
    <p:extLst>
      <p:ext uri="{BB962C8B-B14F-4D97-AF65-F5344CB8AC3E}">
        <p14:creationId xmlns:p14="http://schemas.microsoft.com/office/powerpoint/2010/main" val="3978551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56786-2803-4338-B4EC-5DDA9742A31B}"/>
              </a:ext>
            </a:extLst>
          </p:cNvPr>
          <p:cNvSpPr>
            <a:spLocks noGrp="1"/>
          </p:cNvSpPr>
          <p:nvPr>
            <p:ph type="title"/>
          </p:nvPr>
        </p:nvSpPr>
        <p:spPr/>
        <p:txBody>
          <a:bodyPr/>
          <a:lstStyle/>
          <a:p>
            <a:r>
              <a:rPr lang="en-US"/>
              <a:t>Project Timeline – Construction Projects</a:t>
            </a:r>
          </a:p>
        </p:txBody>
      </p:sp>
      <p:sp>
        <p:nvSpPr>
          <p:cNvPr id="3" name="Content Placeholder 2">
            <a:extLst>
              <a:ext uri="{FF2B5EF4-FFF2-40B4-BE49-F238E27FC236}">
                <a16:creationId xmlns:a16="http://schemas.microsoft.com/office/drawing/2014/main" id="{5BE0F2F5-288F-4798-BB63-0A68FD2C4399}"/>
              </a:ext>
            </a:extLst>
          </p:cNvPr>
          <p:cNvSpPr>
            <a:spLocks noGrp="1"/>
          </p:cNvSpPr>
          <p:nvPr>
            <p:ph idx="1"/>
          </p:nvPr>
        </p:nvSpPr>
        <p:spPr/>
        <p:txBody>
          <a:bodyPr/>
          <a:lstStyle/>
          <a:p>
            <a:pPr>
              <a:tabLst>
                <a:tab pos="3205163" algn="l"/>
              </a:tabLst>
            </a:pPr>
            <a:r>
              <a:rPr lang="en-US" sz="2000"/>
              <a:t>ERR Due: 	Varies, 60-120 days after award</a:t>
            </a:r>
          </a:p>
          <a:p>
            <a:pPr>
              <a:tabLst>
                <a:tab pos="3205163" algn="l"/>
              </a:tabLst>
            </a:pPr>
            <a:r>
              <a:rPr lang="en-US" sz="2000"/>
              <a:t>Plans and Specs Due: 	90 days after LOREC/FNORCC</a:t>
            </a:r>
          </a:p>
          <a:p>
            <a:pPr>
              <a:tabLst>
                <a:tab pos="3205163" algn="l"/>
              </a:tabLst>
            </a:pPr>
            <a:r>
              <a:rPr lang="en-US" sz="2000"/>
              <a:t>Bid Opening:	45 days after Plans &amp; Specs Approval</a:t>
            </a:r>
          </a:p>
          <a:p>
            <a:pPr>
              <a:tabLst>
                <a:tab pos="3205163" algn="l"/>
              </a:tabLst>
            </a:pPr>
            <a:r>
              <a:rPr lang="en-US" sz="2000"/>
              <a:t>Bid Tabs Due:	14 days after Bid Opening</a:t>
            </a:r>
          </a:p>
          <a:p>
            <a:pPr>
              <a:tabLst>
                <a:tab pos="3205163" algn="l"/>
              </a:tabLst>
            </a:pPr>
            <a:r>
              <a:rPr lang="en-US" sz="2000"/>
              <a:t>PCC:	After bid award before start of construction</a:t>
            </a:r>
          </a:p>
          <a:p>
            <a:pPr>
              <a:tabLst>
                <a:tab pos="3205163" algn="l"/>
              </a:tabLst>
            </a:pPr>
            <a:r>
              <a:rPr lang="en-US" sz="2000"/>
              <a:t>Notice of Start of:	After PCC and before construction begins</a:t>
            </a:r>
          </a:p>
          <a:p>
            <a:pPr marL="341313" indent="0">
              <a:buNone/>
              <a:tabLst>
                <a:tab pos="3205163" algn="l"/>
              </a:tabLst>
            </a:pPr>
            <a:r>
              <a:rPr lang="en-US" sz="2000"/>
              <a:t>Construction	</a:t>
            </a:r>
            <a:r>
              <a:rPr lang="en-US" sz="2000" i="1"/>
              <a:t>(Include first HUD-2516 submission)</a:t>
            </a:r>
          </a:p>
          <a:p>
            <a:pPr>
              <a:tabLst>
                <a:tab pos="3205163" algn="l"/>
              </a:tabLst>
            </a:pPr>
            <a:r>
              <a:rPr lang="en-US" sz="2000"/>
              <a:t>Project Monitoring:	Approximately 50% construction completion</a:t>
            </a:r>
          </a:p>
          <a:p>
            <a:pPr>
              <a:tabLst>
                <a:tab pos="3205163" algn="l"/>
              </a:tabLst>
            </a:pPr>
            <a:r>
              <a:rPr lang="en-US" sz="2000"/>
              <a:t>Final Public Hearing:	Within 30 days after construction completion</a:t>
            </a:r>
          </a:p>
          <a:p>
            <a:pPr>
              <a:tabLst>
                <a:tab pos="3205163" algn="l"/>
              </a:tabLst>
            </a:pPr>
            <a:r>
              <a:rPr lang="en-US" sz="2000"/>
              <a:t>Closeout Due:	15 days after Final Public Hearing</a:t>
            </a:r>
          </a:p>
          <a:p>
            <a:pPr marL="3205163" indent="-3205163">
              <a:buNone/>
              <a:tabLst>
                <a:tab pos="3205163" algn="l"/>
              </a:tabLst>
            </a:pPr>
            <a:r>
              <a:rPr lang="en-US" sz="2000"/>
              <a:t>	</a:t>
            </a:r>
            <a:r>
              <a:rPr lang="en-US" sz="2000" i="1"/>
              <a:t>(Closeout will not be approved until final RFP is processed.)</a:t>
            </a:r>
          </a:p>
          <a:p>
            <a:pPr marL="3205163" indent="-3205163">
              <a:buNone/>
              <a:tabLst>
                <a:tab pos="3205163" algn="l"/>
              </a:tabLst>
            </a:pPr>
            <a:endParaRPr lang="en-US" sz="2000" i="1"/>
          </a:p>
        </p:txBody>
      </p:sp>
    </p:spTree>
    <p:extLst>
      <p:ext uri="{BB962C8B-B14F-4D97-AF65-F5344CB8AC3E}">
        <p14:creationId xmlns:p14="http://schemas.microsoft.com/office/powerpoint/2010/main" val="340421469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2F335-8E35-176A-2C11-6EAF163AD053}"/>
              </a:ext>
            </a:extLst>
          </p:cNvPr>
          <p:cNvSpPr>
            <a:spLocks noGrp="1"/>
          </p:cNvSpPr>
          <p:nvPr>
            <p:ph type="title"/>
          </p:nvPr>
        </p:nvSpPr>
        <p:spPr/>
        <p:txBody>
          <a:bodyPr/>
          <a:lstStyle/>
          <a:p>
            <a:r>
              <a:rPr lang="en-US" sz="3300"/>
              <a:t>Recommendations for Bid Award </a:t>
            </a:r>
            <a:endParaRPr lang="en-US"/>
          </a:p>
        </p:txBody>
      </p:sp>
      <p:sp>
        <p:nvSpPr>
          <p:cNvPr id="3" name="Content Placeholder 2">
            <a:extLst>
              <a:ext uri="{FF2B5EF4-FFF2-40B4-BE49-F238E27FC236}">
                <a16:creationId xmlns:a16="http://schemas.microsoft.com/office/drawing/2014/main" id="{40DD6F21-39B9-C980-7CDE-97F30442E610}"/>
              </a:ext>
            </a:extLst>
          </p:cNvPr>
          <p:cNvSpPr>
            <a:spLocks noGrp="1"/>
          </p:cNvSpPr>
          <p:nvPr>
            <p:ph idx="1"/>
          </p:nvPr>
        </p:nvSpPr>
        <p:spPr/>
        <p:txBody>
          <a:bodyPr vert="horz" lIns="91440" tIns="45720" rIns="91440" bIns="45720" rtlCol="0" anchor="t">
            <a:normAutofit/>
          </a:bodyPr>
          <a:lstStyle/>
          <a:p>
            <a:r>
              <a:rPr lang="en-US" dirty="0">
                <a:latin typeface="Open Sans"/>
                <a:ea typeface="Open Sans"/>
                <a:cs typeface="Open Sans"/>
              </a:rPr>
              <a:t>Any potential bidders must be registered on </a:t>
            </a:r>
            <a:r>
              <a:rPr lang="en-US" dirty="0">
                <a:latin typeface="Open Sans"/>
                <a:ea typeface="Open Sans"/>
                <a:cs typeface="Open Sans"/>
                <a:hlinkClick r:id="rId2"/>
              </a:rPr>
              <a:t>SAM.gov</a:t>
            </a:r>
            <a:r>
              <a:rPr lang="en-US" dirty="0">
                <a:latin typeface="Open Sans"/>
                <a:ea typeface="Open Sans"/>
                <a:cs typeface="Open Sans"/>
              </a:rPr>
              <a:t> and have a SAM number (UEI).</a:t>
            </a:r>
          </a:p>
          <a:p>
            <a:endParaRPr lang="en-US" dirty="0"/>
          </a:p>
          <a:p>
            <a:r>
              <a:rPr lang="en-US" dirty="0">
                <a:latin typeface="Open Sans"/>
                <a:ea typeface="Open Sans"/>
                <a:cs typeface="Open Sans"/>
              </a:rPr>
              <a:t>Should a low bidder not be SAM registered, then their bid may be deemed non-compliant, and the next lowest bidder can be recommended. </a:t>
            </a:r>
          </a:p>
          <a:p>
            <a:endParaRPr lang="en-US" dirty="0"/>
          </a:p>
          <a:p>
            <a:r>
              <a:rPr lang="en-US" dirty="0">
                <a:latin typeface="Open Sans"/>
                <a:ea typeface="Open Sans"/>
                <a:cs typeface="Open Sans"/>
              </a:rPr>
              <a:t>UEI numbers cannot be used in place of SAM numbers.</a:t>
            </a:r>
          </a:p>
          <a:p>
            <a:endParaRPr lang="en-US" dirty="0">
              <a:latin typeface="Open Sans"/>
              <a:ea typeface="Open Sans"/>
              <a:cs typeface="Open Sans"/>
            </a:endParaRPr>
          </a:p>
        </p:txBody>
      </p:sp>
    </p:spTree>
    <p:extLst>
      <p:ext uri="{BB962C8B-B14F-4D97-AF65-F5344CB8AC3E}">
        <p14:creationId xmlns:p14="http://schemas.microsoft.com/office/powerpoint/2010/main" val="377508306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2D5A8-5F3A-F08A-98BF-03CF2C866418}"/>
              </a:ext>
            </a:extLst>
          </p:cNvPr>
          <p:cNvSpPr>
            <a:spLocks noGrp="1"/>
          </p:cNvSpPr>
          <p:nvPr>
            <p:ph type="title"/>
          </p:nvPr>
        </p:nvSpPr>
        <p:spPr/>
        <p:txBody>
          <a:bodyPr/>
          <a:lstStyle/>
          <a:p>
            <a:r>
              <a:rPr lang="en-US" sz="3400">
                <a:latin typeface="PermianSlabSerifTypeface"/>
              </a:rPr>
              <a:t>Recommendations for Bid Award</a:t>
            </a:r>
            <a:endParaRPr lang="en-US">
              <a:latin typeface="PermianSlabSerifTypeface"/>
            </a:endParaRPr>
          </a:p>
        </p:txBody>
      </p:sp>
      <p:sp>
        <p:nvSpPr>
          <p:cNvPr id="3" name="Content Placeholder 2">
            <a:extLst>
              <a:ext uri="{FF2B5EF4-FFF2-40B4-BE49-F238E27FC236}">
                <a16:creationId xmlns:a16="http://schemas.microsoft.com/office/drawing/2014/main" id="{FD497B2B-FF99-CD44-ABD6-C97E47683776}"/>
              </a:ext>
            </a:extLst>
          </p:cNvPr>
          <p:cNvSpPr>
            <a:spLocks noGrp="1"/>
          </p:cNvSpPr>
          <p:nvPr>
            <p:ph idx="1"/>
          </p:nvPr>
        </p:nvSpPr>
        <p:spPr/>
        <p:txBody>
          <a:bodyPr vert="horz" lIns="91440" tIns="45720" rIns="91440" bIns="45720" rtlCol="0" anchor="t">
            <a:normAutofit lnSpcReduction="10000"/>
          </a:bodyPr>
          <a:lstStyle/>
          <a:p>
            <a:r>
              <a:rPr lang="en-US" dirty="0">
                <a:latin typeface="Open Sans"/>
                <a:ea typeface="Open Sans"/>
                <a:cs typeface="Open Sans"/>
              </a:rPr>
              <a:t>If performing multiple procurement and bidding rounds of various methods and types, please use a tracking form to assist with tracking and monitoring purposes.  It should include:</a:t>
            </a:r>
            <a:endParaRPr lang="en-US" dirty="0"/>
          </a:p>
          <a:p>
            <a:pPr lvl="1"/>
            <a:r>
              <a:rPr lang="en-US" dirty="0">
                <a:latin typeface="Open Sans"/>
                <a:ea typeface="Open Sans"/>
                <a:cs typeface="Open Sans"/>
              </a:rPr>
              <a:t>Procurement Type – Construction or Equipment</a:t>
            </a:r>
            <a:endParaRPr lang="en-US" dirty="0"/>
          </a:p>
          <a:p>
            <a:pPr lvl="1"/>
            <a:r>
              <a:rPr lang="en-US" dirty="0">
                <a:latin typeface="Open Sans"/>
                <a:ea typeface="Open Sans"/>
                <a:cs typeface="Open Sans"/>
              </a:rPr>
              <a:t>If Equipment – Equipment unit cost</a:t>
            </a:r>
            <a:endParaRPr lang="en-US" dirty="0"/>
          </a:p>
          <a:p>
            <a:pPr lvl="1"/>
            <a:r>
              <a:rPr lang="en-US" dirty="0">
                <a:latin typeface="Open Sans"/>
                <a:ea typeface="Open Sans"/>
                <a:cs typeface="Open Sans"/>
              </a:rPr>
              <a:t>Equipment Procurement Method – Formal, Informal, Cooperative Agreement, State Contract, Micro-purchase</a:t>
            </a:r>
            <a:endParaRPr lang="en-US" dirty="0"/>
          </a:p>
          <a:p>
            <a:pPr lvl="1"/>
            <a:r>
              <a:rPr lang="en-US" dirty="0">
                <a:latin typeface="Open Sans"/>
                <a:ea typeface="Open Sans"/>
                <a:cs typeface="Open Sans"/>
              </a:rPr>
              <a:t>Awarded contractor or vendor</a:t>
            </a:r>
            <a:endParaRPr lang="en-US" dirty="0"/>
          </a:p>
          <a:p>
            <a:pPr lvl="1"/>
            <a:r>
              <a:rPr lang="en-US" dirty="0">
                <a:latin typeface="Open Sans"/>
                <a:ea typeface="Open Sans"/>
                <a:cs typeface="Open Sans"/>
              </a:rPr>
              <a:t>Award amount</a:t>
            </a:r>
            <a:endParaRPr lang="en-US" dirty="0"/>
          </a:p>
          <a:p>
            <a:pPr lvl="1"/>
            <a:endParaRPr lang="en-US" dirty="0"/>
          </a:p>
          <a:p>
            <a:r>
              <a:rPr lang="en-US" dirty="0">
                <a:latin typeface="Open Sans"/>
                <a:ea typeface="Open Sans"/>
                <a:cs typeface="Open Sans"/>
              </a:rPr>
              <a:t>Said tracking form would "mirror" Contractor/Sub-Contractor Activity Report</a:t>
            </a:r>
            <a:endParaRPr lang="en-US" dirty="0"/>
          </a:p>
          <a:p>
            <a:endParaRPr lang="en-US" dirty="0"/>
          </a:p>
          <a:p>
            <a:r>
              <a:rPr lang="en-US" dirty="0">
                <a:latin typeface="Open Sans"/>
                <a:ea typeface="Open Sans"/>
                <a:cs typeface="Open Sans"/>
              </a:rPr>
              <a:t>Will be reviewed during monitoring</a:t>
            </a:r>
          </a:p>
          <a:p>
            <a:pPr lvl="1"/>
            <a:endParaRPr lang="en-US" dirty="0"/>
          </a:p>
          <a:p>
            <a:pPr lvl="1"/>
            <a:endParaRPr lang="en-US" dirty="0"/>
          </a:p>
        </p:txBody>
      </p:sp>
    </p:spTree>
    <p:extLst>
      <p:ext uri="{BB962C8B-B14F-4D97-AF65-F5344CB8AC3E}">
        <p14:creationId xmlns:p14="http://schemas.microsoft.com/office/powerpoint/2010/main" val="326020595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BBE1C-381F-78F0-7F10-7FBC60E0893D}"/>
              </a:ext>
            </a:extLst>
          </p:cNvPr>
          <p:cNvSpPr>
            <a:spLocks noGrp="1"/>
          </p:cNvSpPr>
          <p:nvPr>
            <p:ph type="title"/>
          </p:nvPr>
        </p:nvSpPr>
        <p:spPr/>
        <p:txBody>
          <a:bodyPr/>
          <a:lstStyle/>
          <a:p>
            <a:r>
              <a:rPr lang="en-US">
                <a:latin typeface="PermianSlabSerifTypeface"/>
              </a:rPr>
              <a:t>Tracking Log Example</a:t>
            </a:r>
            <a:endParaRPr lang="en-US"/>
          </a:p>
        </p:txBody>
      </p:sp>
      <p:pic>
        <p:nvPicPr>
          <p:cNvPr id="7" name="Content Placeholder 6">
            <a:extLst>
              <a:ext uri="{FF2B5EF4-FFF2-40B4-BE49-F238E27FC236}">
                <a16:creationId xmlns:a16="http://schemas.microsoft.com/office/drawing/2014/main" id="{4FA48100-97A2-A060-358C-F94FA17FCCE2}"/>
              </a:ext>
            </a:extLst>
          </p:cNvPr>
          <p:cNvPicPr>
            <a:picLocks noGrp="1" noChangeAspect="1"/>
          </p:cNvPicPr>
          <p:nvPr>
            <p:ph idx="1"/>
          </p:nvPr>
        </p:nvPicPr>
        <p:blipFill>
          <a:blip r:embed="rId2"/>
          <a:stretch>
            <a:fillRect/>
          </a:stretch>
        </p:blipFill>
        <p:spPr>
          <a:xfrm>
            <a:off x="382723" y="1123658"/>
            <a:ext cx="8057892" cy="5425441"/>
          </a:xfrm>
        </p:spPr>
      </p:pic>
    </p:spTree>
    <p:extLst>
      <p:ext uri="{BB962C8B-B14F-4D97-AF65-F5344CB8AC3E}">
        <p14:creationId xmlns:p14="http://schemas.microsoft.com/office/powerpoint/2010/main" val="360579788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DE626-400C-EF6A-ED4B-95DA181B896A}"/>
              </a:ext>
            </a:extLst>
          </p:cNvPr>
          <p:cNvSpPr>
            <a:spLocks noGrp="1"/>
          </p:cNvSpPr>
          <p:nvPr>
            <p:ph type="ctrTitle"/>
          </p:nvPr>
        </p:nvSpPr>
        <p:spPr/>
        <p:txBody>
          <a:bodyPr/>
          <a:lstStyle/>
          <a:p>
            <a:r>
              <a:rPr lang="en-US"/>
              <a:t>Construction </a:t>
            </a:r>
            <a:br>
              <a:rPr lang="en-US"/>
            </a:br>
            <a:r>
              <a:rPr lang="en-US"/>
              <a:t>and Labor</a:t>
            </a:r>
          </a:p>
        </p:txBody>
      </p:sp>
    </p:spTree>
    <p:extLst>
      <p:ext uri="{BB962C8B-B14F-4D97-AF65-F5344CB8AC3E}">
        <p14:creationId xmlns:p14="http://schemas.microsoft.com/office/powerpoint/2010/main" val="163784014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FC203-9B04-40C9-9E31-D3FF21E3D2E0}"/>
              </a:ext>
            </a:extLst>
          </p:cNvPr>
          <p:cNvSpPr>
            <a:spLocks noGrp="1"/>
          </p:cNvSpPr>
          <p:nvPr>
            <p:ph type="title"/>
          </p:nvPr>
        </p:nvSpPr>
        <p:spPr/>
        <p:txBody>
          <a:bodyPr/>
          <a:lstStyle/>
          <a:p>
            <a:r>
              <a:rPr lang="en-US"/>
              <a:t>Pre-Construction Conference</a:t>
            </a:r>
          </a:p>
        </p:txBody>
      </p:sp>
      <p:sp>
        <p:nvSpPr>
          <p:cNvPr id="3" name="Content Placeholder 2">
            <a:extLst>
              <a:ext uri="{FF2B5EF4-FFF2-40B4-BE49-F238E27FC236}">
                <a16:creationId xmlns:a16="http://schemas.microsoft.com/office/drawing/2014/main" id="{6E06356F-701A-40FA-B134-BFB12DDB63AF}"/>
              </a:ext>
            </a:extLst>
          </p:cNvPr>
          <p:cNvSpPr>
            <a:spLocks noGrp="1"/>
          </p:cNvSpPr>
          <p:nvPr>
            <p:ph idx="1"/>
          </p:nvPr>
        </p:nvSpPr>
        <p:spPr/>
        <p:txBody>
          <a:bodyPr/>
          <a:lstStyle/>
          <a:p>
            <a:r>
              <a:rPr lang="en-US" dirty="0"/>
              <a:t>All construction projects should conduct a pre-construction conference prior to the start of construction</a:t>
            </a:r>
          </a:p>
          <a:p>
            <a:endParaRPr lang="en-US" dirty="0"/>
          </a:p>
          <a:p>
            <a:r>
              <a:rPr lang="en-US" dirty="0"/>
              <a:t>Typically, this is when the contract is signed</a:t>
            </a:r>
          </a:p>
          <a:p>
            <a:endParaRPr lang="en-US" dirty="0"/>
          </a:p>
          <a:p>
            <a:r>
              <a:rPr lang="en-US" dirty="0"/>
              <a:t>All details and of roles individuals should be discussed</a:t>
            </a:r>
          </a:p>
          <a:p>
            <a:endParaRPr lang="en-US" dirty="0">
              <a:solidFill>
                <a:srgbClr val="0070C0"/>
              </a:solidFill>
            </a:endParaRPr>
          </a:p>
          <a:p>
            <a:pPr lvl="1"/>
            <a:endParaRPr lang="en-US" dirty="0"/>
          </a:p>
          <a:p>
            <a:endParaRPr lang="en-US" dirty="0"/>
          </a:p>
        </p:txBody>
      </p:sp>
    </p:spTree>
    <p:extLst>
      <p:ext uri="{BB962C8B-B14F-4D97-AF65-F5344CB8AC3E}">
        <p14:creationId xmlns:p14="http://schemas.microsoft.com/office/powerpoint/2010/main" val="13278520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8ED20-CE1F-1466-9430-ABF262320ACF}"/>
              </a:ext>
            </a:extLst>
          </p:cNvPr>
          <p:cNvSpPr>
            <a:spLocks noGrp="1"/>
          </p:cNvSpPr>
          <p:nvPr>
            <p:ph type="title"/>
          </p:nvPr>
        </p:nvSpPr>
        <p:spPr/>
        <p:txBody>
          <a:bodyPr/>
          <a:lstStyle/>
          <a:p>
            <a:r>
              <a:rPr lang="en-US"/>
              <a:t>Pre-Construction Conference - Expectations</a:t>
            </a:r>
          </a:p>
        </p:txBody>
      </p:sp>
      <p:sp>
        <p:nvSpPr>
          <p:cNvPr id="3" name="Content Placeholder 2">
            <a:extLst>
              <a:ext uri="{FF2B5EF4-FFF2-40B4-BE49-F238E27FC236}">
                <a16:creationId xmlns:a16="http://schemas.microsoft.com/office/drawing/2014/main" id="{3673AFE9-706C-202E-372D-5466A632FC99}"/>
              </a:ext>
            </a:extLst>
          </p:cNvPr>
          <p:cNvSpPr>
            <a:spLocks noGrp="1"/>
          </p:cNvSpPr>
          <p:nvPr>
            <p:ph idx="1"/>
          </p:nvPr>
        </p:nvSpPr>
        <p:spPr/>
        <p:txBody>
          <a:bodyPr/>
          <a:lstStyle/>
          <a:p>
            <a:r>
              <a:rPr lang="en-US"/>
              <a:t>Clearly explain expectations and requirements to contractors</a:t>
            </a:r>
          </a:p>
          <a:p>
            <a:pPr lvl="1"/>
            <a:r>
              <a:rPr lang="en-US"/>
              <a:t>Davis-Bacon and Labor Requirements</a:t>
            </a:r>
          </a:p>
          <a:p>
            <a:pPr lvl="2"/>
            <a:r>
              <a:rPr lang="en-US"/>
              <a:t>Weekly certified payrolls</a:t>
            </a:r>
          </a:p>
          <a:p>
            <a:pPr lvl="2"/>
            <a:r>
              <a:rPr lang="en-US"/>
              <a:t>Submission of the Project Wage Rate and Section 3 Classification form (</a:t>
            </a:r>
            <a:r>
              <a:rPr lang="en-US">
                <a:solidFill>
                  <a:srgbClr val="0070C0"/>
                </a:solidFill>
                <a:hlinkClick r:id="rId2">
                  <a:extLst>
                    <a:ext uri="{A12FA001-AC4F-418D-AE19-62706E023703}">
                      <ahyp:hlinkClr xmlns:ahyp="http://schemas.microsoft.com/office/drawing/2018/hyperlinkcolor" val="tx"/>
                    </a:ext>
                  </a:extLst>
                </a:hlinkClick>
              </a:rPr>
              <a:t>Exhibit I-1</a:t>
            </a:r>
            <a:r>
              <a:rPr lang="en-US"/>
              <a:t>)</a:t>
            </a:r>
          </a:p>
          <a:p>
            <a:pPr lvl="2"/>
            <a:r>
              <a:rPr lang="en-US"/>
              <a:t>Employee Interviews will be conducted by the administrator</a:t>
            </a:r>
          </a:p>
          <a:p>
            <a:pPr lvl="2"/>
            <a:r>
              <a:rPr lang="en-US"/>
              <a:t>Additional wage classifications</a:t>
            </a:r>
          </a:p>
          <a:p>
            <a:pPr lvl="2"/>
            <a:r>
              <a:rPr lang="en-US"/>
              <a:t>Job site posters</a:t>
            </a:r>
          </a:p>
          <a:p>
            <a:pPr lvl="1"/>
            <a:r>
              <a:rPr lang="en-US"/>
              <a:t>Section 3 Requirements</a:t>
            </a:r>
          </a:p>
          <a:p>
            <a:pPr lvl="1"/>
            <a:r>
              <a:rPr lang="en-US"/>
              <a:t>BABA Requirements</a:t>
            </a:r>
          </a:p>
          <a:p>
            <a:pPr lvl="1"/>
            <a:r>
              <a:rPr lang="en-US"/>
              <a:t>Change Order Process</a:t>
            </a:r>
          </a:p>
          <a:p>
            <a:pPr lvl="1"/>
            <a:r>
              <a:rPr lang="en-US"/>
              <a:t>Invoicing Process (payment delays based on submission date)</a:t>
            </a:r>
          </a:p>
          <a:p>
            <a:pPr lvl="1"/>
            <a:r>
              <a:rPr lang="en-US"/>
              <a:t>Penalties and Damages</a:t>
            </a:r>
          </a:p>
          <a:p>
            <a:endParaRPr lang="en-US"/>
          </a:p>
        </p:txBody>
      </p:sp>
    </p:spTree>
    <p:extLst>
      <p:ext uri="{BB962C8B-B14F-4D97-AF65-F5344CB8AC3E}">
        <p14:creationId xmlns:p14="http://schemas.microsoft.com/office/powerpoint/2010/main" val="15218962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60210-64FC-44BB-9A4E-FEF224DA255F}"/>
              </a:ext>
            </a:extLst>
          </p:cNvPr>
          <p:cNvSpPr>
            <a:spLocks noGrp="1"/>
          </p:cNvSpPr>
          <p:nvPr>
            <p:ph type="title"/>
          </p:nvPr>
        </p:nvSpPr>
        <p:spPr/>
        <p:txBody>
          <a:bodyPr/>
          <a:lstStyle/>
          <a:p>
            <a:r>
              <a:rPr lang="en-US"/>
              <a:t>Start of Construction</a:t>
            </a:r>
          </a:p>
        </p:txBody>
      </p:sp>
      <p:sp>
        <p:nvSpPr>
          <p:cNvPr id="3" name="Content Placeholder 2">
            <a:extLst>
              <a:ext uri="{FF2B5EF4-FFF2-40B4-BE49-F238E27FC236}">
                <a16:creationId xmlns:a16="http://schemas.microsoft.com/office/drawing/2014/main" id="{546F8C6D-B48D-455C-A813-4F4DEE5A6644}"/>
              </a:ext>
            </a:extLst>
          </p:cNvPr>
          <p:cNvSpPr>
            <a:spLocks noGrp="1"/>
          </p:cNvSpPr>
          <p:nvPr>
            <p:ph idx="1"/>
          </p:nvPr>
        </p:nvSpPr>
        <p:spPr/>
        <p:txBody>
          <a:bodyPr/>
          <a:lstStyle/>
          <a:p>
            <a:r>
              <a:rPr lang="en-US"/>
              <a:t>Submit Notice of Start of Construction to ECD once date is set. Link: </a:t>
            </a:r>
            <a:r>
              <a:rPr lang="en-US">
                <a:solidFill>
                  <a:srgbClr val="0070C0"/>
                </a:solidFill>
                <a:hlinkClick r:id="rId2">
                  <a:extLst>
                    <a:ext uri="{A12FA001-AC4F-418D-AE19-62706E023703}">
                      <ahyp:hlinkClr xmlns:ahyp="http://schemas.microsoft.com/office/drawing/2018/hyperlinkcolor" val="tx"/>
                    </a:ext>
                  </a:extLst>
                </a:hlinkClick>
              </a:rPr>
              <a:t>Notice of Start of Construction</a:t>
            </a:r>
            <a:endParaRPr lang="en-US">
              <a:solidFill>
                <a:srgbClr val="0070C0"/>
              </a:solidFill>
            </a:endParaRPr>
          </a:p>
          <a:p>
            <a:endParaRPr lang="en-US"/>
          </a:p>
          <a:p>
            <a:r>
              <a:rPr lang="en-US"/>
              <a:t>Include initial Contract/Subcontract Activity Report with Notice of Start of Construction. Link: </a:t>
            </a:r>
            <a:r>
              <a:rPr lang="en-US">
                <a:solidFill>
                  <a:srgbClr val="0070C0"/>
                </a:solidFill>
                <a:hlinkClick r:id="rId3">
                  <a:extLst>
                    <a:ext uri="{A12FA001-AC4F-418D-AE19-62706E023703}">
                      <ahyp:hlinkClr xmlns:ahyp="http://schemas.microsoft.com/office/drawing/2018/hyperlinkcolor" val="tx"/>
                    </a:ext>
                  </a:extLst>
                </a:hlinkClick>
              </a:rPr>
              <a:t>Form HUD-2516</a:t>
            </a:r>
            <a:endParaRPr lang="en-US">
              <a:solidFill>
                <a:srgbClr val="0070C0"/>
              </a:solidFill>
            </a:endParaRPr>
          </a:p>
          <a:p>
            <a:endParaRPr lang="en-US"/>
          </a:p>
          <a:p>
            <a:endParaRPr lang="en-US"/>
          </a:p>
        </p:txBody>
      </p:sp>
    </p:spTree>
    <p:extLst>
      <p:ext uri="{BB962C8B-B14F-4D97-AF65-F5344CB8AC3E}">
        <p14:creationId xmlns:p14="http://schemas.microsoft.com/office/powerpoint/2010/main" val="285173279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Contractor/Subcontractor Activity Report</a:t>
            </a:r>
          </a:p>
        </p:txBody>
      </p:sp>
      <p:sp>
        <p:nvSpPr>
          <p:cNvPr id="3" name="Content Placeholder 2"/>
          <p:cNvSpPr>
            <a:spLocks noGrp="1"/>
          </p:cNvSpPr>
          <p:nvPr>
            <p:ph idx="1"/>
          </p:nvPr>
        </p:nvSpPr>
        <p:spPr/>
        <p:txBody>
          <a:bodyPr/>
          <a:lstStyle/>
          <a:p>
            <a:r>
              <a:rPr lang="en-US" dirty="0"/>
              <a:t>Contractor/Subcontractor Activity Report</a:t>
            </a:r>
          </a:p>
          <a:p>
            <a:pPr lvl="1"/>
            <a:r>
              <a:rPr lang="en-US" dirty="0"/>
              <a:t>Submit to your TNECD project manager</a:t>
            </a:r>
            <a:endParaRPr lang="en-US" dirty="0">
              <a:solidFill>
                <a:srgbClr val="0070C0"/>
              </a:solidFill>
            </a:endParaRPr>
          </a:p>
          <a:p>
            <a:pPr lvl="1"/>
            <a:r>
              <a:rPr lang="en-US" dirty="0"/>
              <a:t>Submit with Notice of Start of Construction or when equipment order is placed</a:t>
            </a:r>
          </a:p>
          <a:p>
            <a:pPr lvl="1"/>
            <a:r>
              <a:rPr lang="en-US" dirty="0"/>
              <a:t>Submit updated forms anytime a new contractor or sub is included</a:t>
            </a:r>
          </a:p>
          <a:p>
            <a:pPr lvl="1"/>
            <a:r>
              <a:rPr lang="en-US" dirty="0"/>
              <a:t>Make sure you are using the CPD codes, not housing (1-3)</a:t>
            </a:r>
          </a:p>
          <a:p>
            <a:pPr lvl="1"/>
            <a:r>
              <a:rPr lang="en-US" dirty="0"/>
              <a:t>Required for all CDBG projects (including equipment)</a:t>
            </a:r>
          </a:p>
          <a:p>
            <a:pPr lvl="1"/>
            <a:r>
              <a:rPr lang="en-US" dirty="0"/>
              <a:t>Updated copies may be requested at time of monitoring</a:t>
            </a:r>
          </a:p>
          <a:p>
            <a:pPr lvl="1"/>
            <a:r>
              <a:rPr lang="en-US" dirty="0"/>
              <a:t>Will require a final report with closeout submission</a:t>
            </a:r>
          </a:p>
          <a:p>
            <a:pPr lvl="1"/>
            <a:endParaRPr lang="en-US" dirty="0"/>
          </a:p>
        </p:txBody>
      </p:sp>
    </p:spTree>
    <p:extLst>
      <p:ext uri="{BB962C8B-B14F-4D97-AF65-F5344CB8AC3E}">
        <p14:creationId xmlns:p14="http://schemas.microsoft.com/office/powerpoint/2010/main" val="90051831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ED5BA-204B-41C6-863D-AC57FCDE832F}"/>
              </a:ext>
            </a:extLst>
          </p:cNvPr>
          <p:cNvSpPr>
            <a:spLocks noGrp="1"/>
          </p:cNvSpPr>
          <p:nvPr>
            <p:ph type="title"/>
          </p:nvPr>
        </p:nvSpPr>
        <p:spPr/>
        <p:txBody>
          <a:bodyPr/>
          <a:lstStyle/>
          <a:p>
            <a:r>
              <a:rPr lang="en-US" dirty="0"/>
              <a:t>Contractor/Subcontractor Activity Report</a:t>
            </a:r>
          </a:p>
        </p:txBody>
      </p:sp>
      <p:sp>
        <p:nvSpPr>
          <p:cNvPr id="3" name="Content Placeholder 2">
            <a:extLst>
              <a:ext uri="{FF2B5EF4-FFF2-40B4-BE49-F238E27FC236}">
                <a16:creationId xmlns:a16="http://schemas.microsoft.com/office/drawing/2014/main" id="{7A36E2BD-461D-483F-8EA2-71C857C92993}"/>
              </a:ext>
            </a:extLst>
          </p:cNvPr>
          <p:cNvSpPr>
            <a:spLocks noGrp="1"/>
          </p:cNvSpPr>
          <p:nvPr>
            <p:ph idx="1"/>
          </p:nvPr>
        </p:nvSpPr>
        <p:spPr/>
        <p:txBody>
          <a:bodyPr>
            <a:normAutofit lnSpcReduction="10000"/>
          </a:bodyPr>
          <a:lstStyle/>
          <a:p>
            <a:r>
              <a:rPr lang="en-US"/>
              <a:t>Grant/Project Number 7a.</a:t>
            </a:r>
          </a:p>
          <a:p>
            <a:pPr lvl="1"/>
            <a:r>
              <a:rPr lang="en-US"/>
              <a:t>5 digit contract number</a:t>
            </a:r>
          </a:p>
          <a:p>
            <a:r>
              <a:rPr lang="en-US"/>
              <a:t>Amount of Contract or Subcontract 7b.</a:t>
            </a:r>
          </a:p>
          <a:p>
            <a:pPr lvl="1"/>
            <a:r>
              <a:rPr lang="en-US"/>
              <a:t>Amount of the awarded contracts</a:t>
            </a:r>
          </a:p>
          <a:p>
            <a:pPr lvl="1"/>
            <a:r>
              <a:rPr lang="en-US"/>
              <a:t>Do not reduce subcontracts from prime</a:t>
            </a:r>
          </a:p>
          <a:p>
            <a:pPr lvl="1"/>
            <a:r>
              <a:rPr lang="en-US"/>
              <a:t>Do not revise with change orders</a:t>
            </a:r>
          </a:p>
          <a:p>
            <a:r>
              <a:rPr lang="en-US"/>
              <a:t>Type of Trade Codes 7c.</a:t>
            </a:r>
          </a:p>
          <a:p>
            <a:pPr lvl="1"/>
            <a:r>
              <a:rPr lang="en-US"/>
              <a:t>1 = New Construction</a:t>
            </a:r>
          </a:p>
          <a:p>
            <a:pPr lvl="1"/>
            <a:r>
              <a:rPr lang="en-US"/>
              <a:t>2 = Education/Training</a:t>
            </a:r>
          </a:p>
          <a:p>
            <a:pPr lvl="1"/>
            <a:r>
              <a:rPr lang="en-US"/>
              <a:t>3 = Other (This will include professional services)</a:t>
            </a:r>
          </a:p>
          <a:p>
            <a:pPr lvl="1"/>
            <a:endParaRPr lang="en-US"/>
          </a:p>
          <a:p>
            <a:r>
              <a:rPr lang="en-US"/>
              <a:t>Administration and Engineering are prime contracts</a:t>
            </a:r>
          </a:p>
          <a:p>
            <a:endParaRPr lang="en-US"/>
          </a:p>
          <a:p>
            <a:r>
              <a:rPr lang="en-US"/>
              <a:t>Contractor ID = FEIN </a:t>
            </a:r>
          </a:p>
        </p:txBody>
      </p:sp>
    </p:spTree>
    <p:extLst>
      <p:ext uri="{BB962C8B-B14F-4D97-AF65-F5344CB8AC3E}">
        <p14:creationId xmlns:p14="http://schemas.microsoft.com/office/powerpoint/2010/main" val="44699757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Change Orders</a:t>
            </a:r>
          </a:p>
        </p:txBody>
      </p:sp>
      <p:sp>
        <p:nvSpPr>
          <p:cNvPr id="3" name="Content Placeholder 2"/>
          <p:cNvSpPr>
            <a:spLocks noGrp="1"/>
          </p:cNvSpPr>
          <p:nvPr>
            <p:ph idx="1"/>
          </p:nvPr>
        </p:nvSpPr>
        <p:spPr>
          <a:xfrm>
            <a:off x="457200" y="1295400"/>
            <a:ext cx="8229600" cy="5105400"/>
          </a:xfrm>
        </p:spPr>
        <p:txBody>
          <a:bodyPr>
            <a:normAutofit lnSpcReduction="10000"/>
          </a:bodyPr>
          <a:lstStyle/>
          <a:p>
            <a:r>
              <a:rPr lang="en-US"/>
              <a:t>We allow increases work by more than 20% if the attorney provides a letter</a:t>
            </a:r>
          </a:p>
          <a:p>
            <a:pPr lvl="1"/>
            <a:r>
              <a:rPr lang="en-US"/>
              <a:t>There will still need to be scope changes for a decrease in work of 20% or more </a:t>
            </a:r>
          </a:p>
          <a:p>
            <a:pPr lvl="1"/>
            <a:endParaRPr lang="en-US"/>
          </a:p>
          <a:p>
            <a:r>
              <a:rPr lang="en-US"/>
              <a:t>Change orders cannot be used for cost increases, only quantities and time</a:t>
            </a:r>
          </a:p>
          <a:p>
            <a:endParaRPr lang="en-US"/>
          </a:p>
          <a:p>
            <a:r>
              <a:rPr lang="en-US"/>
              <a:t>Justification/explanation from engineer must be included</a:t>
            </a:r>
          </a:p>
          <a:p>
            <a:pPr lvl="1"/>
            <a:r>
              <a:rPr lang="en-US"/>
              <a:t>Letter of concurrence from mayor included</a:t>
            </a:r>
          </a:p>
          <a:p>
            <a:endParaRPr lang="en-US"/>
          </a:p>
          <a:p>
            <a:r>
              <a:rPr lang="en-US"/>
              <a:t>Adjustments to professional services require approval</a:t>
            </a:r>
          </a:p>
          <a:p>
            <a:pPr lvl="1"/>
            <a:r>
              <a:rPr lang="en-US"/>
              <a:t>We are still having some trouble here</a:t>
            </a:r>
          </a:p>
          <a:p>
            <a:pPr marL="0" indent="0">
              <a:buNone/>
            </a:pPr>
            <a:endParaRPr lang="en-US"/>
          </a:p>
        </p:txBody>
      </p:sp>
    </p:spTree>
    <p:extLst>
      <p:ext uri="{BB962C8B-B14F-4D97-AF65-F5344CB8AC3E}">
        <p14:creationId xmlns:p14="http://schemas.microsoft.com/office/powerpoint/2010/main" val="3065292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1A251-96B5-440B-A914-886E179D9ED3}"/>
              </a:ext>
            </a:extLst>
          </p:cNvPr>
          <p:cNvSpPr>
            <a:spLocks noGrp="1"/>
          </p:cNvSpPr>
          <p:nvPr>
            <p:ph type="title"/>
          </p:nvPr>
        </p:nvSpPr>
        <p:spPr/>
        <p:txBody>
          <a:bodyPr/>
          <a:lstStyle/>
          <a:p>
            <a:r>
              <a:rPr lang="en-US"/>
              <a:t>Project Timeline – Equipment Projects</a:t>
            </a:r>
          </a:p>
        </p:txBody>
      </p:sp>
      <p:sp>
        <p:nvSpPr>
          <p:cNvPr id="3" name="Content Placeholder 2">
            <a:extLst>
              <a:ext uri="{FF2B5EF4-FFF2-40B4-BE49-F238E27FC236}">
                <a16:creationId xmlns:a16="http://schemas.microsoft.com/office/drawing/2014/main" id="{57763F19-0BBF-43CC-A898-509CA5E320CC}"/>
              </a:ext>
            </a:extLst>
          </p:cNvPr>
          <p:cNvSpPr>
            <a:spLocks noGrp="1"/>
          </p:cNvSpPr>
          <p:nvPr>
            <p:ph idx="1"/>
          </p:nvPr>
        </p:nvSpPr>
        <p:spPr/>
        <p:txBody>
          <a:bodyPr>
            <a:normAutofit/>
          </a:bodyPr>
          <a:lstStyle/>
          <a:p>
            <a:pPr>
              <a:tabLst>
                <a:tab pos="3205163" algn="l"/>
              </a:tabLst>
            </a:pPr>
            <a:r>
              <a:rPr lang="en-US" sz="2000"/>
              <a:t>ERR Due: 	N/A, submitted with application</a:t>
            </a:r>
          </a:p>
          <a:p>
            <a:pPr>
              <a:tabLst>
                <a:tab pos="3205163" algn="l"/>
              </a:tabLst>
            </a:pPr>
            <a:r>
              <a:rPr lang="en-US" sz="2000"/>
              <a:t>Plans and Specs Due: 	90 days after LOREC/FNORCC</a:t>
            </a:r>
          </a:p>
          <a:p>
            <a:pPr>
              <a:tabLst>
                <a:tab pos="3205163" algn="l"/>
              </a:tabLst>
            </a:pPr>
            <a:r>
              <a:rPr lang="en-US" sz="2000"/>
              <a:t>Bid Opening:	45 days after Plans &amp; Specs Approval</a:t>
            </a:r>
          </a:p>
          <a:p>
            <a:pPr>
              <a:tabLst>
                <a:tab pos="3205163" algn="l"/>
              </a:tabLst>
            </a:pPr>
            <a:r>
              <a:rPr lang="en-US" sz="2000"/>
              <a:t>Bid Tabs Due:	14 days after Bid Opening</a:t>
            </a:r>
          </a:p>
          <a:p>
            <a:pPr>
              <a:tabLst>
                <a:tab pos="3205163" algn="l"/>
              </a:tabLst>
            </a:pPr>
            <a:r>
              <a:rPr lang="en-US" sz="2000"/>
              <a:t>First HUD-2516 Due:	After awarding the bid</a:t>
            </a:r>
          </a:p>
          <a:p>
            <a:pPr>
              <a:tabLst>
                <a:tab pos="3205163" algn="l"/>
              </a:tabLst>
            </a:pPr>
            <a:r>
              <a:rPr lang="en-US" sz="2000"/>
              <a:t>Project Monitoring:	Delivery of equipment</a:t>
            </a:r>
          </a:p>
          <a:p>
            <a:pPr>
              <a:tabLst>
                <a:tab pos="3205163" algn="l"/>
              </a:tabLst>
            </a:pPr>
            <a:r>
              <a:rPr lang="en-US" sz="2000"/>
              <a:t>Final Public Hearing:	Within 30 days after equipment delivery</a:t>
            </a:r>
          </a:p>
          <a:p>
            <a:pPr>
              <a:tabLst>
                <a:tab pos="3205163" algn="l"/>
              </a:tabLst>
            </a:pPr>
            <a:r>
              <a:rPr lang="en-US" sz="2000"/>
              <a:t>Closeout Due:	15 days after Final Public Hearing</a:t>
            </a:r>
          </a:p>
          <a:p>
            <a:pPr marL="3205163" indent="-3205163">
              <a:buNone/>
              <a:tabLst>
                <a:tab pos="3205163" algn="l"/>
              </a:tabLst>
            </a:pPr>
            <a:r>
              <a:rPr lang="en-US" sz="2000"/>
              <a:t>	</a:t>
            </a:r>
            <a:r>
              <a:rPr lang="en-US" sz="2000" i="1"/>
              <a:t>(Closeout will not be approved until final RFP is processed.)</a:t>
            </a:r>
          </a:p>
          <a:p>
            <a:endParaRPr lang="en-US"/>
          </a:p>
        </p:txBody>
      </p:sp>
    </p:spTree>
    <p:extLst>
      <p:ext uri="{BB962C8B-B14F-4D97-AF65-F5344CB8AC3E}">
        <p14:creationId xmlns:p14="http://schemas.microsoft.com/office/powerpoint/2010/main" val="37996733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Davis-Bacon and Labor Requirements</a:t>
            </a:r>
          </a:p>
        </p:txBody>
      </p:sp>
      <p:sp>
        <p:nvSpPr>
          <p:cNvPr id="3" name="Content Placeholder 2"/>
          <p:cNvSpPr>
            <a:spLocks noGrp="1"/>
          </p:cNvSpPr>
          <p:nvPr>
            <p:ph idx="1"/>
          </p:nvPr>
        </p:nvSpPr>
        <p:spPr>
          <a:xfrm>
            <a:off x="457200" y="1295400"/>
            <a:ext cx="8229600" cy="5105400"/>
          </a:xfrm>
        </p:spPr>
        <p:txBody>
          <a:bodyPr>
            <a:normAutofit fontScale="92500" lnSpcReduction="10000"/>
          </a:bodyPr>
          <a:lstStyle/>
          <a:p>
            <a:r>
              <a:rPr lang="en-US" sz="2600" dirty="0"/>
              <a:t>Interview employees early in the project to catch problems early</a:t>
            </a:r>
          </a:p>
          <a:p>
            <a:pPr lvl="1"/>
            <a:r>
              <a:rPr lang="en-US" sz="2200" dirty="0"/>
              <a:t>At least once a month, minimum</a:t>
            </a:r>
          </a:p>
          <a:p>
            <a:pPr marL="0" indent="0">
              <a:buNone/>
            </a:pPr>
            <a:endParaRPr lang="en-US" dirty="0"/>
          </a:p>
          <a:p>
            <a:r>
              <a:rPr lang="en-US" sz="2600" dirty="0"/>
              <a:t>Get enough interviews to cover all wage classifications used</a:t>
            </a:r>
          </a:p>
          <a:p>
            <a:pPr marL="0" indent="0">
              <a:buNone/>
            </a:pPr>
            <a:endParaRPr lang="en-US" sz="2600" dirty="0"/>
          </a:p>
          <a:p>
            <a:r>
              <a:rPr lang="en-US" sz="2600" dirty="0"/>
              <a:t>Make sure the employee interviews and payrolls match the job classification</a:t>
            </a:r>
          </a:p>
          <a:p>
            <a:pPr marL="0" indent="0">
              <a:buNone/>
            </a:pPr>
            <a:endParaRPr lang="en-US" sz="2600" dirty="0"/>
          </a:p>
          <a:p>
            <a:r>
              <a:rPr lang="en-US" sz="2600" dirty="0"/>
              <a:t>Review the first few payrolls CLOSELY and fix the problems early on – check for any inconsistencies and errors</a:t>
            </a:r>
          </a:p>
          <a:p>
            <a:endParaRPr lang="en-US" dirty="0"/>
          </a:p>
          <a:p>
            <a:pPr marL="457200" lvl="1"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10430141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Davis-Bacon and Labor Requirements</a:t>
            </a:r>
          </a:p>
        </p:txBody>
      </p:sp>
      <p:sp>
        <p:nvSpPr>
          <p:cNvPr id="3" name="Content Placeholder 2"/>
          <p:cNvSpPr>
            <a:spLocks noGrp="1"/>
          </p:cNvSpPr>
          <p:nvPr>
            <p:ph idx="1"/>
          </p:nvPr>
        </p:nvSpPr>
        <p:spPr>
          <a:xfrm>
            <a:off x="457200" y="1295400"/>
            <a:ext cx="8229600" cy="5105400"/>
          </a:xfrm>
        </p:spPr>
        <p:txBody>
          <a:bodyPr>
            <a:normAutofit/>
          </a:bodyPr>
          <a:lstStyle/>
          <a:p>
            <a:r>
              <a:rPr lang="en-US" sz="2600"/>
              <a:t>Information on these documents should be consistent:</a:t>
            </a:r>
          </a:p>
          <a:p>
            <a:pPr lvl="1"/>
            <a:r>
              <a:rPr lang="en-US"/>
              <a:t>Project Wage Rate and Section 3 Classification form</a:t>
            </a:r>
          </a:p>
          <a:p>
            <a:pPr lvl="1"/>
            <a:r>
              <a:rPr lang="en-US"/>
              <a:t>Certified payrolls</a:t>
            </a:r>
          </a:p>
          <a:p>
            <a:pPr lvl="1"/>
            <a:r>
              <a:rPr lang="en-US"/>
              <a:t>Employee interviews</a:t>
            </a:r>
          </a:p>
          <a:p>
            <a:pPr marL="0" indent="0">
              <a:buNone/>
            </a:pPr>
            <a:endParaRPr lang="en-US"/>
          </a:p>
          <a:p>
            <a:r>
              <a:rPr lang="en-US"/>
              <a:t>All required posters and applicable wage decision must be clearly posted at the job site</a:t>
            </a:r>
          </a:p>
          <a:p>
            <a:pPr lvl="1"/>
            <a:r>
              <a:rPr lang="en-US"/>
              <a:t>Will result in a finding at monitoring if not</a:t>
            </a:r>
          </a:p>
          <a:p>
            <a:endParaRPr lang="en-US"/>
          </a:p>
          <a:p>
            <a:pPr marL="457200" lvl="1" indent="0">
              <a:buNone/>
            </a:pPr>
            <a:endParaRPr lang="en-US"/>
          </a:p>
          <a:p>
            <a:pPr marL="0" indent="0">
              <a:buNone/>
            </a:pPr>
            <a:endParaRPr lang="en-US"/>
          </a:p>
          <a:p>
            <a:endParaRPr lang="en-US"/>
          </a:p>
        </p:txBody>
      </p:sp>
    </p:spTree>
    <p:extLst>
      <p:ext uri="{BB962C8B-B14F-4D97-AF65-F5344CB8AC3E}">
        <p14:creationId xmlns:p14="http://schemas.microsoft.com/office/powerpoint/2010/main" val="363044389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Additional Wage Classification Requests</a:t>
            </a:r>
          </a:p>
        </p:txBody>
      </p:sp>
      <p:sp>
        <p:nvSpPr>
          <p:cNvPr id="3" name="Content Placeholder 2"/>
          <p:cNvSpPr>
            <a:spLocks noGrp="1"/>
          </p:cNvSpPr>
          <p:nvPr>
            <p:ph idx="1"/>
          </p:nvPr>
        </p:nvSpPr>
        <p:spPr/>
        <p:txBody>
          <a:bodyPr>
            <a:normAutofit/>
          </a:bodyPr>
          <a:lstStyle/>
          <a:p>
            <a:r>
              <a:rPr lang="en-US"/>
              <a:t>Submit requests to your TNECD project manager before work is done, as soon after contracting as you can</a:t>
            </a:r>
          </a:p>
          <a:p>
            <a:pPr marL="457200" lvl="1" indent="0">
              <a:buNone/>
            </a:pPr>
            <a:endParaRPr lang="en-US"/>
          </a:p>
          <a:p>
            <a:r>
              <a:rPr lang="en-US"/>
              <a:t>DOL at times takes 2-3 months to respond to requests</a:t>
            </a:r>
          </a:p>
          <a:p>
            <a:endParaRPr lang="en-US"/>
          </a:p>
          <a:p>
            <a:r>
              <a:rPr lang="en-US"/>
              <a:t>Things to consider</a:t>
            </a:r>
          </a:p>
          <a:p>
            <a:pPr lvl="1"/>
            <a:r>
              <a:rPr lang="en-US"/>
              <a:t>Communicate with contractors about reasonableness </a:t>
            </a:r>
          </a:p>
          <a:p>
            <a:pPr lvl="1"/>
            <a:r>
              <a:rPr lang="en-US"/>
              <a:t>Make sure requests include justification</a:t>
            </a:r>
          </a:p>
          <a:p>
            <a:pPr lvl="1"/>
            <a:r>
              <a:rPr lang="en-US"/>
              <a:t>Other classifications don’t always work as justification</a:t>
            </a:r>
          </a:p>
          <a:p>
            <a:pPr lvl="1"/>
            <a:r>
              <a:rPr lang="en-US"/>
              <a:t>If the additional classification is a skill position, use a published skilled rate as a basis; DOL will</a:t>
            </a:r>
          </a:p>
          <a:p>
            <a:pPr lvl="1"/>
            <a:endParaRPr lang="en-US"/>
          </a:p>
          <a:p>
            <a:endParaRPr lang="en-US"/>
          </a:p>
        </p:txBody>
      </p:sp>
    </p:spTree>
    <p:extLst>
      <p:ext uri="{BB962C8B-B14F-4D97-AF65-F5344CB8AC3E}">
        <p14:creationId xmlns:p14="http://schemas.microsoft.com/office/powerpoint/2010/main" val="264904053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194AD-BC18-A4B8-8D46-EC4FBD5A3B8B}"/>
              </a:ext>
            </a:extLst>
          </p:cNvPr>
          <p:cNvSpPr>
            <a:spLocks noGrp="1"/>
          </p:cNvSpPr>
          <p:nvPr>
            <p:ph type="ctrTitle"/>
          </p:nvPr>
        </p:nvSpPr>
        <p:spPr/>
        <p:txBody>
          <a:bodyPr/>
          <a:lstStyle/>
          <a:p>
            <a:r>
              <a:rPr lang="en-US"/>
              <a:t>Section 3</a:t>
            </a:r>
          </a:p>
        </p:txBody>
      </p:sp>
    </p:spTree>
    <p:extLst>
      <p:ext uri="{BB962C8B-B14F-4D97-AF65-F5344CB8AC3E}">
        <p14:creationId xmlns:p14="http://schemas.microsoft.com/office/powerpoint/2010/main" val="65331463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Section 3 - Applicability</a:t>
            </a:r>
          </a:p>
        </p:txBody>
      </p:sp>
      <p:sp>
        <p:nvSpPr>
          <p:cNvPr id="3" name="Content Placeholder 2"/>
          <p:cNvSpPr>
            <a:spLocks noGrp="1"/>
          </p:cNvSpPr>
          <p:nvPr>
            <p:ph idx="1"/>
          </p:nvPr>
        </p:nvSpPr>
        <p:spPr>
          <a:xfrm>
            <a:off x="457200" y="1295400"/>
            <a:ext cx="8229600" cy="5105400"/>
          </a:xfrm>
        </p:spPr>
        <p:txBody>
          <a:bodyPr>
            <a:normAutofit lnSpcReduction="10000"/>
          </a:bodyPr>
          <a:lstStyle/>
          <a:p>
            <a:r>
              <a:rPr lang="en-US" dirty="0">
                <a:solidFill>
                  <a:srgbClr val="0070C0"/>
                </a:solidFill>
                <a:hlinkClick r:id="rId2">
                  <a:extLst>
                    <a:ext uri="{A12FA001-AC4F-418D-AE19-62706E023703}">
                      <ahyp:hlinkClr xmlns:ahyp="http://schemas.microsoft.com/office/drawing/2018/hyperlinkcolor" val="tx"/>
                    </a:ext>
                  </a:extLst>
                </a:hlinkClick>
              </a:rPr>
              <a:t>24 CFR 75.3</a:t>
            </a:r>
            <a:endParaRPr lang="en-US" dirty="0">
              <a:solidFill>
                <a:srgbClr val="0070C0"/>
              </a:solidFill>
            </a:endParaRPr>
          </a:p>
          <a:p>
            <a:endParaRPr lang="en-US" dirty="0"/>
          </a:p>
          <a:p>
            <a:r>
              <a:rPr lang="en-US" dirty="0"/>
              <a:t>New Section 3 rule applies to 2021 and later grants</a:t>
            </a:r>
          </a:p>
          <a:p>
            <a:endParaRPr lang="en-US" dirty="0"/>
          </a:p>
          <a:p>
            <a:r>
              <a:rPr lang="en-US" dirty="0"/>
              <a:t>Applies to only to construction projects with HUD assistance over $200,000</a:t>
            </a:r>
          </a:p>
          <a:p>
            <a:endParaRPr lang="en-US" dirty="0"/>
          </a:p>
          <a:p>
            <a:r>
              <a:rPr lang="en-US" dirty="0"/>
              <a:t>Does not apply to:</a:t>
            </a:r>
          </a:p>
          <a:p>
            <a:pPr lvl="1"/>
            <a:r>
              <a:rPr lang="en-US" dirty="0"/>
              <a:t>Contracts for materials</a:t>
            </a:r>
          </a:p>
          <a:p>
            <a:pPr lvl="1"/>
            <a:r>
              <a:rPr lang="en-US" dirty="0"/>
              <a:t>Contracts for professional services</a:t>
            </a:r>
          </a:p>
          <a:p>
            <a:pPr lvl="1"/>
            <a:r>
              <a:rPr lang="en-US" dirty="0"/>
              <a:t>Procurement of equipment not related to housing rehabilitation, housing construction, or other public facilities construction, including fire trucks, ambulances, etc.</a:t>
            </a:r>
          </a:p>
          <a:p>
            <a:pPr lvl="1"/>
            <a:endParaRPr lang="en-US" dirty="0"/>
          </a:p>
          <a:p>
            <a:endParaRPr lang="en-US" dirty="0"/>
          </a:p>
        </p:txBody>
      </p:sp>
    </p:spTree>
    <p:extLst>
      <p:ext uri="{BB962C8B-B14F-4D97-AF65-F5344CB8AC3E}">
        <p14:creationId xmlns:p14="http://schemas.microsoft.com/office/powerpoint/2010/main" val="66675543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D4855-B7A5-0C76-A893-CCCFD611CD32}"/>
              </a:ext>
            </a:extLst>
          </p:cNvPr>
          <p:cNvSpPr>
            <a:spLocks noGrp="1"/>
          </p:cNvSpPr>
          <p:nvPr>
            <p:ph type="title"/>
          </p:nvPr>
        </p:nvSpPr>
        <p:spPr/>
        <p:txBody>
          <a:bodyPr/>
          <a:lstStyle/>
          <a:p>
            <a:r>
              <a:rPr lang="en-US"/>
              <a:t>Section 3 Worker</a:t>
            </a:r>
          </a:p>
        </p:txBody>
      </p:sp>
      <p:sp>
        <p:nvSpPr>
          <p:cNvPr id="3" name="Content Placeholder 2">
            <a:extLst>
              <a:ext uri="{FF2B5EF4-FFF2-40B4-BE49-F238E27FC236}">
                <a16:creationId xmlns:a16="http://schemas.microsoft.com/office/drawing/2014/main" id="{FCA0066E-FAA8-31ED-3CF4-2D64193DAB40}"/>
              </a:ext>
            </a:extLst>
          </p:cNvPr>
          <p:cNvSpPr>
            <a:spLocks noGrp="1"/>
          </p:cNvSpPr>
          <p:nvPr>
            <p:ph idx="1"/>
          </p:nvPr>
        </p:nvSpPr>
        <p:spPr/>
        <p:txBody>
          <a:bodyPr/>
          <a:lstStyle/>
          <a:p>
            <a:r>
              <a:rPr lang="en-US"/>
              <a:t>A Section 3 Worker is any worker who currently fits, or when hired within the past five years fit, at least one of the following categories, as documented:</a:t>
            </a:r>
          </a:p>
          <a:p>
            <a:pPr lvl="1"/>
            <a:r>
              <a:rPr lang="en-US"/>
              <a:t>The worker is employed by a Section 3 business; or</a:t>
            </a:r>
          </a:p>
          <a:p>
            <a:pPr lvl="1"/>
            <a:r>
              <a:rPr lang="en-US"/>
              <a:t>The worker’s income for the previous or annualized calendar year is below the income limit established by HUD (the worker is either low- or very-low income);</a:t>
            </a:r>
          </a:p>
          <a:p>
            <a:pPr lvl="1"/>
            <a:r>
              <a:rPr lang="en-US"/>
              <a:t>The worker is a </a:t>
            </a:r>
            <a:r>
              <a:rPr lang="en-US" err="1"/>
              <a:t>YouthBuild</a:t>
            </a:r>
            <a:r>
              <a:rPr lang="en-US"/>
              <a:t> participant.</a:t>
            </a:r>
          </a:p>
        </p:txBody>
      </p:sp>
    </p:spTree>
    <p:extLst>
      <p:ext uri="{BB962C8B-B14F-4D97-AF65-F5344CB8AC3E}">
        <p14:creationId xmlns:p14="http://schemas.microsoft.com/office/powerpoint/2010/main" val="38766746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26412-6050-210D-007F-4B252BDAC6E5}"/>
              </a:ext>
            </a:extLst>
          </p:cNvPr>
          <p:cNvSpPr>
            <a:spLocks noGrp="1"/>
          </p:cNvSpPr>
          <p:nvPr>
            <p:ph type="title"/>
          </p:nvPr>
        </p:nvSpPr>
        <p:spPr/>
        <p:txBody>
          <a:bodyPr/>
          <a:lstStyle/>
          <a:p>
            <a:r>
              <a:rPr lang="en-US"/>
              <a:t>Targeted Section 3 Worker</a:t>
            </a:r>
          </a:p>
        </p:txBody>
      </p:sp>
      <p:sp>
        <p:nvSpPr>
          <p:cNvPr id="3" name="Content Placeholder 2">
            <a:extLst>
              <a:ext uri="{FF2B5EF4-FFF2-40B4-BE49-F238E27FC236}">
                <a16:creationId xmlns:a16="http://schemas.microsoft.com/office/drawing/2014/main" id="{34F77E8F-4F9D-D455-7987-96D736553B28}"/>
              </a:ext>
            </a:extLst>
          </p:cNvPr>
          <p:cNvSpPr>
            <a:spLocks noGrp="1"/>
          </p:cNvSpPr>
          <p:nvPr>
            <p:ph idx="1"/>
          </p:nvPr>
        </p:nvSpPr>
        <p:spPr/>
        <p:txBody>
          <a:bodyPr/>
          <a:lstStyle/>
          <a:p>
            <a:r>
              <a:rPr lang="en-US"/>
              <a:t>A Targeted Section 3 Worker is any worker who currently fits, or when hired within the past five years fit, at least one of the following categories, as documented: </a:t>
            </a:r>
          </a:p>
          <a:p>
            <a:pPr lvl="1"/>
            <a:r>
              <a:rPr lang="en-US"/>
              <a:t>The worker is employed by a Section 3 business; or </a:t>
            </a:r>
          </a:p>
          <a:p>
            <a:pPr lvl="1"/>
            <a:r>
              <a:rPr lang="en-US"/>
              <a:t>Low- or very low-income workers residing within a one-mile radius of the Section 3 project. If fewer than 5,000 people live within that one-mile radius, the circle may be expanded outward until that population is reached or the neighborhood of the project, as defined; or </a:t>
            </a:r>
          </a:p>
          <a:p>
            <a:pPr lvl="1"/>
            <a:r>
              <a:rPr lang="en-US"/>
              <a:t>The worker is a </a:t>
            </a:r>
            <a:r>
              <a:rPr lang="en-US" err="1"/>
              <a:t>YouthBuild</a:t>
            </a:r>
            <a:r>
              <a:rPr lang="en-US"/>
              <a:t> participant. </a:t>
            </a:r>
          </a:p>
          <a:p>
            <a:endParaRPr lang="en-US"/>
          </a:p>
        </p:txBody>
      </p:sp>
    </p:spTree>
    <p:extLst>
      <p:ext uri="{BB962C8B-B14F-4D97-AF65-F5344CB8AC3E}">
        <p14:creationId xmlns:p14="http://schemas.microsoft.com/office/powerpoint/2010/main" val="381527504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B3048-1857-1E2B-A2BD-FD872240A9B5}"/>
              </a:ext>
            </a:extLst>
          </p:cNvPr>
          <p:cNvSpPr>
            <a:spLocks noGrp="1"/>
          </p:cNvSpPr>
          <p:nvPr>
            <p:ph type="title"/>
          </p:nvPr>
        </p:nvSpPr>
        <p:spPr/>
        <p:txBody>
          <a:bodyPr/>
          <a:lstStyle/>
          <a:p>
            <a:r>
              <a:rPr lang="en-US"/>
              <a:t>Section 3 Worker Designations</a:t>
            </a:r>
          </a:p>
        </p:txBody>
      </p:sp>
      <p:sp>
        <p:nvSpPr>
          <p:cNvPr id="3" name="Content Placeholder 2">
            <a:extLst>
              <a:ext uri="{FF2B5EF4-FFF2-40B4-BE49-F238E27FC236}">
                <a16:creationId xmlns:a16="http://schemas.microsoft.com/office/drawing/2014/main" id="{8DFBA0CB-5B44-C519-2CAA-9734A40465A2}"/>
              </a:ext>
            </a:extLst>
          </p:cNvPr>
          <p:cNvSpPr>
            <a:spLocks noGrp="1"/>
          </p:cNvSpPr>
          <p:nvPr>
            <p:ph idx="1"/>
          </p:nvPr>
        </p:nvSpPr>
        <p:spPr>
          <a:xfrm>
            <a:off x="152400" y="1143000"/>
            <a:ext cx="8839200" cy="1066800"/>
          </a:xfrm>
        </p:spPr>
        <p:txBody>
          <a:bodyPr/>
          <a:lstStyle/>
          <a:p>
            <a:r>
              <a:rPr lang="en-US"/>
              <a:t>All Targeted Section 3 Workers also meet the definition of Section 3 Workers.</a:t>
            </a:r>
          </a:p>
          <a:p>
            <a:endParaRPr lang="en-US"/>
          </a:p>
        </p:txBody>
      </p:sp>
      <p:pic>
        <p:nvPicPr>
          <p:cNvPr id="5" name="Picture 4">
            <a:extLst>
              <a:ext uri="{FF2B5EF4-FFF2-40B4-BE49-F238E27FC236}">
                <a16:creationId xmlns:a16="http://schemas.microsoft.com/office/drawing/2014/main" id="{00AFF365-96A6-4CD1-863C-DCAE36A0A80C}"/>
              </a:ext>
            </a:extLst>
          </p:cNvPr>
          <p:cNvPicPr>
            <a:picLocks noChangeAspect="1"/>
          </p:cNvPicPr>
          <p:nvPr/>
        </p:nvPicPr>
        <p:blipFill>
          <a:blip r:embed="rId2"/>
          <a:stretch>
            <a:fillRect/>
          </a:stretch>
        </p:blipFill>
        <p:spPr>
          <a:xfrm>
            <a:off x="2274618" y="2209800"/>
            <a:ext cx="4594764" cy="4014107"/>
          </a:xfrm>
          <a:prstGeom prst="rect">
            <a:avLst/>
          </a:prstGeom>
        </p:spPr>
      </p:pic>
    </p:spTree>
    <p:extLst>
      <p:ext uri="{BB962C8B-B14F-4D97-AF65-F5344CB8AC3E}">
        <p14:creationId xmlns:p14="http://schemas.microsoft.com/office/powerpoint/2010/main" val="301234126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Section 3 Benchmarks</a:t>
            </a:r>
          </a:p>
        </p:txBody>
      </p:sp>
      <p:sp>
        <p:nvSpPr>
          <p:cNvPr id="3" name="Content Placeholder 2"/>
          <p:cNvSpPr>
            <a:spLocks noGrp="1"/>
          </p:cNvSpPr>
          <p:nvPr>
            <p:ph idx="1"/>
          </p:nvPr>
        </p:nvSpPr>
        <p:spPr/>
        <p:txBody>
          <a:bodyPr>
            <a:normAutofit/>
          </a:bodyPr>
          <a:lstStyle/>
          <a:p>
            <a:r>
              <a:rPr lang="en-US"/>
              <a:t>Section 3 Workers = 25% of total labor hours</a:t>
            </a:r>
          </a:p>
          <a:p>
            <a:endParaRPr lang="en-US"/>
          </a:p>
          <a:p>
            <a:r>
              <a:rPr lang="en-US"/>
              <a:t>Targeted Section 3 Workers = 5% of total labor hours</a:t>
            </a:r>
          </a:p>
          <a:p>
            <a:endParaRPr lang="en-US"/>
          </a:p>
          <a:p>
            <a:r>
              <a:rPr lang="en-US"/>
              <a:t>Any labor hours counted toward the total for Targeted Section 3 Workers will also count toward the total for Section 3 Workers. </a:t>
            </a:r>
          </a:p>
          <a:p>
            <a:endParaRPr lang="en-US"/>
          </a:p>
          <a:p>
            <a:pPr lvl="1"/>
            <a:endParaRPr lang="en-US"/>
          </a:p>
          <a:p>
            <a:pPr lvl="1"/>
            <a:endParaRPr lang="en-US"/>
          </a:p>
          <a:p>
            <a:pPr marL="1257300" lvl="2" indent="-342900">
              <a:buFont typeface="+mj-lt"/>
              <a:buAutoNum type="arabicPeriod"/>
            </a:pPr>
            <a:endParaRPr lang="en-US"/>
          </a:p>
          <a:p>
            <a:pPr marL="1257300" lvl="2" indent="-342900">
              <a:buFont typeface="+mj-lt"/>
              <a:buAutoNum type="arabicPeriod"/>
            </a:pPr>
            <a:endParaRPr lang="en-US"/>
          </a:p>
          <a:p>
            <a:pPr marL="1257300" lvl="2" indent="-342900">
              <a:buFont typeface="+mj-lt"/>
              <a:buAutoNum type="arabicPeriod"/>
            </a:pPr>
            <a:endParaRPr lang="en-US"/>
          </a:p>
          <a:p>
            <a:pPr marL="1257300" lvl="2" indent="-342900">
              <a:buFont typeface="+mj-lt"/>
              <a:buAutoNum type="arabicPeriod"/>
            </a:pPr>
            <a:endParaRPr lang="en-US"/>
          </a:p>
        </p:txBody>
      </p:sp>
    </p:spTree>
    <p:extLst>
      <p:ext uri="{BB962C8B-B14F-4D97-AF65-F5344CB8AC3E}">
        <p14:creationId xmlns:p14="http://schemas.microsoft.com/office/powerpoint/2010/main" val="126064847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Determining Section 3 Worker Status</a:t>
            </a:r>
          </a:p>
        </p:txBody>
      </p:sp>
      <p:sp>
        <p:nvSpPr>
          <p:cNvPr id="3" name="Content Placeholder 2"/>
          <p:cNvSpPr>
            <a:spLocks noGrp="1"/>
          </p:cNvSpPr>
          <p:nvPr>
            <p:ph idx="1"/>
          </p:nvPr>
        </p:nvSpPr>
        <p:spPr/>
        <p:txBody>
          <a:bodyPr>
            <a:normAutofit/>
          </a:bodyPr>
          <a:lstStyle/>
          <a:p>
            <a:pPr marL="0" lvl="1" indent="0">
              <a:buNone/>
            </a:pPr>
            <a:r>
              <a:rPr lang="en-US" sz="2400" dirty="0"/>
              <a:t>The status workers on Section 3 projects can be determined using the following methods.</a:t>
            </a:r>
          </a:p>
          <a:p>
            <a:r>
              <a:rPr lang="en-US" sz="2000" b="1" dirty="0"/>
              <a:t>Worker income self-certification </a:t>
            </a:r>
            <a:r>
              <a:rPr lang="en-US" sz="2000" dirty="0"/>
              <a:t>– the use of certification forms provided to contractors and subcontractors working on the project. Each worker on the project must complete the provided certification form to be kept in the grant record for reference when tracking and aggregating labor hours worked. </a:t>
            </a:r>
          </a:p>
          <a:p>
            <a:pPr lvl="1"/>
            <a:r>
              <a:rPr lang="en-US" sz="1600" dirty="0"/>
              <a:t>Section 3 Worker Certification (</a:t>
            </a:r>
            <a:r>
              <a:rPr lang="en-US" sz="1600" dirty="0">
                <a:solidFill>
                  <a:srgbClr val="0070C0"/>
                </a:solidFill>
                <a:hlinkClick r:id="rId2">
                  <a:extLst>
                    <a:ext uri="{A12FA001-AC4F-418D-AE19-62706E023703}">
                      <ahyp:hlinkClr xmlns:ahyp="http://schemas.microsoft.com/office/drawing/2018/hyperlinkcolor" val="tx"/>
                    </a:ext>
                  </a:extLst>
                </a:hlinkClick>
              </a:rPr>
              <a:t>Exhibit L-1</a:t>
            </a:r>
            <a:r>
              <a:rPr lang="en-US" sz="1600" dirty="0"/>
              <a:t>) </a:t>
            </a:r>
          </a:p>
          <a:p>
            <a:pPr lvl="1"/>
            <a:endParaRPr lang="en-US" sz="1600" b="1" dirty="0"/>
          </a:p>
          <a:p>
            <a:r>
              <a:rPr lang="en-US" sz="2000" b="1" dirty="0"/>
              <a:t>Worker is employed by a Section 3 Business Concern </a:t>
            </a:r>
            <a:r>
              <a:rPr lang="en-US" sz="2000" dirty="0"/>
              <a:t>– The contractor or subcontractor is able to provide documentation that it qualifies as a Section 3 Business Concern. All employees of a qualifying business will be considered Section 3 workers. </a:t>
            </a:r>
          </a:p>
        </p:txBody>
      </p:sp>
    </p:spTree>
    <p:extLst>
      <p:ext uri="{BB962C8B-B14F-4D97-AF65-F5344CB8AC3E}">
        <p14:creationId xmlns:p14="http://schemas.microsoft.com/office/powerpoint/2010/main" val="3252504227"/>
      </p:ext>
    </p:extLst>
  </p:cSld>
  <p:clrMapOvr>
    <a:masterClrMapping/>
  </p:clrMapOvr>
</p:sld>
</file>

<file path=ppt/theme/theme1.xml><?xml version="1.0" encoding="utf-8"?>
<a:theme xmlns:a="http://schemas.openxmlformats.org/drawingml/2006/main" name="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4b3a83c-4f34-4f50-abc3-7fe89b2e4686" xsi:nil="true"/>
    <lcf76f155ced4ddcb4097134ff3c332f xmlns="11427f26-8e58-4bb4-96ba-40db22b400af">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508CCD1698C16499EEF2C3DCC117BD1" ma:contentTypeVersion="15" ma:contentTypeDescription="Create a new document." ma:contentTypeScope="" ma:versionID="deacd85217c9c02f5d390ff8a43390f1">
  <xsd:schema xmlns:xsd="http://www.w3.org/2001/XMLSchema" xmlns:xs="http://www.w3.org/2001/XMLSchema" xmlns:p="http://schemas.microsoft.com/office/2006/metadata/properties" xmlns:ns2="11427f26-8e58-4bb4-96ba-40db22b400af" xmlns:ns3="d4b3a83c-4f34-4f50-abc3-7fe89b2e4686" xmlns:ns4="7a5faf6d-d004-4bac-98d9-0cc18b68eb85" targetNamespace="http://schemas.microsoft.com/office/2006/metadata/properties" ma:root="true" ma:fieldsID="f63841807809966e87aea238fc701d65" ns2:_="" ns3:_="" ns4:_="">
    <xsd:import namespace="11427f26-8e58-4bb4-96ba-40db22b400af"/>
    <xsd:import namespace="d4b3a83c-4f34-4f50-abc3-7fe89b2e4686"/>
    <xsd:import namespace="7a5faf6d-d004-4bac-98d9-0cc18b68eb8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4:SharedWithUsers" minOccurs="0"/>
                <xsd:element ref="ns4: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427f26-8e58-4bb4-96ba-40db22b400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ec6819c-d561-498f-ad6b-029f1b52bec6"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4b3a83c-4f34-4f50-abc3-7fe89b2e468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11b5789-7443-4245-9d78-d5a9961e8787}" ma:internalName="TaxCatchAll" ma:showField="CatchAllData" ma:web="d4b3a83c-4f34-4f50-abc3-7fe89b2e468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a5faf6d-d004-4bac-98d9-0cc18b68eb85"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0FDE7E-9978-4F03-B3A0-0B4C94D4FBC8}">
  <ds:schemaRefs>
    <ds:schemaRef ds:uri="http://schemas.microsoft.com/sharepoint/v3/contenttype/forms"/>
  </ds:schemaRefs>
</ds:datastoreItem>
</file>

<file path=customXml/itemProps2.xml><?xml version="1.0" encoding="utf-8"?>
<ds:datastoreItem xmlns:ds="http://schemas.openxmlformats.org/officeDocument/2006/customXml" ds:itemID="{65EB2005-2FD2-44C1-8CB2-5467871E7DC8}">
  <ds:schemaRefs>
    <ds:schemaRef ds:uri="11427f26-8e58-4bb4-96ba-40db22b400af"/>
    <ds:schemaRef ds:uri="d4b3a83c-4f34-4f50-abc3-7fe89b2e468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DF68BD7-EE8A-440C-B1F8-0540046E2E86}">
  <ds:schemaRefs>
    <ds:schemaRef ds:uri="11427f26-8e58-4bb4-96ba-40db22b400af"/>
    <ds:schemaRef ds:uri="7a5faf6d-d004-4bac-98d9-0cc18b68eb85"/>
    <ds:schemaRef ds:uri="d4b3a83c-4f34-4f50-abc3-7fe89b2e468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f345bebf-0d71-4337-9281-24b941616c36}" enabled="0" method="" siteId="{f345bebf-0d71-4337-9281-24b941616c36}" removed="1"/>
</clbl:labelList>
</file>

<file path=docProps/app.xml><?xml version="1.0" encoding="utf-8"?>
<Properties xmlns="http://schemas.openxmlformats.org/officeDocument/2006/extended-properties" xmlns:vt="http://schemas.openxmlformats.org/officeDocument/2006/docPropsVTypes">
  <Template/>
  <TotalTime>5714</TotalTime>
  <Words>10143</Words>
  <Application>Microsoft Office PowerPoint</Application>
  <PresentationFormat>On-screen Show (4:3)</PresentationFormat>
  <Paragraphs>1348</Paragraphs>
  <Slides>132</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132</vt:i4>
      </vt:variant>
    </vt:vector>
  </HeadingPairs>
  <TitlesOfParts>
    <vt:vector size="139" baseType="lpstr">
      <vt:lpstr>Aptos</vt:lpstr>
      <vt:lpstr>Arial</vt:lpstr>
      <vt:lpstr>Calibri</vt:lpstr>
      <vt:lpstr>Open Sans</vt:lpstr>
      <vt:lpstr>PermianSlabSerifTypeface</vt:lpstr>
      <vt:lpstr>Wingdings</vt:lpstr>
      <vt:lpstr>PowerPoint B</vt:lpstr>
      <vt:lpstr>2025 CDBG Compliance Workshop</vt:lpstr>
      <vt:lpstr>Grant Award and Project Setup</vt:lpstr>
      <vt:lpstr>Awards and Contracting</vt:lpstr>
      <vt:lpstr>Contracting</vt:lpstr>
      <vt:lpstr>Title VI Compliance</vt:lpstr>
      <vt:lpstr>Audit Reviews and Risk Assessments</vt:lpstr>
      <vt:lpstr>Fair Housing</vt:lpstr>
      <vt:lpstr>Project Timeline – Construction Projects</vt:lpstr>
      <vt:lpstr>Project Timeline – Equipment Projects</vt:lpstr>
      <vt:lpstr>Environmental Review</vt:lpstr>
      <vt:lpstr>2024 Reg. Round Adjusted ERR Submission Schedule</vt:lpstr>
      <vt:lpstr>Manual Updates – Chapter B</vt:lpstr>
      <vt:lpstr>Limitations / ERR clearance</vt:lpstr>
      <vt:lpstr>Determining Environmental Review Level</vt:lpstr>
      <vt:lpstr>HUD Environmental Review Levels</vt:lpstr>
      <vt:lpstr>Exempt </vt:lpstr>
      <vt:lpstr>Categorically Excluded Not Subject To… (CENST)</vt:lpstr>
      <vt:lpstr>Categorically Excluded Subject To… (CEST)</vt:lpstr>
      <vt:lpstr>Categorically Excluded Subject To… (CEST)</vt:lpstr>
      <vt:lpstr>Categorically Excluded Converted to Exempt</vt:lpstr>
      <vt:lpstr>Environmental Assessment (EA)</vt:lpstr>
      <vt:lpstr>Environmental Assessment (EA)</vt:lpstr>
      <vt:lpstr>Environmental Impact Statement (EIS)</vt:lpstr>
      <vt:lpstr>Use of a Previous ERR</vt:lpstr>
      <vt:lpstr>Rules and Regulations – Statutory Worksheet</vt:lpstr>
      <vt:lpstr>Statutory Worksheet</vt:lpstr>
      <vt:lpstr>Statutory Worksheet – Historic Preservation</vt:lpstr>
      <vt:lpstr>Statutory Worksheet – Historic Preservation</vt:lpstr>
      <vt:lpstr>Statutory Worksheet – Floodplain Management</vt:lpstr>
      <vt:lpstr>Statutory Worksheet – Floodplain Management</vt:lpstr>
      <vt:lpstr>Statutory Worksheet – Wetland Protection</vt:lpstr>
      <vt:lpstr>8-Step Decision Making Process</vt:lpstr>
      <vt:lpstr>Statutory Worksheet – Endangered Species Act</vt:lpstr>
      <vt:lpstr>Statutory Worksheet – Contamination &amp; Toxic Substances</vt:lpstr>
      <vt:lpstr>Statutory Worksheet – Noise Abatement &amp; Control</vt:lpstr>
      <vt:lpstr>NEPA EA Factors Checklist</vt:lpstr>
      <vt:lpstr>NEPA EA Factors Checklist*</vt:lpstr>
      <vt:lpstr>Publications and Notices</vt:lpstr>
      <vt:lpstr>Reminders/Common Issues</vt:lpstr>
      <vt:lpstr>Reminders/Common Issues</vt:lpstr>
      <vt:lpstr>We’re here to help!</vt:lpstr>
      <vt:lpstr>Helpful Resources</vt:lpstr>
      <vt:lpstr>Acquisition</vt:lpstr>
      <vt:lpstr>Basic Requirements and Application</vt:lpstr>
      <vt:lpstr>URA Process</vt:lpstr>
      <vt:lpstr>URA Process</vt:lpstr>
      <vt:lpstr>URA Process</vt:lpstr>
      <vt:lpstr>Plans and Specifications</vt:lpstr>
      <vt:lpstr>Plans and Specifications</vt:lpstr>
      <vt:lpstr>Plans and Specifications - All</vt:lpstr>
      <vt:lpstr>Plans and Specifications - Construction</vt:lpstr>
      <vt:lpstr>Plans and Specifications – Additional Docs</vt:lpstr>
      <vt:lpstr>Plans and Specifications</vt:lpstr>
      <vt:lpstr>Plans and Specifications</vt:lpstr>
      <vt:lpstr>Plans and Specifications – Bid Alternates</vt:lpstr>
      <vt:lpstr>Plans and Specifications</vt:lpstr>
      <vt:lpstr>Build America,  Buy America (BABA)</vt:lpstr>
      <vt:lpstr>Build America, Buy America (BABA)</vt:lpstr>
      <vt:lpstr>BABA – Phased Implementation</vt:lpstr>
      <vt:lpstr>BABA – Specifically-listed Construction Materials</vt:lpstr>
      <vt:lpstr>BABA – Other Construction Materials</vt:lpstr>
      <vt:lpstr>BABA – Other Construction Materials</vt:lpstr>
      <vt:lpstr>BABA – General and Specific Waivers</vt:lpstr>
      <vt:lpstr>BABA – Project Specific Waivers</vt:lpstr>
      <vt:lpstr>BABA Compliance</vt:lpstr>
      <vt:lpstr>Bidding and Procurement</vt:lpstr>
      <vt:lpstr>Levels of Procurement</vt:lpstr>
      <vt:lpstr>Procurement Requirements</vt:lpstr>
      <vt:lpstr>Formal Bidding</vt:lpstr>
      <vt:lpstr>Formal Bidding - Participation</vt:lpstr>
      <vt:lpstr>Bid Opening</vt:lpstr>
      <vt:lpstr>Informal Purchases</vt:lpstr>
      <vt:lpstr>Micropurchases</vt:lpstr>
      <vt:lpstr>Statewide Contract Purchases</vt:lpstr>
      <vt:lpstr>Cooperative Agreement Purchase</vt:lpstr>
      <vt:lpstr>Sole Source</vt:lpstr>
      <vt:lpstr>Competitive Negotiation</vt:lpstr>
      <vt:lpstr>Recommendations for Bid Award </vt:lpstr>
      <vt:lpstr>Recommendations for Bid Award </vt:lpstr>
      <vt:lpstr>Recommendations for Bid Award </vt:lpstr>
      <vt:lpstr>Recommendations for Bid Award</vt:lpstr>
      <vt:lpstr>Tracking Log Example</vt:lpstr>
      <vt:lpstr>Construction  and Labor</vt:lpstr>
      <vt:lpstr>Pre-Construction Conference</vt:lpstr>
      <vt:lpstr>Pre-Construction Conference - Expectations</vt:lpstr>
      <vt:lpstr>Start of Construction</vt:lpstr>
      <vt:lpstr>Contractor/Subcontractor Activity Report</vt:lpstr>
      <vt:lpstr>Contractor/Subcontractor Activity Report</vt:lpstr>
      <vt:lpstr>Change Orders</vt:lpstr>
      <vt:lpstr>Davis-Bacon and Labor Requirements</vt:lpstr>
      <vt:lpstr>Davis-Bacon and Labor Requirements</vt:lpstr>
      <vt:lpstr>Additional Wage Classification Requests</vt:lpstr>
      <vt:lpstr>Section 3</vt:lpstr>
      <vt:lpstr>Section 3 - Applicability</vt:lpstr>
      <vt:lpstr>Section 3 Worker</vt:lpstr>
      <vt:lpstr>Targeted Section 3 Worker</vt:lpstr>
      <vt:lpstr>Section 3 Worker Designations</vt:lpstr>
      <vt:lpstr>Section 3 Benchmarks</vt:lpstr>
      <vt:lpstr>Determining Section 3 Worker Status</vt:lpstr>
      <vt:lpstr>Determining Section 3 Worker Status</vt:lpstr>
      <vt:lpstr>Section 3 Business Concern</vt:lpstr>
      <vt:lpstr>Subrecipient/Grantee Responsibilities</vt:lpstr>
      <vt:lpstr>Subrecipient/Grantee Responsibilities</vt:lpstr>
      <vt:lpstr>Contractor Responsibilities</vt:lpstr>
      <vt:lpstr>Reporting</vt:lpstr>
      <vt:lpstr>Reporting</vt:lpstr>
      <vt:lpstr>Financial Management</vt:lpstr>
      <vt:lpstr>Invoicing</vt:lpstr>
      <vt:lpstr>Invoice Template</vt:lpstr>
      <vt:lpstr>Invoice Template – Grant Budget</vt:lpstr>
      <vt:lpstr>Invoice Template – Invoice</vt:lpstr>
      <vt:lpstr>Invoice Template – Invoice</vt:lpstr>
      <vt:lpstr>Invoice Template – Backup Detail</vt:lpstr>
      <vt:lpstr>Invoice Template – Backup Detail</vt:lpstr>
      <vt:lpstr>Invoice Template – Additional Guidance</vt:lpstr>
      <vt:lpstr>Invoice Template – Backup Documentation</vt:lpstr>
      <vt:lpstr>Budget Revisions</vt:lpstr>
      <vt:lpstr>Budget Revision Template</vt:lpstr>
      <vt:lpstr>Grant Monitoring</vt:lpstr>
      <vt:lpstr>Monitoring</vt:lpstr>
      <vt:lpstr>Monitoring</vt:lpstr>
      <vt:lpstr>Monitoring</vt:lpstr>
      <vt:lpstr>Monitoring</vt:lpstr>
      <vt:lpstr>Grant Closeout</vt:lpstr>
      <vt:lpstr>Grant Closeout</vt:lpstr>
      <vt:lpstr>Closeout Public Hearing</vt:lpstr>
      <vt:lpstr>Additional Grant Administration</vt:lpstr>
      <vt:lpstr>Contract Amendments</vt:lpstr>
      <vt:lpstr>Monthly and Annual Reports</vt:lpstr>
      <vt:lpstr>Grantee Recordkeeping</vt:lpstr>
      <vt:lpstr>Contact Information</vt:lpstr>
      <vt:lpstr>PowerPoint Presentation</vt:lpstr>
    </vt:vector>
  </TitlesOfParts>
  <Company>State of Tennessee: Finance &amp;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Wehlage</dc:creator>
  <cp:lastModifiedBy>Allison Fox</cp:lastModifiedBy>
  <cp:revision>1</cp:revision>
  <dcterms:created xsi:type="dcterms:W3CDTF">2015-04-23T14:05:52Z</dcterms:created>
  <dcterms:modified xsi:type="dcterms:W3CDTF">2025-02-20T15:33:39Z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0x010100C508CCD1698C16499EEF2C3DCC117BD1</vt:lpwstr>
  </property>
  <property fmtid="{D5CDD505-2E9C-101B-9397-08002B2CF9AE}" pid="3" name="MediaServiceImageTags">
    <vt:lpwstr/>
  </property>
</Properties>
</file>