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06" r:id="rId6"/>
    <p:sldId id="308" r:id="rId7"/>
    <p:sldId id="341" r:id="rId8"/>
    <p:sldId id="310" r:id="rId9"/>
    <p:sldId id="348" r:id="rId10"/>
    <p:sldId id="342" r:id="rId11"/>
    <p:sldId id="350" r:id="rId12"/>
    <p:sldId id="352" r:id="rId13"/>
    <p:sldId id="344" r:id="rId14"/>
    <p:sldId id="343" r:id="rId15"/>
    <p:sldId id="313" r:id="rId16"/>
    <p:sldId id="312" r:id="rId17"/>
    <p:sldId id="323" r:id="rId18"/>
    <p:sldId id="322" r:id="rId19"/>
    <p:sldId id="351" r:id="rId20"/>
    <p:sldId id="340" r:id="rId21"/>
    <p:sldId id="28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gela Jones" initials="AJ" lastIdx="1" clrIdx="0"/>
  <p:cmAuthor id="1" name="Vena L. Jones" initials="VLJ" lastIdx="3" clrIdx="1">
    <p:extLst>
      <p:ext uri="{19B8F6BF-5375-455C-9EA6-DF929625EA0E}">
        <p15:presenceInfo xmlns:p15="http://schemas.microsoft.com/office/powerpoint/2012/main" userId="S::BG34087@tn.gov::37d4c82e-dcd8-4714-8d56-bfe3d0a2cb4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65D"/>
    <a:srgbClr val="376CBB"/>
    <a:srgbClr val="EE3124"/>
    <a:srgbClr val="FF0F00"/>
    <a:srgbClr val="4870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705" autoAdjust="0"/>
  </p:normalViewPr>
  <p:slideViewPr>
    <p:cSldViewPr>
      <p:cViewPr varScale="1">
        <p:scale>
          <a:sx n="109" d="100"/>
          <a:sy n="109" d="100"/>
        </p:scale>
        <p:origin x="163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002p21\Downloads\Active%20CDBG%20Spend%20Rates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002p21\Downloads\Active%20CDBG%20Spend%20Rates%20(1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November 2009 – August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'Active CDBG Spend Rates'!$J$1</c:f>
              <c:strCache>
                <c:ptCount val="1"/>
                <c:pt idx="0">
                  <c:v>State Rank</c:v>
                </c:pt>
              </c:strCache>
            </c:strRef>
          </c:tx>
          <c:spPr>
            <a:ln w="28575" cap="rnd">
              <a:solidFill>
                <a:srgbClr val="EE3124"/>
              </a:solidFill>
              <a:round/>
            </a:ln>
            <a:effectLst/>
          </c:spPr>
          <c:marker>
            <c:symbol val="none"/>
          </c:marker>
          <c:cat>
            <c:strRef>
              <c:f>'Active CDBG Spend Rates'!$D$2:$D$179</c:f>
              <c:strCache>
                <c:ptCount val="178"/>
                <c:pt idx="0">
                  <c:v>09-11</c:v>
                </c:pt>
                <c:pt idx="1">
                  <c:v>09-12</c:v>
                </c:pt>
                <c:pt idx="2">
                  <c:v>10-01</c:v>
                </c:pt>
                <c:pt idx="3">
                  <c:v>10-02</c:v>
                </c:pt>
                <c:pt idx="4">
                  <c:v>10-03</c:v>
                </c:pt>
                <c:pt idx="5">
                  <c:v>10-04</c:v>
                </c:pt>
                <c:pt idx="6">
                  <c:v>10-05</c:v>
                </c:pt>
                <c:pt idx="7">
                  <c:v>10-06</c:v>
                </c:pt>
                <c:pt idx="8">
                  <c:v>10-07</c:v>
                </c:pt>
                <c:pt idx="9">
                  <c:v>10-08</c:v>
                </c:pt>
                <c:pt idx="10">
                  <c:v>10-09</c:v>
                </c:pt>
                <c:pt idx="11">
                  <c:v>10-10</c:v>
                </c:pt>
                <c:pt idx="12">
                  <c:v>10-11</c:v>
                </c:pt>
                <c:pt idx="13">
                  <c:v>10-12</c:v>
                </c:pt>
                <c:pt idx="14">
                  <c:v>11-01</c:v>
                </c:pt>
                <c:pt idx="15">
                  <c:v>11-02</c:v>
                </c:pt>
                <c:pt idx="16">
                  <c:v>11-03</c:v>
                </c:pt>
                <c:pt idx="17">
                  <c:v>11-04</c:v>
                </c:pt>
                <c:pt idx="18">
                  <c:v>11-05</c:v>
                </c:pt>
                <c:pt idx="19">
                  <c:v>11-06</c:v>
                </c:pt>
                <c:pt idx="20">
                  <c:v>11-07</c:v>
                </c:pt>
                <c:pt idx="21">
                  <c:v>11-08</c:v>
                </c:pt>
                <c:pt idx="22">
                  <c:v>11-09</c:v>
                </c:pt>
                <c:pt idx="23">
                  <c:v>11-10</c:v>
                </c:pt>
                <c:pt idx="24">
                  <c:v>11-11</c:v>
                </c:pt>
                <c:pt idx="25">
                  <c:v>11-12</c:v>
                </c:pt>
                <c:pt idx="26">
                  <c:v>12-01</c:v>
                </c:pt>
                <c:pt idx="27">
                  <c:v>12-02</c:v>
                </c:pt>
                <c:pt idx="28">
                  <c:v>12-03</c:v>
                </c:pt>
                <c:pt idx="29">
                  <c:v>12-04</c:v>
                </c:pt>
                <c:pt idx="30">
                  <c:v>12-05</c:v>
                </c:pt>
                <c:pt idx="31">
                  <c:v>12-06</c:v>
                </c:pt>
                <c:pt idx="32">
                  <c:v>12-07</c:v>
                </c:pt>
                <c:pt idx="33">
                  <c:v>12-08</c:v>
                </c:pt>
                <c:pt idx="34">
                  <c:v>12-09</c:v>
                </c:pt>
                <c:pt idx="35">
                  <c:v>12-10</c:v>
                </c:pt>
                <c:pt idx="36">
                  <c:v>12-11</c:v>
                </c:pt>
                <c:pt idx="37">
                  <c:v>12-12</c:v>
                </c:pt>
                <c:pt idx="38">
                  <c:v>13-01</c:v>
                </c:pt>
                <c:pt idx="39">
                  <c:v>13-02</c:v>
                </c:pt>
                <c:pt idx="40">
                  <c:v>13-03</c:v>
                </c:pt>
                <c:pt idx="41">
                  <c:v>13-04</c:v>
                </c:pt>
                <c:pt idx="42">
                  <c:v>13-05</c:v>
                </c:pt>
                <c:pt idx="43">
                  <c:v>13-06</c:v>
                </c:pt>
                <c:pt idx="44">
                  <c:v>13-07</c:v>
                </c:pt>
                <c:pt idx="45">
                  <c:v>13-08</c:v>
                </c:pt>
                <c:pt idx="46">
                  <c:v>13-09</c:v>
                </c:pt>
                <c:pt idx="47">
                  <c:v>13-10</c:v>
                </c:pt>
                <c:pt idx="48">
                  <c:v>13-11</c:v>
                </c:pt>
                <c:pt idx="49">
                  <c:v>13-12</c:v>
                </c:pt>
                <c:pt idx="50">
                  <c:v>14-01</c:v>
                </c:pt>
                <c:pt idx="51">
                  <c:v>14-02</c:v>
                </c:pt>
                <c:pt idx="52">
                  <c:v>14-03</c:v>
                </c:pt>
                <c:pt idx="53">
                  <c:v>14-04</c:v>
                </c:pt>
                <c:pt idx="54">
                  <c:v>14-05</c:v>
                </c:pt>
                <c:pt idx="55">
                  <c:v>14-06</c:v>
                </c:pt>
                <c:pt idx="56">
                  <c:v>14-07</c:v>
                </c:pt>
                <c:pt idx="57">
                  <c:v>14-08</c:v>
                </c:pt>
                <c:pt idx="58">
                  <c:v>14-09</c:v>
                </c:pt>
                <c:pt idx="59">
                  <c:v>14-10</c:v>
                </c:pt>
                <c:pt idx="60">
                  <c:v>14-11</c:v>
                </c:pt>
                <c:pt idx="61">
                  <c:v>14-12</c:v>
                </c:pt>
                <c:pt idx="62">
                  <c:v>15-01</c:v>
                </c:pt>
                <c:pt idx="63">
                  <c:v>15-02</c:v>
                </c:pt>
                <c:pt idx="64">
                  <c:v>15-03</c:v>
                </c:pt>
                <c:pt idx="65">
                  <c:v>15-04</c:v>
                </c:pt>
                <c:pt idx="66">
                  <c:v>15-05</c:v>
                </c:pt>
                <c:pt idx="67">
                  <c:v>15-06</c:v>
                </c:pt>
                <c:pt idx="68">
                  <c:v>15-07</c:v>
                </c:pt>
                <c:pt idx="69">
                  <c:v>15-08</c:v>
                </c:pt>
                <c:pt idx="70">
                  <c:v>15-09</c:v>
                </c:pt>
                <c:pt idx="71">
                  <c:v>15-10</c:v>
                </c:pt>
                <c:pt idx="72">
                  <c:v>15-11</c:v>
                </c:pt>
                <c:pt idx="73">
                  <c:v>15-12</c:v>
                </c:pt>
                <c:pt idx="74">
                  <c:v>16-01</c:v>
                </c:pt>
                <c:pt idx="75">
                  <c:v>16-02</c:v>
                </c:pt>
                <c:pt idx="76">
                  <c:v>16-03</c:v>
                </c:pt>
                <c:pt idx="77">
                  <c:v>16-04</c:v>
                </c:pt>
                <c:pt idx="78">
                  <c:v>16-05</c:v>
                </c:pt>
                <c:pt idx="79">
                  <c:v>16-06</c:v>
                </c:pt>
                <c:pt idx="80">
                  <c:v>16-07</c:v>
                </c:pt>
                <c:pt idx="81">
                  <c:v>16-08</c:v>
                </c:pt>
                <c:pt idx="82">
                  <c:v>16-09</c:v>
                </c:pt>
                <c:pt idx="83">
                  <c:v>16-10</c:v>
                </c:pt>
                <c:pt idx="84">
                  <c:v>16-11</c:v>
                </c:pt>
                <c:pt idx="85">
                  <c:v>16-12</c:v>
                </c:pt>
                <c:pt idx="86">
                  <c:v>17-01</c:v>
                </c:pt>
                <c:pt idx="87">
                  <c:v>17-02</c:v>
                </c:pt>
                <c:pt idx="88">
                  <c:v>17-03</c:v>
                </c:pt>
                <c:pt idx="89">
                  <c:v>17-04</c:v>
                </c:pt>
                <c:pt idx="90">
                  <c:v>17-05</c:v>
                </c:pt>
                <c:pt idx="91">
                  <c:v>17-06</c:v>
                </c:pt>
                <c:pt idx="92">
                  <c:v>17-07</c:v>
                </c:pt>
                <c:pt idx="93">
                  <c:v>17-08</c:v>
                </c:pt>
                <c:pt idx="94">
                  <c:v>17-09</c:v>
                </c:pt>
                <c:pt idx="95">
                  <c:v>17-10</c:v>
                </c:pt>
                <c:pt idx="96">
                  <c:v>17-11</c:v>
                </c:pt>
                <c:pt idx="97">
                  <c:v>17-12</c:v>
                </c:pt>
                <c:pt idx="98">
                  <c:v>18-01</c:v>
                </c:pt>
                <c:pt idx="99">
                  <c:v>18-02</c:v>
                </c:pt>
                <c:pt idx="100">
                  <c:v>18-03</c:v>
                </c:pt>
                <c:pt idx="101">
                  <c:v>18-04</c:v>
                </c:pt>
                <c:pt idx="102">
                  <c:v>18-05</c:v>
                </c:pt>
                <c:pt idx="103">
                  <c:v>18-06</c:v>
                </c:pt>
                <c:pt idx="104">
                  <c:v>18-07</c:v>
                </c:pt>
                <c:pt idx="105">
                  <c:v>18-08</c:v>
                </c:pt>
                <c:pt idx="106">
                  <c:v>18-09</c:v>
                </c:pt>
                <c:pt idx="107">
                  <c:v>18-10</c:v>
                </c:pt>
                <c:pt idx="108">
                  <c:v>18-11</c:v>
                </c:pt>
                <c:pt idx="109">
                  <c:v>18-12</c:v>
                </c:pt>
                <c:pt idx="110">
                  <c:v>19-01</c:v>
                </c:pt>
                <c:pt idx="111">
                  <c:v>19-02</c:v>
                </c:pt>
                <c:pt idx="112">
                  <c:v>19-03</c:v>
                </c:pt>
                <c:pt idx="113">
                  <c:v>19-04</c:v>
                </c:pt>
                <c:pt idx="114">
                  <c:v>19-05</c:v>
                </c:pt>
                <c:pt idx="115">
                  <c:v>19-06</c:v>
                </c:pt>
                <c:pt idx="116">
                  <c:v>19-07</c:v>
                </c:pt>
                <c:pt idx="117">
                  <c:v>19-08</c:v>
                </c:pt>
                <c:pt idx="118">
                  <c:v>19-09</c:v>
                </c:pt>
                <c:pt idx="119">
                  <c:v>19-10</c:v>
                </c:pt>
                <c:pt idx="120">
                  <c:v>19-11</c:v>
                </c:pt>
                <c:pt idx="121">
                  <c:v>19-12</c:v>
                </c:pt>
                <c:pt idx="122">
                  <c:v>20-01</c:v>
                </c:pt>
                <c:pt idx="123">
                  <c:v>20-02</c:v>
                </c:pt>
                <c:pt idx="124">
                  <c:v>20-03</c:v>
                </c:pt>
                <c:pt idx="125">
                  <c:v>20-04</c:v>
                </c:pt>
                <c:pt idx="126">
                  <c:v>20-05</c:v>
                </c:pt>
                <c:pt idx="127">
                  <c:v>20-06</c:v>
                </c:pt>
                <c:pt idx="128">
                  <c:v>20-07</c:v>
                </c:pt>
                <c:pt idx="129">
                  <c:v>20-08</c:v>
                </c:pt>
                <c:pt idx="130">
                  <c:v>20-09</c:v>
                </c:pt>
                <c:pt idx="131">
                  <c:v>20-10</c:v>
                </c:pt>
                <c:pt idx="132">
                  <c:v>20-11</c:v>
                </c:pt>
                <c:pt idx="133">
                  <c:v>20-12</c:v>
                </c:pt>
                <c:pt idx="134">
                  <c:v>21-01</c:v>
                </c:pt>
                <c:pt idx="135">
                  <c:v>21-02</c:v>
                </c:pt>
                <c:pt idx="136">
                  <c:v>21-03</c:v>
                </c:pt>
                <c:pt idx="137">
                  <c:v>21-04</c:v>
                </c:pt>
                <c:pt idx="138">
                  <c:v>21-05</c:v>
                </c:pt>
                <c:pt idx="139">
                  <c:v>21-06</c:v>
                </c:pt>
                <c:pt idx="140">
                  <c:v>21-07</c:v>
                </c:pt>
                <c:pt idx="141">
                  <c:v>21-08</c:v>
                </c:pt>
                <c:pt idx="142">
                  <c:v>21-09</c:v>
                </c:pt>
                <c:pt idx="143">
                  <c:v>21-10</c:v>
                </c:pt>
                <c:pt idx="144">
                  <c:v>21-11</c:v>
                </c:pt>
                <c:pt idx="145">
                  <c:v>21-12</c:v>
                </c:pt>
                <c:pt idx="146">
                  <c:v>22-01</c:v>
                </c:pt>
                <c:pt idx="147">
                  <c:v>22-02</c:v>
                </c:pt>
                <c:pt idx="148">
                  <c:v>22-03</c:v>
                </c:pt>
                <c:pt idx="149">
                  <c:v>22-04</c:v>
                </c:pt>
                <c:pt idx="150">
                  <c:v>22-05</c:v>
                </c:pt>
                <c:pt idx="151">
                  <c:v>22-06</c:v>
                </c:pt>
                <c:pt idx="152">
                  <c:v>22-07</c:v>
                </c:pt>
                <c:pt idx="153">
                  <c:v>22-08</c:v>
                </c:pt>
                <c:pt idx="154">
                  <c:v>22-09</c:v>
                </c:pt>
                <c:pt idx="155">
                  <c:v>22-10</c:v>
                </c:pt>
                <c:pt idx="156">
                  <c:v>22-11</c:v>
                </c:pt>
                <c:pt idx="157">
                  <c:v>22-12</c:v>
                </c:pt>
                <c:pt idx="158">
                  <c:v>23-01</c:v>
                </c:pt>
                <c:pt idx="159">
                  <c:v>23-02</c:v>
                </c:pt>
                <c:pt idx="160">
                  <c:v>23-03</c:v>
                </c:pt>
                <c:pt idx="161">
                  <c:v>23-03</c:v>
                </c:pt>
                <c:pt idx="162">
                  <c:v>23-05</c:v>
                </c:pt>
                <c:pt idx="163">
                  <c:v>23-06</c:v>
                </c:pt>
                <c:pt idx="164">
                  <c:v>23-07</c:v>
                </c:pt>
                <c:pt idx="165">
                  <c:v>23-08</c:v>
                </c:pt>
                <c:pt idx="166">
                  <c:v>23-09</c:v>
                </c:pt>
                <c:pt idx="167">
                  <c:v>23-10</c:v>
                </c:pt>
                <c:pt idx="168">
                  <c:v>23-11</c:v>
                </c:pt>
                <c:pt idx="169">
                  <c:v>23-12</c:v>
                </c:pt>
                <c:pt idx="170">
                  <c:v>24-01</c:v>
                </c:pt>
                <c:pt idx="171">
                  <c:v>24-02</c:v>
                </c:pt>
                <c:pt idx="172">
                  <c:v>24-03</c:v>
                </c:pt>
                <c:pt idx="173">
                  <c:v>24-04</c:v>
                </c:pt>
                <c:pt idx="174">
                  <c:v>24-05</c:v>
                </c:pt>
                <c:pt idx="175">
                  <c:v>24-06</c:v>
                </c:pt>
                <c:pt idx="176">
                  <c:v>24-07</c:v>
                </c:pt>
                <c:pt idx="177">
                  <c:v>24-08</c:v>
                </c:pt>
              </c:strCache>
            </c:strRef>
          </c:cat>
          <c:val>
            <c:numRef>
              <c:f>'Active CDBG Spend Rates'!$J$2:$J$179</c:f>
              <c:numCache>
                <c:formatCode>0</c:formatCode>
                <c:ptCount val="178"/>
                <c:pt idx="0">
                  <c:v>49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44</c:v>
                </c:pt>
                <c:pt idx="7">
                  <c:v>42</c:v>
                </c:pt>
                <c:pt idx="8">
                  <c:v>40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50</c:v>
                </c:pt>
                <c:pt idx="14">
                  <c:v>50</c:v>
                </c:pt>
                <c:pt idx="15">
                  <c:v>50</c:v>
                </c:pt>
                <c:pt idx="16">
                  <c:v>50</c:v>
                </c:pt>
                <c:pt idx="17">
                  <c:v>49</c:v>
                </c:pt>
                <c:pt idx="18">
                  <c:v>49</c:v>
                </c:pt>
                <c:pt idx="19">
                  <c:v>49</c:v>
                </c:pt>
                <c:pt idx="20">
                  <c:v>50</c:v>
                </c:pt>
                <c:pt idx="21">
                  <c:v>50</c:v>
                </c:pt>
                <c:pt idx="22">
                  <c:v>50</c:v>
                </c:pt>
                <c:pt idx="23">
                  <c:v>50</c:v>
                </c:pt>
                <c:pt idx="24">
                  <c:v>50</c:v>
                </c:pt>
                <c:pt idx="25">
                  <c:v>50</c:v>
                </c:pt>
                <c:pt idx="26">
                  <c:v>50</c:v>
                </c:pt>
                <c:pt idx="27">
                  <c:v>50</c:v>
                </c:pt>
                <c:pt idx="28">
                  <c:v>50</c:v>
                </c:pt>
                <c:pt idx="29">
                  <c:v>49</c:v>
                </c:pt>
                <c:pt idx="30">
                  <c:v>40</c:v>
                </c:pt>
                <c:pt idx="31">
                  <c:v>40</c:v>
                </c:pt>
                <c:pt idx="32">
                  <c:v>37</c:v>
                </c:pt>
                <c:pt idx="33">
                  <c:v>47</c:v>
                </c:pt>
                <c:pt idx="34">
                  <c:v>47</c:v>
                </c:pt>
                <c:pt idx="35">
                  <c:v>47</c:v>
                </c:pt>
                <c:pt idx="36">
                  <c:v>47</c:v>
                </c:pt>
                <c:pt idx="37">
                  <c:v>47</c:v>
                </c:pt>
                <c:pt idx="38">
                  <c:v>47</c:v>
                </c:pt>
                <c:pt idx="39">
                  <c:v>45</c:v>
                </c:pt>
                <c:pt idx="40">
                  <c:v>45</c:v>
                </c:pt>
                <c:pt idx="41">
                  <c:v>45</c:v>
                </c:pt>
                <c:pt idx="42">
                  <c:v>46</c:v>
                </c:pt>
                <c:pt idx="43">
                  <c:v>46</c:v>
                </c:pt>
                <c:pt idx="44">
                  <c:v>42</c:v>
                </c:pt>
                <c:pt idx="45">
                  <c:v>47</c:v>
                </c:pt>
                <c:pt idx="46">
                  <c:v>46</c:v>
                </c:pt>
                <c:pt idx="47">
                  <c:v>45</c:v>
                </c:pt>
                <c:pt idx="48">
                  <c:v>46</c:v>
                </c:pt>
                <c:pt idx="49">
                  <c:v>45</c:v>
                </c:pt>
                <c:pt idx="50">
                  <c:v>44</c:v>
                </c:pt>
                <c:pt idx="51">
                  <c:v>41</c:v>
                </c:pt>
                <c:pt idx="52">
                  <c:v>41</c:v>
                </c:pt>
                <c:pt idx="53">
                  <c:v>41</c:v>
                </c:pt>
                <c:pt idx="54">
                  <c:v>41</c:v>
                </c:pt>
                <c:pt idx="55">
                  <c:v>36</c:v>
                </c:pt>
                <c:pt idx="56">
                  <c:v>27</c:v>
                </c:pt>
                <c:pt idx="57">
                  <c:v>40</c:v>
                </c:pt>
                <c:pt idx="58">
                  <c:v>40</c:v>
                </c:pt>
                <c:pt idx="59">
                  <c:v>40</c:v>
                </c:pt>
                <c:pt idx="60">
                  <c:v>39</c:v>
                </c:pt>
                <c:pt idx="61">
                  <c:v>40</c:v>
                </c:pt>
                <c:pt idx="62">
                  <c:v>39</c:v>
                </c:pt>
                <c:pt idx="63">
                  <c:v>37</c:v>
                </c:pt>
                <c:pt idx="64">
                  <c:v>37</c:v>
                </c:pt>
                <c:pt idx="65">
                  <c:v>34</c:v>
                </c:pt>
                <c:pt idx="66">
                  <c:v>34</c:v>
                </c:pt>
                <c:pt idx="67">
                  <c:v>33</c:v>
                </c:pt>
                <c:pt idx="68">
                  <c:v>29</c:v>
                </c:pt>
                <c:pt idx="69">
                  <c:v>44</c:v>
                </c:pt>
                <c:pt idx="70">
                  <c:v>40</c:v>
                </c:pt>
                <c:pt idx="71">
                  <c:v>36</c:v>
                </c:pt>
                <c:pt idx="72">
                  <c:v>35</c:v>
                </c:pt>
                <c:pt idx="73">
                  <c:v>36</c:v>
                </c:pt>
                <c:pt idx="74">
                  <c:v>35</c:v>
                </c:pt>
                <c:pt idx="75">
                  <c:v>35</c:v>
                </c:pt>
                <c:pt idx="76">
                  <c:v>32</c:v>
                </c:pt>
                <c:pt idx="77">
                  <c:v>30</c:v>
                </c:pt>
                <c:pt idx="78">
                  <c:v>30</c:v>
                </c:pt>
                <c:pt idx="79">
                  <c:v>30</c:v>
                </c:pt>
                <c:pt idx="80">
                  <c:v>30</c:v>
                </c:pt>
                <c:pt idx="81">
                  <c:v>21</c:v>
                </c:pt>
                <c:pt idx="82">
                  <c:v>35</c:v>
                </c:pt>
                <c:pt idx="83">
                  <c:v>34</c:v>
                </c:pt>
                <c:pt idx="84">
                  <c:v>31</c:v>
                </c:pt>
                <c:pt idx="85">
                  <c:v>31</c:v>
                </c:pt>
                <c:pt idx="86">
                  <c:v>31</c:v>
                </c:pt>
                <c:pt idx="87">
                  <c:v>28</c:v>
                </c:pt>
                <c:pt idx="88">
                  <c:v>29</c:v>
                </c:pt>
                <c:pt idx="89">
                  <c:v>29</c:v>
                </c:pt>
                <c:pt idx="90">
                  <c:v>28</c:v>
                </c:pt>
                <c:pt idx="91">
                  <c:v>30</c:v>
                </c:pt>
                <c:pt idx="92">
                  <c:v>31</c:v>
                </c:pt>
                <c:pt idx="93">
                  <c:v>30</c:v>
                </c:pt>
                <c:pt idx="94">
                  <c:v>28</c:v>
                </c:pt>
                <c:pt idx="95">
                  <c:v>21</c:v>
                </c:pt>
                <c:pt idx="96">
                  <c:v>33</c:v>
                </c:pt>
                <c:pt idx="97">
                  <c:v>30</c:v>
                </c:pt>
                <c:pt idx="98">
                  <c:v>28</c:v>
                </c:pt>
                <c:pt idx="99">
                  <c:v>22</c:v>
                </c:pt>
                <c:pt idx="100">
                  <c:v>22</c:v>
                </c:pt>
                <c:pt idx="101">
                  <c:v>22</c:v>
                </c:pt>
                <c:pt idx="102">
                  <c:v>22</c:v>
                </c:pt>
                <c:pt idx="103">
                  <c:v>23</c:v>
                </c:pt>
                <c:pt idx="104">
                  <c:v>23</c:v>
                </c:pt>
                <c:pt idx="105">
                  <c:v>16</c:v>
                </c:pt>
                <c:pt idx="106">
                  <c:v>27</c:v>
                </c:pt>
                <c:pt idx="107">
                  <c:v>25</c:v>
                </c:pt>
                <c:pt idx="108">
                  <c:v>27</c:v>
                </c:pt>
                <c:pt idx="109">
                  <c:v>21</c:v>
                </c:pt>
                <c:pt idx="110">
                  <c:v>21</c:v>
                </c:pt>
                <c:pt idx="111">
                  <c:v>20</c:v>
                </c:pt>
                <c:pt idx="112">
                  <c:v>20</c:v>
                </c:pt>
                <c:pt idx="113">
                  <c:v>19</c:v>
                </c:pt>
                <c:pt idx="114">
                  <c:v>19</c:v>
                </c:pt>
                <c:pt idx="115">
                  <c:v>18</c:v>
                </c:pt>
                <c:pt idx="116">
                  <c:v>16</c:v>
                </c:pt>
                <c:pt idx="117">
                  <c:v>27</c:v>
                </c:pt>
                <c:pt idx="118">
                  <c:v>18</c:v>
                </c:pt>
                <c:pt idx="119">
                  <c:v>19</c:v>
                </c:pt>
                <c:pt idx="120">
                  <c:v>18</c:v>
                </c:pt>
                <c:pt idx="121">
                  <c:v>16</c:v>
                </c:pt>
                <c:pt idx="122">
                  <c:v>14</c:v>
                </c:pt>
                <c:pt idx="123">
                  <c:v>9</c:v>
                </c:pt>
                <c:pt idx="124">
                  <c:v>12</c:v>
                </c:pt>
                <c:pt idx="125">
                  <c:v>13</c:v>
                </c:pt>
                <c:pt idx="126">
                  <c:v>13</c:v>
                </c:pt>
                <c:pt idx="127">
                  <c:v>11</c:v>
                </c:pt>
                <c:pt idx="128">
                  <c:v>27</c:v>
                </c:pt>
                <c:pt idx="129">
                  <c:v>24</c:v>
                </c:pt>
                <c:pt idx="130">
                  <c:v>19</c:v>
                </c:pt>
                <c:pt idx="131">
                  <c:v>18</c:v>
                </c:pt>
                <c:pt idx="132">
                  <c:v>18</c:v>
                </c:pt>
                <c:pt idx="133">
                  <c:v>17</c:v>
                </c:pt>
                <c:pt idx="134">
                  <c:v>16</c:v>
                </c:pt>
                <c:pt idx="135">
                  <c:v>14</c:v>
                </c:pt>
                <c:pt idx="136">
                  <c:v>13</c:v>
                </c:pt>
                <c:pt idx="137">
                  <c:v>10</c:v>
                </c:pt>
                <c:pt idx="138">
                  <c:v>10</c:v>
                </c:pt>
                <c:pt idx="139">
                  <c:v>9</c:v>
                </c:pt>
                <c:pt idx="140">
                  <c:v>8</c:v>
                </c:pt>
                <c:pt idx="141">
                  <c:v>7</c:v>
                </c:pt>
                <c:pt idx="142">
                  <c:v>12</c:v>
                </c:pt>
                <c:pt idx="143">
                  <c:v>11</c:v>
                </c:pt>
                <c:pt idx="144">
                  <c:v>11</c:v>
                </c:pt>
                <c:pt idx="145">
                  <c:v>11</c:v>
                </c:pt>
                <c:pt idx="146">
                  <c:v>12</c:v>
                </c:pt>
                <c:pt idx="147">
                  <c:v>10</c:v>
                </c:pt>
                <c:pt idx="148">
                  <c:v>7</c:v>
                </c:pt>
                <c:pt idx="149">
                  <c:v>7</c:v>
                </c:pt>
                <c:pt idx="150">
                  <c:v>8</c:v>
                </c:pt>
                <c:pt idx="151">
                  <c:v>9</c:v>
                </c:pt>
                <c:pt idx="152">
                  <c:v>8</c:v>
                </c:pt>
                <c:pt idx="153">
                  <c:v>10</c:v>
                </c:pt>
                <c:pt idx="154">
                  <c:v>7</c:v>
                </c:pt>
                <c:pt idx="155">
                  <c:v>6</c:v>
                </c:pt>
                <c:pt idx="156">
                  <c:v>16</c:v>
                </c:pt>
                <c:pt idx="157">
                  <c:v>16</c:v>
                </c:pt>
                <c:pt idx="158">
                  <c:v>16</c:v>
                </c:pt>
                <c:pt idx="159">
                  <c:v>16</c:v>
                </c:pt>
                <c:pt idx="160">
                  <c:v>15</c:v>
                </c:pt>
                <c:pt idx="161">
                  <c:v>17</c:v>
                </c:pt>
                <c:pt idx="162">
                  <c:v>17</c:v>
                </c:pt>
                <c:pt idx="163">
                  <c:v>15</c:v>
                </c:pt>
                <c:pt idx="164">
                  <c:v>11</c:v>
                </c:pt>
                <c:pt idx="165">
                  <c:v>8</c:v>
                </c:pt>
                <c:pt idx="166">
                  <c:v>21</c:v>
                </c:pt>
                <c:pt idx="167">
                  <c:v>20</c:v>
                </c:pt>
                <c:pt idx="168">
                  <c:v>18</c:v>
                </c:pt>
                <c:pt idx="169">
                  <c:v>17</c:v>
                </c:pt>
                <c:pt idx="170">
                  <c:v>16</c:v>
                </c:pt>
                <c:pt idx="171">
                  <c:v>15</c:v>
                </c:pt>
                <c:pt idx="172">
                  <c:v>15</c:v>
                </c:pt>
                <c:pt idx="173">
                  <c:v>15</c:v>
                </c:pt>
                <c:pt idx="174">
                  <c:v>14</c:v>
                </c:pt>
                <c:pt idx="175">
                  <c:v>15</c:v>
                </c:pt>
                <c:pt idx="176">
                  <c:v>15</c:v>
                </c:pt>
                <c:pt idx="177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3FF-4BF0-B690-04D5F2E8D0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50636815"/>
        <c:axId val="1250631823"/>
      </c:lineChart>
      <c:catAx>
        <c:axId val="1250636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0631823"/>
        <c:crosses val="autoZero"/>
        <c:auto val="1"/>
        <c:lblAlgn val="ctr"/>
        <c:lblOffset val="100"/>
        <c:noMultiLvlLbl val="0"/>
      </c:catAx>
      <c:valAx>
        <c:axId val="1250631823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06368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November 2009 – August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4251629106706492E-2"/>
          <c:y val="0.13496122009850411"/>
          <c:w val="0.9388441261652638"/>
          <c:h val="0.74420221132825815"/>
        </c:manualLayout>
      </c:layout>
      <c:lineChart>
        <c:grouping val="standard"/>
        <c:varyColors val="0"/>
        <c:ser>
          <c:idx val="0"/>
          <c:order val="0"/>
          <c:tx>
            <c:strRef>
              <c:f>'Active CDBG Spend Rates'!$G$1</c:f>
              <c:strCache>
                <c:ptCount val="1"/>
                <c:pt idx="0">
                  <c:v>TN Unexpended Ratio</c:v>
                </c:pt>
              </c:strCache>
            </c:strRef>
          </c:tx>
          <c:spPr>
            <a:ln w="28575" cap="rnd">
              <a:solidFill>
                <a:srgbClr val="EE3124"/>
              </a:solidFill>
              <a:round/>
            </a:ln>
            <a:effectLst/>
          </c:spPr>
          <c:marker>
            <c:symbol val="none"/>
          </c:marker>
          <c:cat>
            <c:strRef>
              <c:f>'Active CDBG Spend Rates'!$D$2:$D$179</c:f>
              <c:strCache>
                <c:ptCount val="178"/>
                <c:pt idx="0">
                  <c:v>09-11</c:v>
                </c:pt>
                <c:pt idx="1">
                  <c:v>09-12</c:v>
                </c:pt>
                <c:pt idx="2">
                  <c:v>10-01</c:v>
                </c:pt>
                <c:pt idx="3">
                  <c:v>10-02</c:v>
                </c:pt>
                <c:pt idx="4">
                  <c:v>10-03</c:v>
                </c:pt>
                <c:pt idx="5">
                  <c:v>10-04</c:v>
                </c:pt>
                <c:pt idx="6">
                  <c:v>10-05</c:v>
                </c:pt>
                <c:pt idx="7">
                  <c:v>10-06</c:v>
                </c:pt>
                <c:pt idx="8">
                  <c:v>10-07</c:v>
                </c:pt>
                <c:pt idx="9">
                  <c:v>10-08</c:v>
                </c:pt>
                <c:pt idx="10">
                  <c:v>10-09</c:v>
                </c:pt>
                <c:pt idx="11">
                  <c:v>10-10</c:v>
                </c:pt>
                <c:pt idx="12">
                  <c:v>10-11</c:v>
                </c:pt>
                <c:pt idx="13">
                  <c:v>10-12</c:v>
                </c:pt>
                <c:pt idx="14">
                  <c:v>11-01</c:v>
                </c:pt>
                <c:pt idx="15">
                  <c:v>11-02</c:v>
                </c:pt>
                <c:pt idx="16">
                  <c:v>11-03</c:v>
                </c:pt>
                <c:pt idx="17">
                  <c:v>11-04</c:v>
                </c:pt>
                <c:pt idx="18">
                  <c:v>11-05</c:v>
                </c:pt>
                <c:pt idx="19">
                  <c:v>11-06</c:v>
                </c:pt>
                <c:pt idx="20">
                  <c:v>11-07</c:v>
                </c:pt>
                <c:pt idx="21">
                  <c:v>11-08</c:v>
                </c:pt>
                <c:pt idx="22">
                  <c:v>11-09</c:v>
                </c:pt>
                <c:pt idx="23">
                  <c:v>11-10</c:v>
                </c:pt>
                <c:pt idx="24">
                  <c:v>11-11</c:v>
                </c:pt>
                <c:pt idx="25">
                  <c:v>11-12</c:v>
                </c:pt>
                <c:pt idx="26">
                  <c:v>12-01</c:v>
                </c:pt>
                <c:pt idx="27">
                  <c:v>12-02</c:v>
                </c:pt>
                <c:pt idx="28">
                  <c:v>12-03</c:v>
                </c:pt>
                <c:pt idx="29">
                  <c:v>12-04</c:v>
                </c:pt>
                <c:pt idx="30">
                  <c:v>12-05</c:v>
                </c:pt>
                <c:pt idx="31">
                  <c:v>12-06</c:v>
                </c:pt>
                <c:pt idx="32">
                  <c:v>12-07</c:v>
                </c:pt>
                <c:pt idx="33">
                  <c:v>12-08</c:v>
                </c:pt>
                <c:pt idx="34">
                  <c:v>12-09</c:v>
                </c:pt>
                <c:pt idx="35">
                  <c:v>12-10</c:v>
                </c:pt>
                <c:pt idx="36">
                  <c:v>12-11</c:v>
                </c:pt>
                <c:pt idx="37">
                  <c:v>12-12</c:v>
                </c:pt>
                <c:pt idx="38">
                  <c:v>13-01</c:v>
                </c:pt>
                <c:pt idx="39">
                  <c:v>13-02</c:v>
                </c:pt>
                <c:pt idx="40">
                  <c:v>13-03</c:v>
                </c:pt>
                <c:pt idx="41">
                  <c:v>13-04</c:v>
                </c:pt>
                <c:pt idx="42">
                  <c:v>13-05</c:v>
                </c:pt>
                <c:pt idx="43">
                  <c:v>13-06</c:v>
                </c:pt>
                <c:pt idx="44">
                  <c:v>13-07</c:v>
                </c:pt>
                <c:pt idx="45">
                  <c:v>13-08</c:v>
                </c:pt>
                <c:pt idx="46">
                  <c:v>13-09</c:v>
                </c:pt>
                <c:pt idx="47">
                  <c:v>13-10</c:v>
                </c:pt>
                <c:pt idx="48">
                  <c:v>13-11</c:v>
                </c:pt>
                <c:pt idx="49">
                  <c:v>13-12</c:v>
                </c:pt>
                <c:pt idx="50">
                  <c:v>14-01</c:v>
                </c:pt>
                <c:pt idx="51">
                  <c:v>14-02</c:v>
                </c:pt>
                <c:pt idx="52">
                  <c:v>14-03</c:v>
                </c:pt>
                <c:pt idx="53">
                  <c:v>14-04</c:v>
                </c:pt>
                <c:pt idx="54">
                  <c:v>14-05</c:v>
                </c:pt>
                <c:pt idx="55">
                  <c:v>14-06</c:v>
                </c:pt>
                <c:pt idx="56">
                  <c:v>14-07</c:v>
                </c:pt>
                <c:pt idx="57">
                  <c:v>14-08</c:v>
                </c:pt>
                <c:pt idx="58">
                  <c:v>14-09</c:v>
                </c:pt>
                <c:pt idx="59">
                  <c:v>14-10</c:v>
                </c:pt>
                <c:pt idx="60">
                  <c:v>14-11</c:v>
                </c:pt>
                <c:pt idx="61">
                  <c:v>14-12</c:v>
                </c:pt>
                <c:pt idx="62">
                  <c:v>15-01</c:v>
                </c:pt>
                <c:pt idx="63">
                  <c:v>15-02</c:v>
                </c:pt>
                <c:pt idx="64">
                  <c:v>15-03</c:v>
                </c:pt>
                <c:pt idx="65">
                  <c:v>15-04</c:v>
                </c:pt>
                <c:pt idx="66">
                  <c:v>15-05</c:v>
                </c:pt>
                <c:pt idx="67">
                  <c:v>15-06</c:v>
                </c:pt>
                <c:pt idx="68">
                  <c:v>15-07</c:v>
                </c:pt>
                <c:pt idx="69">
                  <c:v>15-08</c:v>
                </c:pt>
                <c:pt idx="70">
                  <c:v>15-09</c:v>
                </c:pt>
                <c:pt idx="71">
                  <c:v>15-10</c:v>
                </c:pt>
                <c:pt idx="72">
                  <c:v>15-11</c:v>
                </c:pt>
                <c:pt idx="73">
                  <c:v>15-12</c:v>
                </c:pt>
                <c:pt idx="74">
                  <c:v>16-01</c:v>
                </c:pt>
                <c:pt idx="75">
                  <c:v>16-02</c:v>
                </c:pt>
                <c:pt idx="76">
                  <c:v>16-03</c:v>
                </c:pt>
                <c:pt idx="77">
                  <c:v>16-04</c:v>
                </c:pt>
                <c:pt idx="78">
                  <c:v>16-05</c:v>
                </c:pt>
                <c:pt idx="79">
                  <c:v>16-06</c:v>
                </c:pt>
                <c:pt idx="80">
                  <c:v>16-07</c:v>
                </c:pt>
                <c:pt idx="81">
                  <c:v>16-08</c:v>
                </c:pt>
                <c:pt idx="82">
                  <c:v>16-09</c:v>
                </c:pt>
                <c:pt idx="83">
                  <c:v>16-10</c:v>
                </c:pt>
                <c:pt idx="84">
                  <c:v>16-11</c:v>
                </c:pt>
                <c:pt idx="85">
                  <c:v>16-12</c:v>
                </c:pt>
                <c:pt idx="86">
                  <c:v>17-01</c:v>
                </c:pt>
                <c:pt idx="87">
                  <c:v>17-02</c:v>
                </c:pt>
                <c:pt idx="88">
                  <c:v>17-03</c:v>
                </c:pt>
                <c:pt idx="89">
                  <c:v>17-04</c:v>
                </c:pt>
                <c:pt idx="90">
                  <c:v>17-05</c:v>
                </c:pt>
                <c:pt idx="91">
                  <c:v>17-06</c:v>
                </c:pt>
                <c:pt idx="92">
                  <c:v>17-07</c:v>
                </c:pt>
                <c:pt idx="93">
                  <c:v>17-08</c:v>
                </c:pt>
                <c:pt idx="94">
                  <c:v>17-09</c:v>
                </c:pt>
                <c:pt idx="95">
                  <c:v>17-10</c:v>
                </c:pt>
                <c:pt idx="96">
                  <c:v>17-11</c:v>
                </c:pt>
                <c:pt idx="97">
                  <c:v>17-12</c:v>
                </c:pt>
                <c:pt idx="98">
                  <c:v>18-01</c:v>
                </c:pt>
                <c:pt idx="99">
                  <c:v>18-02</c:v>
                </c:pt>
                <c:pt idx="100">
                  <c:v>18-03</c:v>
                </c:pt>
                <c:pt idx="101">
                  <c:v>18-04</c:v>
                </c:pt>
                <c:pt idx="102">
                  <c:v>18-05</c:v>
                </c:pt>
                <c:pt idx="103">
                  <c:v>18-06</c:v>
                </c:pt>
                <c:pt idx="104">
                  <c:v>18-07</c:v>
                </c:pt>
                <c:pt idx="105">
                  <c:v>18-08</c:v>
                </c:pt>
                <c:pt idx="106">
                  <c:v>18-09</c:v>
                </c:pt>
                <c:pt idx="107">
                  <c:v>18-10</c:v>
                </c:pt>
                <c:pt idx="108">
                  <c:v>18-11</c:v>
                </c:pt>
                <c:pt idx="109">
                  <c:v>18-12</c:v>
                </c:pt>
                <c:pt idx="110">
                  <c:v>19-01</c:v>
                </c:pt>
                <c:pt idx="111">
                  <c:v>19-02</c:v>
                </c:pt>
                <c:pt idx="112">
                  <c:v>19-03</c:v>
                </c:pt>
                <c:pt idx="113">
                  <c:v>19-04</c:v>
                </c:pt>
                <c:pt idx="114">
                  <c:v>19-05</c:v>
                </c:pt>
                <c:pt idx="115">
                  <c:v>19-06</c:v>
                </c:pt>
                <c:pt idx="116">
                  <c:v>19-07</c:v>
                </c:pt>
                <c:pt idx="117">
                  <c:v>19-08</c:v>
                </c:pt>
                <c:pt idx="118">
                  <c:v>19-09</c:v>
                </c:pt>
                <c:pt idx="119">
                  <c:v>19-10</c:v>
                </c:pt>
                <c:pt idx="120">
                  <c:v>19-11</c:v>
                </c:pt>
                <c:pt idx="121">
                  <c:v>19-12</c:v>
                </c:pt>
                <c:pt idx="122">
                  <c:v>20-01</c:v>
                </c:pt>
                <c:pt idx="123">
                  <c:v>20-02</c:v>
                </c:pt>
                <c:pt idx="124">
                  <c:v>20-03</c:v>
                </c:pt>
                <c:pt idx="125">
                  <c:v>20-04</c:v>
                </c:pt>
                <c:pt idx="126">
                  <c:v>20-05</c:v>
                </c:pt>
                <c:pt idx="127">
                  <c:v>20-06</c:v>
                </c:pt>
                <c:pt idx="128">
                  <c:v>20-07</c:v>
                </c:pt>
                <c:pt idx="129">
                  <c:v>20-08</c:v>
                </c:pt>
                <c:pt idx="130">
                  <c:v>20-09</c:v>
                </c:pt>
                <c:pt idx="131">
                  <c:v>20-10</c:v>
                </c:pt>
                <c:pt idx="132">
                  <c:v>20-11</c:v>
                </c:pt>
                <c:pt idx="133">
                  <c:v>20-12</c:v>
                </c:pt>
                <c:pt idx="134">
                  <c:v>21-01</c:v>
                </c:pt>
                <c:pt idx="135">
                  <c:v>21-02</c:v>
                </c:pt>
                <c:pt idx="136">
                  <c:v>21-03</c:v>
                </c:pt>
                <c:pt idx="137">
                  <c:v>21-04</c:v>
                </c:pt>
                <c:pt idx="138">
                  <c:v>21-05</c:v>
                </c:pt>
                <c:pt idx="139">
                  <c:v>21-06</c:v>
                </c:pt>
                <c:pt idx="140">
                  <c:v>21-07</c:v>
                </c:pt>
                <c:pt idx="141">
                  <c:v>21-08</c:v>
                </c:pt>
                <c:pt idx="142">
                  <c:v>21-09</c:v>
                </c:pt>
                <c:pt idx="143">
                  <c:v>21-10</c:v>
                </c:pt>
                <c:pt idx="144">
                  <c:v>21-11</c:v>
                </c:pt>
                <c:pt idx="145">
                  <c:v>21-12</c:v>
                </c:pt>
                <c:pt idx="146">
                  <c:v>22-01</c:v>
                </c:pt>
                <c:pt idx="147">
                  <c:v>22-02</c:v>
                </c:pt>
                <c:pt idx="148">
                  <c:v>22-03</c:v>
                </c:pt>
                <c:pt idx="149">
                  <c:v>22-04</c:v>
                </c:pt>
                <c:pt idx="150">
                  <c:v>22-05</c:v>
                </c:pt>
                <c:pt idx="151">
                  <c:v>22-06</c:v>
                </c:pt>
                <c:pt idx="152">
                  <c:v>22-07</c:v>
                </c:pt>
                <c:pt idx="153">
                  <c:v>22-08</c:v>
                </c:pt>
                <c:pt idx="154">
                  <c:v>22-09</c:v>
                </c:pt>
                <c:pt idx="155">
                  <c:v>22-10</c:v>
                </c:pt>
                <c:pt idx="156">
                  <c:v>22-11</c:v>
                </c:pt>
                <c:pt idx="157">
                  <c:v>22-12</c:v>
                </c:pt>
                <c:pt idx="158">
                  <c:v>23-01</c:v>
                </c:pt>
                <c:pt idx="159">
                  <c:v>23-02</c:v>
                </c:pt>
                <c:pt idx="160">
                  <c:v>23-03</c:v>
                </c:pt>
                <c:pt idx="161">
                  <c:v>23-03</c:v>
                </c:pt>
                <c:pt idx="162">
                  <c:v>23-05</c:v>
                </c:pt>
                <c:pt idx="163">
                  <c:v>23-06</c:v>
                </c:pt>
                <c:pt idx="164">
                  <c:v>23-07</c:v>
                </c:pt>
                <c:pt idx="165">
                  <c:v>23-08</c:v>
                </c:pt>
                <c:pt idx="166">
                  <c:v>23-09</c:v>
                </c:pt>
                <c:pt idx="167">
                  <c:v>23-10</c:v>
                </c:pt>
                <c:pt idx="168">
                  <c:v>23-11</c:v>
                </c:pt>
                <c:pt idx="169">
                  <c:v>23-12</c:v>
                </c:pt>
                <c:pt idx="170">
                  <c:v>24-01</c:v>
                </c:pt>
                <c:pt idx="171">
                  <c:v>24-02</c:v>
                </c:pt>
                <c:pt idx="172">
                  <c:v>24-03</c:v>
                </c:pt>
                <c:pt idx="173">
                  <c:v>24-04</c:v>
                </c:pt>
                <c:pt idx="174">
                  <c:v>24-05</c:v>
                </c:pt>
                <c:pt idx="175">
                  <c:v>24-06</c:v>
                </c:pt>
                <c:pt idx="176">
                  <c:v>24-07</c:v>
                </c:pt>
                <c:pt idx="177">
                  <c:v>24-08</c:v>
                </c:pt>
              </c:strCache>
            </c:strRef>
          </c:cat>
          <c:val>
            <c:numRef>
              <c:f>'Active CDBG Spend Rates'!$G$2:$G$179</c:f>
              <c:numCache>
                <c:formatCode>0.00</c:formatCode>
                <c:ptCount val="178"/>
                <c:pt idx="0">
                  <c:v>3.45</c:v>
                </c:pt>
                <c:pt idx="1">
                  <c:v>3.44</c:v>
                </c:pt>
                <c:pt idx="2">
                  <c:v>3.44</c:v>
                </c:pt>
                <c:pt idx="3">
                  <c:v>3.38</c:v>
                </c:pt>
                <c:pt idx="4">
                  <c:v>3.22</c:v>
                </c:pt>
                <c:pt idx="5">
                  <c:v>3.04</c:v>
                </c:pt>
                <c:pt idx="6">
                  <c:v>2.86</c:v>
                </c:pt>
                <c:pt idx="7">
                  <c:v>2.79</c:v>
                </c:pt>
                <c:pt idx="8">
                  <c:v>2.71</c:v>
                </c:pt>
                <c:pt idx="9">
                  <c:v>3.43</c:v>
                </c:pt>
                <c:pt idx="10">
                  <c:v>3.39</c:v>
                </c:pt>
                <c:pt idx="11">
                  <c:v>3.32</c:v>
                </c:pt>
                <c:pt idx="12">
                  <c:v>3.3</c:v>
                </c:pt>
                <c:pt idx="13">
                  <c:v>3.21</c:v>
                </c:pt>
                <c:pt idx="14">
                  <c:v>3.19</c:v>
                </c:pt>
                <c:pt idx="15">
                  <c:v>3.19</c:v>
                </c:pt>
                <c:pt idx="16">
                  <c:v>2.88</c:v>
                </c:pt>
                <c:pt idx="17">
                  <c:v>2.8</c:v>
                </c:pt>
                <c:pt idx="18">
                  <c:v>2.73</c:v>
                </c:pt>
                <c:pt idx="19">
                  <c:v>2.63</c:v>
                </c:pt>
                <c:pt idx="20">
                  <c:v>4.08</c:v>
                </c:pt>
                <c:pt idx="21">
                  <c:v>4.03</c:v>
                </c:pt>
                <c:pt idx="22">
                  <c:v>3.99</c:v>
                </c:pt>
                <c:pt idx="23">
                  <c:v>3.98</c:v>
                </c:pt>
                <c:pt idx="24">
                  <c:v>3.94</c:v>
                </c:pt>
                <c:pt idx="25">
                  <c:v>3.92</c:v>
                </c:pt>
                <c:pt idx="26">
                  <c:v>3.79</c:v>
                </c:pt>
                <c:pt idx="27">
                  <c:v>3.69</c:v>
                </c:pt>
                <c:pt idx="28">
                  <c:v>3.55</c:v>
                </c:pt>
                <c:pt idx="29">
                  <c:v>3.49</c:v>
                </c:pt>
                <c:pt idx="30">
                  <c:v>3.31</c:v>
                </c:pt>
                <c:pt idx="31">
                  <c:v>3.25</c:v>
                </c:pt>
                <c:pt idx="32">
                  <c:v>3.15</c:v>
                </c:pt>
                <c:pt idx="33">
                  <c:v>3.99</c:v>
                </c:pt>
                <c:pt idx="34">
                  <c:v>3.89</c:v>
                </c:pt>
                <c:pt idx="35">
                  <c:v>3.8</c:v>
                </c:pt>
                <c:pt idx="36">
                  <c:v>3.69</c:v>
                </c:pt>
                <c:pt idx="37">
                  <c:v>3.6</c:v>
                </c:pt>
                <c:pt idx="38">
                  <c:v>3.47</c:v>
                </c:pt>
                <c:pt idx="39">
                  <c:v>3.25</c:v>
                </c:pt>
                <c:pt idx="40">
                  <c:v>3.12</c:v>
                </c:pt>
                <c:pt idx="41">
                  <c:v>3.05</c:v>
                </c:pt>
                <c:pt idx="42">
                  <c:v>2.97</c:v>
                </c:pt>
                <c:pt idx="43">
                  <c:v>2.88</c:v>
                </c:pt>
                <c:pt idx="44">
                  <c:v>2.8</c:v>
                </c:pt>
                <c:pt idx="45">
                  <c:v>3.53</c:v>
                </c:pt>
                <c:pt idx="46">
                  <c:v>3.43</c:v>
                </c:pt>
                <c:pt idx="47">
                  <c:v>3.34</c:v>
                </c:pt>
                <c:pt idx="48">
                  <c:v>3.21</c:v>
                </c:pt>
                <c:pt idx="49">
                  <c:v>3.09</c:v>
                </c:pt>
                <c:pt idx="50">
                  <c:v>2.96</c:v>
                </c:pt>
                <c:pt idx="51">
                  <c:v>2.74</c:v>
                </c:pt>
                <c:pt idx="52">
                  <c:v>2.65</c:v>
                </c:pt>
                <c:pt idx="53">
                  <c:v>2.61</c:v>
                </c:pt>
                <c:pt idx="54">
                  <c:v>2.5499999999999998</c:v>
                </c:pt>
                <c:pt idx="55">
                  <c:v>2.44</c:v>
                </c:pt>
                <c:pt idx="56">
                  <c:v>2.39</c:v>
                </c:pt>
                <c:pt idx="57">
                  <c:v>3.34</c:v>
                </c:pt>
                <c:pt idx="58">
                  <c:v>3.28</c:v>
                </c:pt>
                <c:pt idx="59">
                  <c:v>3.17</c:v>
                </c:pt>
                <c:pt idx="60">
                  <c:v>3.02</c:v>
                </c:pt>
                <c:pt idx="61">
                  <c:v>2.94</c:v>
                </c:pt>
                <c:pt idx="62">
                  <c:v>2.87</c:v>
                </c:pt>
                <c:pt idx="63">
                  <c:v>2.73</c:v>
                </c:pt>
                <c:pt idx="64">
                  <c:v>2.57</c:v>
                </c:pt>
                <c:pt idx="65">
                  <c:v>2.4500000000000002</c:v>
                </c:pt>
                <c:pt idx="66">
                  <c:v>2.4</c:v>
                </c:pt>
                <c:pt idx="67">
                  <c:v>2.3199999999999998</c:v>
                </c:pt>
                <c:pt idx="68">
                  <c:v>2.27</c:v>
                </c:pt>
                <c:pt idx="69">
                  <c:v>3.22</c:v>
                </c:pt>
                <c:pt idx="70">
                  <c:v>3.15</c:v>
                </c:pt>
                <c:pt idx="71">
                  <c:v>3.05</c:v>
                </c:pt>
                <c:pt idx="72">
                  <c:v>2.97</c:v>
                </c:pt>
                <c:pt idx="73">
                  <c:v>2.87</c:v>
                </c:pt>
                <c:pt idx="74">
                  <c:v>2.76</c:v>
                </c:pt>
                <c:pt idx="75">
                  <c:v>2.66</c:v>
                </c:pt>
                <c:pt idx="76">
                  <c:v>2.5099999999999998</c:v>
                </c:pt>
                <c:pt idx="77">
                  <c:v>2.36</c:v>
                </c:pt>
                <c:pt idx="78">
                  <c:v>2.31</c:v>
                </c:pt>
                <c:pt idx="79">
                  <c:v>2.2400000000000002</c:v>
                </c:pt>
                <c:pt idx="80">
                  <c:v>2.2000000000000002</c:v>
                </c:pt>
                <c:pt idx="81">
                  <c:v>2.08</c:v>
                </c:pt>
                <c:pt idx="82">
                  <c:v>3</c:v>
                </c:pt>
                <c:pt idx="83">
                  <c:v>2.92</c:v>
                </c:pt>
                <c:pt idx="84">
                  <c:v>2.82</c:v>
                </c:pt>
                <c:pt idx="85">
                  <c:v>2.69</c:v>
                </c:pt>
                <c:pt idx="86">
                  <c:v>2.6</c:v>
                </c:pt>
                <c:pt idx="87">
                  <c:v>2.46</c:v>
                </c:pt>
                <c:pt idx="88">
                  <c:v>2.41</c:v>
                </c:pt>
                <c:pt idx="89">
                  <c:v>2.36</c:v>
                </c:pt>
                <c:pt idx="90">
                  <c:v>2.2799999999999998</c:v>
                </c:pt>
                <c:pt idx="91">
                  <c:v>2.2200000000000002</c:v>
                </c:pt>
                <c:pt idx="92">
                  <c:v>2.19</c:v>
                </c:pt>
                <c:pt idx="93">
                  <c:v>2.08</c:v>
                </c:pt>
                <c:pt idx="94">
                  <c:v>2.04</c:v>
                </c:pt>
                <c:pt idx="95">
                  <c:v>1.94</c:v>
                </c:pt>
                <c:pt idx="96">
                  <c:v>2.81</c:v>
                </c:pt>
                <c:pt idx="97">
                  <c:v>2.7</c:v>
                </c:pt>
                <c:pt idx="98">
                  <c:v>2.56</c:v>
                </c:pt>
                <c:pt idx="99">
                  <c:v>2.37</c:v>
                </c:pt>
                <c:pt idx="100">
                  <c:v>2.2799999999999998</c:v>
                </c:pt>
                <c:pt idx="101">
                  <c:v>2.2200000000000002</c:v>
                </c:pt>
                <c:pt idx="102">
                  <c:v>2.14</c:v>
                </c:pt>
                <c:pt idx="103">
                  <c:v>2.0699999999999998</c:v>
                </c:pt>
                <c:pt idx="104">
                  <c:v>2.0099999999999998</c:v>
                </c:pt>
                <c:pt idx="105">
                  <c:v>1.9</c:v>
                </c:pt>
                <c:pt idx="106">
                  <c:v>2.67</c:v>
                </c:pt>
                <c:pt idx="107">
                  <c:v>2.57</c:v>
                </c:pt>
                <c:pt idx="108">
                  <c:v>2.52</c:v>
                </c:pt>
                <c:pt idx="109">
                  <c:v>2.4300000000000002</c:v>
                </c:pt>
                <c:pt idx="110">
                  <c:v>2.35</c:v>
                </c:pt>
                <c:pt idx="111">
                  <c:v>2.2400000000000002</c:v>
                </c:pt>
                <c:pt idx="112">
                  <c:v>2.1</c:v>
                </c:pt>
                <c:pt idx="113">
                  <c:v>2.0099999999999998</c:v>
                </c:pt>
                <c:pt idx="114">
                  <c:v>1.95</c:v>
                </c:pt>
                <c:pt idx="115">
                  <c:v>1.84</c:v>
                </c:pt>
                <c:pt idx="116">
                  <c:v>1.74</c:v>
                </c:pt>
                <c:pt idx="117">
                  <c:v>2.64</c:v>
                </c:pt>
                <c:pt idx="118">
                  <c:v>2.54</c:v>
                </c:pt>
                <c:pt idx="119">
                  <c:v>2.5099999999999998</c:v>
                </c:pt>
                <c:pt idx="120">
                  <c:v>2.4300000000000002</c:v>
                </c:pt>
                <c:pt idx="121">
                  <c:v>2.29</c:v>
                </c:pt>
                <c:pt idx="122">
                  <c:v>2.17</c:v>
                </c:pt>
                <c:pt idx="123">
                  <c:v>2.04</c:v>
                </c:pt>
                <c:pt idx="124">
                  <c:v>1.94</c:v>
                </c:pt>
                <c:pt idx="125">
                  <c:v>1.87</c:v>
                </c:pt>
                <c:pt idx="126">
                  <c:v>1.82</c:v>
                </c:pt>
                <c:pt idx="127">
                  <c:v>1.74</c:v>
                </c:pt>
                <c:pt idx="128">
                  <c:v>2.61</c:v>
                </c:pt>
                <c:pt idx="129">
                  <c:v>2.5299999999999998</c:v>
                </c:pt>
                <c:pt idx="130">
                  <c:v>2.4500000000000002</c:v>
                </c:pt>
                <c:pt idx="131">
                  <c:v>2.39</c:v>
                </c:pt>
                <c:pt idx="132">
                  <c:v>2.33</c:v>
                </c:pt>
                <c:pt idx="133">
                  <c:v>2.2200000000000002</c:v>
                </c:pt>
                <c:pt idx="134">
                  <c:v>2.15</c:v>
                </c:pt>
                <c:pt idx="135">
                  <c:v>2.08</c:v>
                </c:pt>
                <c:pt idx="136">
                  <c:v>1.95</c:v>
                </c:pt>
                <c:pt idx="137">
                  <c:v>1.77</c:v>
                </c:pt>
                <c:pt idx="138">
                  <c:v>1.71</c:v>
                </c:pt>
                <c:pt idx="139">
                  <c:v>1.63</c:v>
                </c:pt>
                <c:pt idx="140">
                  <c:v>1.56</c:v>
                </c:pt>
                <c:pt idx="141">
                  <c:v>1.46</c:v>
                </c:pt>
                <c:pt idx="142">
                  <c:v>2.38</c:v>
                </c:pt>
                <c:pt idx="143">
                  <c:v>2.3199999999999998</c:v>
                </c:pt>
                <c:pt idx="144">
                  <c:v>2.2599999999999998</c:v>
                </c:pt>
                <c:pt idx="145">
                  <c:v>2.2000000000000002</c:v>
                </c:pt>
                <c:pt idx="146">
                  <c:v>2.16</c:v>
                </c:pt>
                <c:pt idx="147">
                  <c:v>2.1</c:v>
                </c:pt>
                <c:pt idx="148">
                  <c:v>1.99</c:v>
                </c:pt>
                <c:pt idx="149">
                  <c:v>1.95</c:v>
                </c:pt>
                <c:pt idx="150">
                  <c:v>1.91</c:v>
                </c:pt>
                <c:pt idx="151">
                  <c:v>1.88</c:v>
                </c:pt>
                <c:pt idx="152">
                  <c:v>1.81</c:v>
                </c:pt>
                <c:pt idx="153">
                  <c:v>1.76</c:v>
                </c:pt>
                <c:pt idx="154">
                  <c:v>1.75</c:v>
                </c:pt>
                <c:pt idx="155">
                  <c:v>1.68</c:v>
                </c:pt>
                <c:pt idx="156">
                  <c:v>2.68</c:v>
                </c:pt>
                <c:pt idx="157">
                  <c:v>2.64</c:v>
                </c:pt>
                <c:pt idx="158">
                  <c:v>2.59</c:v>
                </c:pt>
                <c:pt idx="159">
                  <c:v>2.52</c:v>
                </c:pt>
                <c:pt idx="160">
                  <c:v>2.4700000000000002</c:v>
                </c:pt>
                <c:pt idx="161">
                  <c:v>2.42</c:v>
                </c:pt>
                <c:pt idx="162">
                  <c:v>2.36</c:v>
                </c:pt>
                <c:pt idx="163">
                  <c:v>2.27</c:v>
                </c:pt>
                <c:pt idx="164">
                  <c:v>2.2000000000000002</c:v>
                </c:pt>
                <c:pt idx="165">
                  <c:v>2.12</c:v>
                </c:pt>
                <c:pt idx="166">
                  <c:v>3.09</c:v>
                </c:pt>
                <c:pt idx="167">
                  <c:v>2.99</c:v>
                </c:pt>
                <c:pt idx="168">
                  <c:v>2.91</c:v>
                </c:pt>
                <c:pt idx="169">
                  <c:v>2.83</c:v>
                </c:pt>
                <c:pt idx="170">
                  <c:v>2.76</c:v>
                </c:pt>
                <c:pt idx="171">
                  <c:v>2.61</c:v>
                </c:pt>
                <c:pt idx="172">
                  <c:v>2.52</c:v>
                </c:pt>
                <c:pt idx="173">
                  <c:v>2.42</c:v>
                </c:pt>
                <c:pt idx="174">
                  <c:v>2.3199999999999998</c:v>
                </c:pt>
                <c:pt idx="175">
                  <c:v>2.2799999999999998</c:v>
                </c:pt>
                <c:pt idx="176">
                  <c:v>2.2599999999999998</c:v>
                </c:pt>
                <c:pt idx="177">
                  <c:v>2.23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66F-4F42-9C4A-CE4E56FB6B08}"/>
            </c:ext>
          </c:extLst>
        </c:ser>
        <c:ser>
          <c:idx val="2"/>
          <c:order val="2"/>
          <c:tx>
            <c:strRef>
              <c:f>'Active CDBG Spend Rates'!$K$1</c:f>
              <c:strCache>
                <c:ptCount val="1"/>
                <c:pt idx="0">
                  <c:v>US Unexpended Ratio</c:v>
                </c:pt>
              </c:strCache>
            </c:strRef>
          </c:tx>
          <c:spPr>
            <a:ln w="28575" cap="rnd">
              <a:solidFill>
                <a:srgbClr val="1B365D"/>
              </a:solidFill>
              <a:round/>
            </a:ln>
            <a:effectLst/>
          </c:spPr>
          <c:marker>
            <c:symbol val="none"/>
          </c:marker>
          <c:cat>
            <c:strRef>
              <c:f>'Active CDBG Spend Rates'!$D$2:$D$179</c:f>
              <c:strCache>
                <c:ptCount val="178"/>
                <c:pt idx="0">
                  <c:v>09-11</c:v>
                </c:pt>
                <c:pt idx="1">
                  <c:v>09-12</c:v>
                </c:pt>
                <c:pt idx="2">
                  <c:v>10-01</c:v>
                </c:pt>
                <c:pt idx="3">
                  <c:v>10-02</c:v>
                </c:pt>
                <c:pt idx="4">
                  <c:v>10-03</c:v>
                </c:pt>
                <c:pt idx="5">
                  <c:v>10-04</c:v>
                </c:pt>
                <c:pt idx="6">
                  <c:v>10-05</c:v>
                </c:pt>
                <c:pt idx="7">
                  <c:v>10-06</c:v>
                </c:pt>
                <c:pt idx="8">
                  <c:v>10-07</c:v>
                </c:pt>
                <c:pt idx="9">
                  <c:v>10-08</c:v>
                </c:pt>
                <c:pt idx="10">
                  <c:v>10-09</c:v>
                </c:pt>
                <c:pt idx="11">
                  <c:v>10-10</c:v>
                </c:pt>
                <c:pt idx="12">
                  <c:v>10-11</c:v>
                </c:pt>
                <c:pt idx="13">
                  <c:v>10-12</c:v>
                </c:pt>
                <c:pt idx="14">
                  <c:v>11-01</c:v>
                </c:pt>
                <c:pt idx="15">
                  <c:v>11-02</c:v>
                </c:pt>
                <c:pt idx="16">
                  <c:v>11-03</c:v>
                </c:pt>
                <c:pt idx="17">
                  <c:v>11-04</c:v>
                </c:pt>
                <c:pt idx="18">
                  <c:v>11-05</c:v>
                </c:pt>
                <c:pt idx="19">
                  <c:v>11-06</c:v>
                </c:pt>
                <c:pt idx="20">
                  <c:v>11-07</c:v>
                </c:pt>
                <c:pt idx="21">
                  <c:v>11-08</c:v>
                </c:pt>
                <c:pt idx="22">
                  <c:v>11-09</c:v>
                </c:pt>
                <c:pt idx="23">
                  <c:v>11-10</c:v>
                </c:pt>
                <c:pt idx="24">
                  <c:v>11-11</c:v>
                </c:pt>
                <c:pt idx="25">
                  <c:v>11-12</c:v>
                </c:pt>
                <c:pt idx="26">
                  <c:v>12-01</c:v>
                </c:pt>
                <c:pt idx="27">
                  <c:v>12-02</c:v>
                </c:pt>
                <c:pt idx="28">
                  <c:v>12-03</c:v>
                </c:pt>
                <c:pt idx="29">
                  <c:v>12-04</c:v>
                </c:pt>
                <c:pt idx="30">
                  <c:v>12-05</c:v>
                </c:pt>
                <c:pt idx="31">
                  <c:v>12-06</c:v>
                </c:pt>
                <c:pt idx="32">
                  <c:v>12-07</c:v>
                </c:pt>
                <c:pt idx="33">
                  <c:v>12-08</c:v>
                </c:pt>
                <c:pt idx="34">
                  <c:v>12-09</c:v>
                </c:pt>
                <c:pt idx="35">
                  <c:v>12-10</c:v>
                </c:pt>
                <c:pt idx="36">
                  <c:v>12-11</c:v>
                </c:pt>
                <c:pt idx="37">
                  <c:v>12-12</c:v>
                </c:pt>
                <c:pt idx="38">
                  <c:v>13-01</c:v>
                </c:pt>
                <c:pt idx="39">
                  <c:v>13-02</c:v>
                </c:pt>
                <c:pt idx="40">
                  <c:v>13-03</c:v>
                </c:pt>
                <c:pt idx="41">
                  <c:v>13-04</c:v>
                </c:pt>
                <c:pt idx="42">
                  <c:v>13-05</c:v>
                </c:pt>
                <c:pt idx="43">
                  <c:v>13-06</c:v>
                </c:pt>
                <c:pt idx="44">
                  <c:v>13-07</c:v>
                </c:pt>
                <c:pt idx="45">
                  <c:v>13-08</c:v>
                </c:pt>
                <c:pt idx="46">
                  <c:v>13-09</c:v>
                </c:pt>
                <c:pt idx="47">
                  <c:v>13-10</c:v>
                </c:pt>
                <c:pt idx="48">
                  <c:v>13-11</c:v>
                </c:pt>
                <c:pt idx="49">
                  <c:v>13-12</c:v>
                </c:pt>
                <c:pt idx="50">
                  <c:v>14-01</c:v>
                </c:pt>
                <c:pt idx="51">
                  <c:v>14-02</c:v>
                </c:pt>
                <c:pt idx="52">
                  <c:v>14-03</c:v>
                </c:pt>
                <c:pt idx="53">
                  <c:v>14-04</c:v>
                </c:pt>
                <c:pt idx="54">
                  <c:v>14-05</c:v>
                </c:pt>
                <c:pt idx="55">
                  <c:v>14-06</c:v>
                </c:pt>
                <c:pt idx="56">
                  <c:v>14-07</c:v>
                </c:pt>
                <c:pt idx="57">
                  <c:v>14-08</c:v>
                </c:pt>
                <c:pt idx="58">
                  <c:v>14-09</c:v>
                </c:pt>
                <c:pt idx="59">
                  <c:v>14-10</c:v>
                </c:pt>
                <c:pt idx="60">
                  <c:v>14-11</c:v>
                </c:pt>
                <c:pt idx="61">
                  <c:v>14-12</c:v>
                </c:pt>
                <c:pt idx="62">
                  <c:v>15-01</c:v>
                </c:pt>
                <c:pt idx="63">
                  <c:v>15-02</c:v>
                </c:pt>
                <c:pt idx="64">
                  <c:v>15-03</c:v>
                </c:pt>
                <c:pt idx="65">
                  <c:v>15-04</c:v>
                </c:pt>
                <c:pt idx="66">
                  <c:v>15-05</c:v>
                </c:pt>
                <c:pt idx="67">
                  <c:v>15-06</c:v>
                </c:pt>
                <c:pt idx="68">
                  <c:v>15-07</c:v>
                </c:pt>
                <c:pt idx="69">
                  <c:v>15-08</c:v>
                </c:pt>
                <c:pt idx="70">
                  <c:v>15-09</c:v>
                </c:pt>
                <c:pt idx="71">
                  <c:v>15-10</c:v>
                </c:pt>
                <c:pt idx="72">
                  <c:v>15-11</c:v>
                </c:pt>
                <c:pt idx="73">
                  <c:v>15-12</c:v>
                </c:pt>
                <c:pt idx="74">
                  <c:v>16-01</c:v>
                </c:pt>
                <c:pt idx="75">
                  <c:v>16-02</c:v>
                </c:pt>
                <c:pt idx="76">
                  <c:v>16-03</c:v>
                </c:pt>
                <c:pt idx="77">
                  <c:v>16-04</c:v>
                </c:pt>
                <c:pt idx="78">
                  <c:v>16-05</c:v>
                </c:pt>
                <c:pt idx="79">
                  <c:v>16-06</c:v>
                </c:pt>
                <c:pt idx="80">
                  <c:v>16-07</c:v>
                </c:pt>
                <c:pt idx="81">
                  <c:v>16-08</c:v>
                </c:pt>
                <c:pt idx="82">
                  <c:v>16-09</c:v>
                </c:pt>
                <c:pt idx="83">
                  <c:v>16-10</c:v>
                </c:pt>
                <c:pt idx="84">
                  <c:v>16-11</c:v>
                </c:pt>
                <c:pt idx="85">
                  <c:v>16-12</c:v>
                </c:pt>
                <c:pt idx="86">
                  <c:v>17-01</c:v>
                </c:pt>
                <c:pt idx="87">
                  <c:v>17-02</c:v>
                </c:pt>
                <c:pt idx="88">
                  <c:v>17-03</c:v>
                </c:pt>
                <c:pt idx="89">
                  <c:v>17-04</c:v>
                </c:pt>
                <c:pt idx="90">
                  <c:v>17-05</c:v>
                </c:pt>
                <c:pt idx="91">
                  <c:v>17-06</c:v>
                </c:pt>
                <c:pt idx="92">
                  <c:v>17-07</c:v>
                </c:pt>
                <c:pt idx="93">
                  <c:v>17-08</c:v>
                </c:pt>
                <c:pt idx="94">
                  <c:v>17-09</c:v>
                </c:pt>
                <c:pt idx="95">
                  <c:v>17-10</c:v>
                </c:pt>
                <c:pt idx="96">
                  <c:v>17-11</c:v>
                </c:pt>
                <c:pt idx="97">
                  <c:v>17-12</c:v>
                </c:pt>
                <c:pt idx="98">
                  <c:v>18-01</c:v>
                </c:pt>
                <c:pt idx="99">
                  <c:v>18-02</c:v>
                </c:pt>
                <c:pt idx="100">
                  <c:v>18-03</c:v>
                </c:pt>
                <c:pt idx="101">
                  <c:v>18-04</c:v>
                </c:pt>
                <c:pt idx="102">
                  <c:v>18-05</c:v>
                </c:pt>
                <c:pt idx="103">
                  <c:v>18-06</c:v>
                </c:pt>
                <c:pt idx="104">
                  <c:v>18-07</c:v>
                </c:pt>
                <c:pt idx="105">
                  <c:v>18-08</c:v>
                </c:pt>
                <c:pt idx="106">
                  <c:v>18-09</c:v>
                </c:pt>
                <c:pt idx="107">
                  <c:v>18-10</c:v>
                </c:pt>
                <c:pt idx="108">
                  <c:v>18-11</c:v>
                </c:pt>
                <c:pt idx="109">
                  <c:v>18-12</c:v>
                </c:pt>
                <c:pt idx="110">
                  <c:v>19-01</c:v>
                </c:pt>
                <c:pt idx="111">
                  <c:v>19-02</c:v>
                </c:pt>
                <c:pt idx="112">
                  <c:v>19-03</c:v>
                </c:pt>
                <c:pt idx="113">
                  <c:v>19-04</c:v>
                </c:pt>
                <c:pt idx="114">
                  <c:v>19-05</c:v>
                </c:pt>
                <c:pt idx="115">
                  <c:v>19-06</c:v>
                </c:pt>
                <c:pt idx="116">
                  <c:v>19-07</c:v>
                </c:pt>
                <c:pt idx="117">
                  <c:v>19-08</c:v>
                </c:pt>
                <c:pt idx="118">
                  <c:v>19-09</c:v>
                </c:pt>
                <c:pt idx="119">
                  <c:v>19-10</c:v>
                </c:pt>
                <c:pt idx="120">
                  <c:v>19-11</c:v>
                </c:pt>
                <c:pt idx="121">
                  <c:v>19-12</c:v>
                </c:pt>
                <c:pt idx="122">
                  <c:v>20-01</c:v>
                </c:pt>
                <c:pt idx="123">
                  <c:v>20-02</c:v>
                </c:pt>
                <c:pt idx="124">
                  <c:v>20-03</c:v>
                </c:pt>
                <c:pt idx="125">
                  <c:v>20-04</c:v>
                </c:pt>
                <c:pt idx="126">
                  <c:v>20-05</c:v>
                </c:pt>
                <c:pt idx="127">
                  <c:v>20-06</c:v>
                </c:pt>
                <c:pt idx="128">
                  <c:v>20-07</c:v>
                </c:pt>
                <c:pt idx="129">
                  <c:v>20-08</c:v>
                </c:pt>
                <c:pt idx="130">
                  <c:v>20-09</c:v>
                </c:pt>
                <c:pt idx="131">
                  <c:v>20-10</c:v>
                </c:pt>
                <c:pt idx="132">
                  <c:v>20-11</c:v>
                </c:pt>
                <c:pt idx="133">
                  <c:v>20-12</c:v>
                </c:pt>
                <c:pt idx="134">
                  <c:v>21-01</c:v>
                </c:pt>
                <c:pt idx="135">
                  <c:v>21-02</c:v>
                </c:pt>
                <c:pt idx="136">
                  <c:v>21-03</c:v>
                </c:pt>
                <c:pt idx="137">
                  <c:v>21-04</c:v>
                </c:pt>
                <c:pt idx="138">
                  <c:v>21-05</c:v>
                </c:pt>
                <c:pt idx="139">
                  <c:v>21-06</c:v>
                </c:pt>
                <c:pt idx="140">
                  <c:v>21-07</c:v>
                </c:pt>
                <c:pt idx="141">
                  <c:v>21-08</c:v>
                </c:pt>
                <c:pt idx="142">
                  <c:v>21-09</c:v>
                </c:pt>
                <c:pt idx="143">
                  <c:v>21-10</c:v>
                </c:pt>
                <c:pt idx="144">
                  <c:v>21-11</c:v>
                </c:pt>
                <c:pt idx="145">
                  <c:v>21-12</c:v>
                </c:pt>
                <c:pt idx="146">
                  <c:v>22-01</c:v>
                </c:pt>
                <c:pt idx="147">
                  <c:v>22-02</c:v>
                </c:pt>
                <c:pt idx="148">
                  <c:v>22-03</c:v>
                </c:pt>
                <c:pt idx="149">
                  <c:v>22-04</c:v>
                </c:pt>
                <c:pt idx="150">
                  <c:v>22-05</c:v>
                </c:pt>
                <c:pt idx="151">
                  <c:v>22-06</c:v>
                </c:pt>
                <c:pt idx="152">
                  <c:v>22-07</c:v>
                </c:pt>
                <c:pt idx="153">
                  <c:v>22-08</c:v>
                </c:pt>
                <c:pt idx="154">
                  <c:v>22-09</c:v>
                </c:pt>
                <c:pt idx="155">
                  <c:v>22-10</c:v>
                </c:pt>
                <c:pt idx="156">
                  <c:v>22-11</c:v>
                </c:pt>
                <c:pt idx="157">
                  <c:v>22-12</c:v>
                </c:pt>
                <c:pt idx="158">
                  <c:v>23-01</c:v>
                </c:pt>
                <c:pt idx="159">
                  <c:v>23-02</c:v>
                </c:pt>
                <c:pt idx="160">
                  <c:v>23-03</c:v>
                </c:pt>
                <c:pt idx="161">
                  <c:v>23-03</c:v>
                </c:pt>
                <c:pt idx="162">
                  <c:v>23-05</c:v>
                </c:pt>
                <c:pt idx="163">
                  <c:v>23-06</c:v>
                </c:pt>
                <c:pt idx="164">
                  <c:v>23-07</c:v>
                </c:pt>
                <c:pt idx="165">
                  <c:v>23-08</c:v>
                </c:pt>
                <c:pt idx="166">
                  <c:v>23-09</c:v>
                </c:pt>
                <c:pt idx="167">
                  <c:v>23-10</c:v>
                </c:pt>
                <c:pt idx="168">
                  <c:v>23-11</c:v>
                </c:pt>
                <c:pt idx="169">
                  <c:v>23-12</c:v>
                </c:pt>
                <c:pt idx="170">
                  <c:v>24-01</c:v>
                </c:pt>
                <c:pt idx="171">
                  <c:v>24-02</c:v>
                </c:pt>
                <c:pt idx="172">
                  <c:v>24-03</c:v>
                </c:pt>
                <c:pt idx="173">
                  <c:v>24-04</c:v>
                </c:pt>
                <c:pt idx="174">
                  <c:v>24-05</c:v>
                </c:pt>
                <c:pt idx="175">
                  <c:v>24-06</c:v>
                </c:pt>
                <c:pt idx="176">
                  <c:v>24-07</c:v>
                </c:pt>
                <c:pt idx="177">
                  <c:v>24-08</c:v>
                </c:pt>
              </c:strCache>
            </c:strRef>
          </c:cat>
          <c:val>
            <c:numRef>
              <c:f>'Active CDBG Spend Rates'!$K$2:$K$179</c:f>
              <c:numCache>
                <c:formatCode>0.00</c:formatCode>
                <c:ptCount val="178"/>
                <c:pt idx="0">
                  <c:v>2.38</c:v>
                </c:pt>
                <c:pt idx="1">
                  <c:v>2.29</c:v>
                </c:pt>
                <c:pt idx="2">
                  <c:v>2.2200000000000002</c:v>
                </c:pt>
                <c:pt idx="3">
                  <c:v>2.15</c:v>
                </c:pt>
                <c:pt idx="4">
                  <c:v>2.0699999999999998</c:v>
                </c:pt>
                <c:pt idx="5">
                  <c:v>1.99</c:v>
                </c:pt>
                <c:pt idx="6">
                  <c:v>2.08</c:v>
                </c:pt>
                <c:pt idx="7">
                  <c:v>2.2400000000000002</c:v>
                </c:pt>
                <c:pt idx="8">
                  <c:v>2.25</c:v>
                </c:pt>
                <c:pt idx="9">
                  <c:v>2.4500000000000002</c:v>
                </c:pt>
                <c:pt idx="10">
                  <c:v>2.39</c:v>
                </c:pt>
                <c:pt idx="11">
                  <c:v>2.33</c:v>
                </c:pt>
                <c:pt idx="12">
                  <c:v>2.2799999999999998</c:v>
                </c:pt>
                <c:pt idx="13">
                  <c:v>2.2000000000000002</c:v>
                </c:pt>
                <c:pt idx="14">
                  <c:v>2.13</c:v>
                </c:pt>
                <c:pt idx="15">
                  <c:v>2.0699999999999998</c:v>
                </c:pt>
                <c:pt idx="16">
                  <c:v>1.99</c:v>
                </c:pt>
                <c:pt idx="17">
                  <c:v>1.92</c:v>
                </c:pt>
                <c:pt idx="18">
                  <c:v>1.85</c:v>
                </c:pt>
                <c:pt idx="19">
                  <c:v>1.76</c:v>
                </c:pt>
                <c:pt idx="20">
                  <c:v>2.0099999999999998</c:v>
                </c:pt>
                <c:pt idx="21">
                  <c:v>2.58</c:v>
                </c:pt>
                <c:pt idx="22">
                  <c:v>2.61</c:v>
                </c:pt>
                <c:pt idx="23">
                  <c:v>2.63</c:v>
                </c:pt>
                <c:pt idx="24">
                  <c:v>2.58</c:v>
                </c:pt>
                <c:pt idx="25">
                  <c:v>2.4900000000000002</c:v>
                </c:pt>
                <c:pt idx="26">
                  <c:v>2.39</c:v>
                </c:pt>
                <c:pt idx="27">
                  <c:v>2.38</c:v>
                </c:pt>
                <c:pt idx="28">
                  <c:v>2.2999999999999998</c:v>
                </c:pt>
                <c:pt idx="29">
                  <c:v>2.3199999999999998</c:v>
                </c:pt>
                <c:pt idx="30">
                  <c:v>2.5499999999999998</c:v>
                </c:pt>
                <c:pt idx="31">
                  <c:v>2.5</c:v>
                </c:pt>
                <c:pt idx="32">
                  <c:v>2.61</c:v>
                </c:pt>
                <c:pt idx="33">
                  <c:v>2.82</c:v>
                </c:pt>
                <c:pt idx="34">
                  <c:v>2.97</c:v>
                </c:pt>
                <c:pt idx="35">
                  <c:v>2.89</c:v>
                </c:pt>
                <c:pt idx="36">
                  <c:v>2.78</c:v>
                </c:pt>
                <c:pt idx="37">
                  <c:v>2.68</c:v>
                </c:pt>
                <c:pt idx="38">
                  <c:v>2.58</c:v>
                </c:pt>
                <c:pt idx="39">
                  <c:v>2.4900000000000002</c:v>
                </c:pt>
                <c:pt idx="40">
                  <c:v>2.4</c:v>
                </c:pt>
                <c:pt idx="41">
                  <c:v>2.31</c:v>
                </c:pt>
                <c:pt idx="42">
                  <c:v>2.2200000000000002</c:v>
                </c:pt>
                <c:pt idx="43">
                  <c:v>2.13</c:v>
                </c:pt>
                <c:pt idx="44">
                  <c:v>2.16</c:v>
                </c:pt>
                <c:pt idx="45">
                  <c:v>2.57</c:v>
                </c:pt>
                <c:pt idx="46">
                  <c:v>2.72</c:v>
                </c:pt>
                <c:pt idx="47">
                  <c:v>2.69</c:v>
                </c:pt>
                <c:pt idx="48">
                  <c:v>2.62</c:v>
                </c:pt>
                <c:pt idx="49">
                  <c:v>2.52</c:v>
                </c:pt>
                <c:pt idx="50">
                  <c:v>2.4500000000000002</c:v>
                </c:pt>
                <c:pt idx="51">
                  <c:v>2.38</c:v>
                </c:pt>
                <c:pt idx="52">
                  <c:v>2.3199999999999998</c:v>
                </c:pt>
                <c:pt idx="53">
                  <c:v>2.25</c:v>
                </c:pt>
                <c:pt idx="54">
                  <c:v>2.19</c:v>
                </c:pt>
                <c:pt idx="55">
                  <c:v>2.21</c:v>
                </c:pt>
                <c:pt idx="56">
                  <c:v>2.33</c:v>
                </c:pt>
                <c:pt idx="57">
                  <c:v>2.82</c:v>
                </c:pt>
                <c:pt idx="58">
                  <c:v>2.84</c:v>
                </c:pt>
                <c:pt idx="59">
                  <c:v>2.76</c:v>
                </c:pt>
                <c:pt idx="60">
                  <c:v>2.68</c:v>
                </c:pt>
                <c:pt idx="61">
                  <c:v>2.63</c:v>
                </c:pt>
                <c:pt idx="62">
                  <c:v>2.57</c:v>
                </c:pt>
                <c:pt idx="63">
                  <c:v>2.5</c:v>
                </c:pt>
                <c:pt idx="64">
                  <c:v>2.4300000000000002</c:v>
                </c:pt>
                <c:pt idx="65">
                  <c:v>2.37</c:v>
                </c:pt>
                <c:pt idx="66">
                  <c:v>2.31</c:v>
                </c:pt>
                <c:pt idx="67">
                  <c:v>2.23</c:v>
                </c:pt>
                <c:pt idx="68">
                  <c:v>2.27</c:v>
                </c:pt>
                <c:pt idx="69">
                  <c:v>2.4900000000000002</c:v>
                </c:pt>
                <c:pt idx="70">
                  <c:v>2.75</c:v>
                </c:pt>
                <c:pt idx="71">
                  <c:v>2.84</c:v>
                </c:pt>
                <c:pt idx="72">
                  <c:v>2.82</c:v>
                </c:pt>
                <c:pt idx="73">
                  <c:v>2.74</c:v>
                </c:pt>
                <c:pt idx="74">
                  <c:v>2.71</c:v>
                </c:pt>
                <c:pt idx="75">
                  <c:v>2.64</c:v>
                </c:pt>
                <c:pt idx="76">
                  <c:v>2.56</c:v>
                </c:pt>
                <c:pt idx="77">
                  <c:v>2.4900000000000002</c:v>
                </c:pt>
                <c:pt idx="78">
                  <c:v>2.42</c:v>
                </c:pt>
                <c:pt idx="79">
                  <c:v>2.34</c:v>
                </c:pt>
                <c:pt idx="80">
                  <c:v>2.31</c:v>
                </c:pt>
                <c:pt idx="81">
                  <c:v>2.5499999999999998</c:v>
                </c:pt>
                <c:pt idx="82">
                  <c:v>2.93</c:v>
                </c:pt>
                <c:pt idx="83">
                  <c:v>2.91</c:v>
                </c:pt>
                <c:pt idx="84">
                  <c:v>2.87</c:v>
                </c:pt>
                <c:pt idx="85">
                  <c:v>2.77</c:v>
                </c:pt>
                <c:pt idx="86">
                  <c:v>2.73</c:v>
                </c:pt>
                <c:pt idx="87">
                  <c:v>2.66</c:v>
                </c:pt>
                <c:pt idx="88">
                  <c:v>2.59</c:v>
                </c:pt>
                <c:pt idx="89">
                  <c:v>2.5299999999999998</c:v>
                </c:pt>
                <c:pt idx="90">
                  <c:v>2.46</c:v>
                </c:pt>
                <c:pt idx="91">
                  <c:v>2.38</c:v>
                </c:pt>
                <c:pt idx="92">
                  <c:v>2.3199999999999998</c:v>
                </c:pt>
                <c:pt idx="93">
                  <c:v>2.2400000000000002</c:v>
                </c:pt>
                <c:pt idx="94">
                  <c:v>2.23</c:v>
                </c:pt>
                <c:pt idx="95">
                  <c:v>2.35</c:v>
                </c:pt>
                <c:pt idx="96">
                  <c:v>2.86</c:v>
                </c:pt>
                <c:pt idx="97">
                  <c:v>2.87</c:v>
                </c:pt>
                <c:pt idx="98">
                  <c:v>2.81</c:v>
                </c:pt>
                <c:pt idx="99">
                  <c:v>2.75</c:v>
                </c:pt>
                <c:pt idx="100">
                  <c:v>2.68</c:v>
                </c:pt>
                <c:pt idx="101">
                  <c:v>2.62</c:v>
                </c:pt>
                <c:pt idx="102">
                  <c:v>2.5499999999999998</c:v>
                </c:pt>
                <c:pt idx="103">
                  <c:v>2.4700000000000002</c:v>
                </c:pt>
                <c:pt idx="104">
                  <c:v>2.4</c:v>
                </c:pt>
                <c:pt idx="105">
                  <c:v>2.54</c:v>
                </c:pt>
                <c:pt idx="106">
                  <c:v>2.72</c:v>
                </c:pt>
                <c:pt idx="107">
                  <c:v>2.7</c:v>
                </c:pt>
                <c:pt idx="108">
                  <c:v>2.62</c:v>
                </c:pt>
                <c:pt idx="109">
                  <c:v>2.71</c:v>
                </c:pt>
                <c:pt idx="110">
                  <c:v>2.65</c:v>
                </c:pt>
                <c:pt idx="111">
                  <c:v>2.63</c:v>
                </c:pt>
                <c:pt idx="112">
                  <c:v>2.58</c:v>
                </c:pt>
                <c:pt idx="113">
                  <c:v>2.5299999999999998</c:v>
                </c:pt>
                <c:pt idx="114">
                  <c:v>2.4700000000000002</c:v>
                </c:pt>
                <c:pt idx="115">
                  <c:v>2.41</c:v>
                </c:pt>
                <c:pt idx="116">
                  <c:v>2.4</c:v>
                </c:pt>
                <c:pt idx="117">
                  <c:v>2.66</c:v>
                </c:pt>
                <c:pt idx="118">
                  <c:v>2.9</c:v>
                </c:pt>
                <c:pt idx="119">
                  <c:v>2.93</c:v>
                </c:pt>
                <c:pt idx="120">
                  <c:v>2.98</c:v>
                </c:pt>
                <c:pt idx="121">
                  <c:v>2.9</c:v>
                </c:pt>
                <c:pt idx="122">
                  <c:v>2.85</c:v>
                </c:pt>
                <c:pt idx="123">
                  <c:v>2.79</c:v>
                </c:pt>
                <c:pt idx="124">
                  <c:v>2.72</c:v>
                </c:pt>
                <c:pt idx="125">
                  <c:v>2.66</c:v>
                </c:pt>
                <c:pt idx="126">
                  <c:v>2.65</c:v>
                </c:pt>
                <c:pt idx="127">
                  <c:v>2.63</c:v>
                </c:pt>
                <c:pt idx="128">
                  <c:v>2.73</c:v>
                </c:pt>
                <c:pt idx="129">
                  <c:v>2.87</c:v>
                </c:pt>
                <c:pt idx="130">
                  <c:v>2.93</c:v>
                </c:pt>
                <c:pt idx="131">
                  <c:v>2.87</c:v>
                </c:pt>
                <c:pt idx="132">
                  <c:v>2.82</c:v>
                </c:pt>
                <c:pt idx="133">
                  <c:v>2.73</c:v>
                </c:pt>
                <c:pt idx="134">
                  <c:v>2.71</c:v>
                </c:pt>
                <c:pt idx="135">
                  <c:v>2.64</c:v>
                </c:pt>
                <c:pt idx="136">
                  <c:v>2.61</c:v>
                </c:pt>
                <c:pt idx="137">
                  <c:v>2.65</c:v>
                </c:pt>
                <c:pt idx="138">
                  <c:v>2.61</c:v>
                </c:pt>
                <c:pt idx="139">
                  <c:v>2.5299999999999998</c:v>
                </c:pt>
                <c:pt idx="140">
                  <c:v>2.46</c:v>
                </c:pt>
                <c:pt idx="141">
                  <c:v>2.69</c:v>
                </c:pt>
                <c:pt idx="142">
                  <c:v>3.12</c:v>
                </c:pt>
                <c:pt idx="143">
                  <c:v>3.02</c:v>
                </c:pt>
                <c:pt idx="144">
                  <c:v>3.06</c:v>
                </c:pt>
                <c:pt idx="145">
                  <c:v>3</c:v>
                </c:pt>
                <c:pt idx="146">
                  <c:v>2.94</c:v>
                </c:pt>
                <c:pt idx="147">
                  <c:v>2.9</c:v>
                </c:pt>
                <c:pt idx="148">
                  <c:v>2.84</c:v>
                </c:pt>
                <c:pt idx="149">
                  <c:v>2.79</c:v>
                </c:pt>
                <c:pt idx="150">
                  <c:v>2.73</c:v>
                </c:pt>
                <c:pt idx="151">
                  <c:v>2.66</c:v>
                </c:pt>
                <c:pt idx="152">
                  <c:v>2.61</c:v>
                </c:pt>
                <c:pt idx="153">
                  <c:v>2.56</c:v>
                </c:pt>
                <c:pt idx="154">
                  <c:v>2.98</c:v>
                </c:pt>
                <c:pt idx="155">
                  <c:v>3.02</c:v>
                </c:pt>
                <c:pt idx="156">
                  <c:v>3.19</c:v>
                </c:pt>
                <c:pt idx="157">
                  <c:v>3.21</c:v>
                </c:pt>
                <c:pt idx="158">
                  <c:v>3.2</c:v>
                </c:pt>
                <c:pt idx="159">
                  <c:v>3.17</c:v>
                </c:pt>
                <c:pt idx="160">
                  <c:v>3.12</c:v>
                </c:pt>
                <c:pt idx="161">
                  <c:v>3.07</c:v>
                </c:pt>
                <c:pt idx="162">
                  <c:v>2.98</c:v>
                </c:pt>
                <c:pt idx="163">
                  <c:v>2.92</c:v>
                </c:pt>
                <c:pt idx="164">
                  <c:v>2.99</c:v>
                </c:pt>
                <c:pt idx="165">
                  <c:v>3.14</c:v>
                </c:pt>
                <c:pt idx="166">
                  <c:v>3.39</c:v>
                </c:pt>
                <c:pt idx="167">
                  <c:v>3.4</c:v>
                </c:pt>
                <c:pt idx="168">
                  <c:v>3.42</c:v>
                </c:pt>
                <c:pt idx="169">
                  <c:v>3.4</c:v>
                </c:pt>
                <c:pt idx="170">
                  <c:v>3.36</c:v>
                </c:pt>
                <c:pt idx="171">
                  <c:v>3.29</c:v>
                </c:pt>
                <c:pt idx="172">
                  <c:v>3.22</c:v>
                </c:pt>
                <c:pt idx="173">
                  <c:v>3.14</c:v>
                </c:pt>
                <c:pt idx="174">
                  <c:v>3.07</c:v>
                </c:pt>
                <c:pt idx="175">
                  <c:v>2.98</c:v>
                </c:pt>
                <c:pt idx="176">
                  <c:v>2.92</c:v>
                </c:pt>
                <c:pt idx="177">
                  <c:v>2.85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66F-4F42-9C4A-CE4E56FB6B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50636815"/>
        <c:axId val="1250631823"/>
        <c:extLst>
          <c:ext xmlns:c15="http://schemas.microsoft.com/office/drawing/2012/chart" uri="{02D57815-91ED-43cb-92C2-25804820EDAC}">
            <c15:filteredLin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'Active CDBG Spend Rates'!$J$1</c15:sqref>
                        </c15:formulaRef>
                      </c:ext>
                    </c:extLst>
                    <c:strCache>
                      <c:ptCount val="1"/>
                      <c:pt idx="0">
                        <c:v>State Rank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'Active CDBG Spend Rates'!$D$2:$D$179</c15:sqref>
                        </c15:formulaRef>
                      </c:ext>
                    </c:extLst>
                    <c:strCache>
                      <c:ptCount val="178"/>
                      <c:pt idx="0">
                        <c:v>09-11</c:v>
                      </c:pt>
                      <c:pt idx="1">
                        <c:v>09-12</c:v>
                      </c:pt>
                      <c:pt idx="2">
                        <c:v>10-01</c:v>
                      </c:pt>
                      <c:pt idx="3">
                        <c:v>10-02</c:v>
                      </c:pt>
                      <c:pt idx="4">
                        <c:v>10-03</c:v>
                      </c:pt>
                      <c:pt idx="5">
                        <c:v>10-04</c:v>
                      </c:pt>
                      <c:pt idx="6">
                        <c:v>10-05</c:v>
                      </c:pt>
                      <c:pt idx="7">
                        <c:v>10-06</c:v>
                      </c:pt>
                      <c:pt idx="8">
                        <c:v>10-07</c:v>
                      </c:pt>
                      <c:pt idx="9">
                        <c:v>10-08</c:v>
                      </c:pt>
                      <c:pt idx="10">
                        <c:v>10-09</c:v>
                      </c:pt>
                      <c:pt idx="11">
                        <c:v>10-10</c:v>
                      </c:pt>
                      <c:pt idx="12">
                        <c:v>10-11</c:v>
                      </c:pt>
                      <c:pt idx="13">
                        <c:v>10-12</c:v>
                      </c:pt>
                      <c:pt idx="14">
                        <c:v>11-01</c:v>
                      </c:pt>
                      <c:pt idx="15">
                        <c:v>11-02</c:v>
                      </c:pt>
                      <c:pt idx="16">
                        <c:v>11-03</c:v>
                      </c:pt>
                      <c:pt idx="17">
                        <c:v>11-04</c:v>
                      </c:pt>
                      <c:pt idx="18">
                        <c:v>11-05</c:v>
                      </c:pt>
                      <c:pt idx="19">
                        <c:v>11-06</c:v>
                      </c:pt>
                      <c:pt idx="20">
                        <c:v>11-07</c:v>
                      </c:pt>
                      <c:pt idx="21">
                        <c:v>11-08</c:v>
                      </c:pt>
                      <c:pt idx="22">
                        <c:v>11-09</c:v>
                      </c:pt>
                      <c:pt idx="23">
                        <c:v>11-10</c:v>
                      </c:pt>
                      <c:pt idx="24">
                        <c:v>11-11</c:v>
                      </c:pt>
                      <c:pt idx="25">
                        <c:v>11-12</c:v>
                      </c:pt>
                      <c:pt idx="26">
                        <c:v>12-01</c:v>
                      </c:pt>
                      <c:pt idx="27">
                        <c:v>12-02</c:v>
                      </c:pt>
                      <c:pt idx="28">
                        <c:v>12-03</c:v>
                      </c:pt>
                      <c:pt idx="29">
                        <c:v>12-04</c:v>
                      </c:pt>
                      <c:pt idx="30">
                        <c:v>12-05</c:v>
                      </c:pt>
                      <c:pt idx="31">
                        <c:v>12-06</c:v>
                      </c:pt>
                      <c:pt idx="32">
                        <c:v>12-07</c:v>
                      </c:pt>
                      <c:pt idx="33">
                        <c:v>12-08</c:v>
                      </c:pt>
                      <c:pt idx="34">
                        <c:v>12-09</c:v>
                      </c:pt>
                      <c:pt idx="35">
                        <c:v>12-10</c:v>
                      </c:pt>
                      <c:pt idx="36">
                        <c:v>12-11</c:v>
                      </c:pt>
                      <c:pt idx="37">
                        <c:v>12-12</c:v>
                      </c:pt>
                      <c:pt idx="38">
                        <c:v>13-01</c:v>
                      </c:pt>
                      <c:pt idx="39">
                        <c:v>13-02</c:v>
                      </c:pt>
                      <c:pt idx="40">
                        <c:v>13-03</c:v>
                      </c:pt>
                      <c:pt idx="41">
                        <c:v>13-04</c:v>
                      </c:pt>
                      <c:pt idx="42">
                        <c:v>13-05</c:v>
                      </c:pt>
                      <c:pt idx="43">
                        <c:v>13-06</c:v>
                      </c:pt>
                      <c:pt idx="44">
                        <c:v>13-07</c:v>
                      </c:pt>
                      <c:pt idx="45">
                        <c:v>13-08</c:v>
                      </c:pt>
                      <c:pt idx="46">
                        <c:v>13-09</c:v>
                      </c:pt>
                      <c:pt idx="47">
                        <c:v>13-10</c:v>
                      </c:pt>
                      <c:pt idx="48">
                        <c:v>13-11</c:v>
                      </c:pt>
                      <c:pt idx="49">
                        <c:v>13-12</c:v>
                      </c:pt>
                      <c:pt idx="50">
                        <c:v>14-01</c:v>
                      </c:pt>
                      <c:pt idx="51">
                        <c:v>14-02</c:v>
                      </c:pt>
                      <c:pt idx="52">
                        <c:v>14-03</c:v>
                      </c:pt>
                      <c:pt idx="53">
                        <c:v>14-04</c:v>
                      </c:pt>
                      <c:pt idx="54">
                        <c:v>14-05</c:v>
                      </c:pt>
                      <c:pt idx="55">
                        <c:v>14-06</c:v>
                      </c:pt>
                      <c:pt idx="56">
                        <c:v>14-07</c:v>
                      </c:pt>
                      <c:pt idx="57">
                        <c:v>14-08</c:v>
                      </c:pt>
                      <c:pt idx="58">
                        <c:v>14-09</c:v>
                      </c:pt>
                      <c:pt idx="59">
                        <c:v>14-10</c:v>
                      </c:pt>
                      <c:pt idx="60">
                        <c:v>14-11</c:v>
                      </c:pt>
                      <c:pt idx="61">
                        <c:v>14-12</c:v>
                      </c:pt>
                      <c:pt idx="62">
                        <c:v>15-01</c:v>
                      </c:pt>
                      <c:pt idx="63">
                        <c:v>15-02</c:v>
                      </c:pt>
                      <c:pt idx="64">
                        <c:v>15-03</c:v>
                      </c:pt>
                      <c:pt idx="65">
                        <c:v>15-04</c:v>
                      </c:pt>
                      <c:pt idx="66">
                        <c:v>15-05</c:v>
                      </c:pt>
                      <c:pt idx="67">
                        <c:v>15-06</c:v>
                      </c:pt>
                      <c:pt idx="68">
                        <c:v>15-07</c:v>
                      </c:pt>
                      <c:pt idx="69">
                        <c:v>15-08</c:v>
                      </c:pt>
                      <c:pt idx="70">
                        <c:v>15-09</c:v>
                      </c:pt>
                      <c:pt idx="71">
                        <c:v>15-10</c:v>
                      </c:pt>
                      <c:pt idx="72">
                        <c:v>15-11</c:v>
                      </c:pt>
                      <c:pt idx="73">
                        <c:v>15-12</c:v>
                      </c:pt>
                      <c:pt idx="74">
                        <c:v>16-01</c:v>
                      </c:pt>
                      <c:pt idx="75">
                        <c:v>16-02</c:v>
                      </c:pt>
                      <c:pt idx="76">
                        <c:v>16-03</c:v>
                      </c:pt>
                      <c:pt idx="77">
                        <c:v>16-04</c:v>
                      </c:pt>
                      <c:pt idx="78">
                        <c:v>16-05</c:v>
                      </c:pt>
                      <c:pt idx="79">
                        <c:v>16-06</c:v>
                      </c:pt>
                      <c:pt idx="80">
                        <c:v>16-07</c:v>
                      </c:pt>
                      <c:pt idx="81">
                        <c:v>16-08</c:v>
                      </c:pt>
                      <c:pt idx="82">
                        <c:v>16-09</c:v>
                      </c:pt>
                      <c:pt idx="83">
                        <c:v>16-10</c:v>
                      </c:pt>
                      <c:pt idx="84">
                        <c:v>16-11</c:v>
                      </c:pt>
                      <c:pt idx="85">
                        <c:v>16-12</c:v>
                      </c:pt>
                      <c:pt idx="86">
                        <c:v>17-01</c:v>
                      </c:pt>
                      <c:pt idx="87">
                        <c:v>17-02</c:v>
                      </c:pt>
                      <c:pt idx="88">
                        <c:v>17-03</c:v>
                      </c:pt>
                      <c:pt idx="89">
                        <c:v>17-04</c:v>
                      </c:pt>
                      <c:pt idx="90">
                        <c:v>17-05</c:v>
                      </c:pt>
                      <c:pt idx="91">
                        <c:v>17-06</c:v>
                      </c:pt>
                      <c:pt idx="92">
                        <c:v>17-07</c:v>
                      </c:pt>
                      <c:pt idx="93">
                        <c:v>17-08</c:v>
                      </c:pt>
                      <c:pt idx="94">
                        <c:v>17-09</c:v>
                      </c:pt>
                      <c:pt idx="95">
                        <c:v>17-10</c:v>
                      </c:pt>
                      <c:pt idx="96">
                        <c:v>17-11</c:v>
                      </c:pt>
                      <c:pt idx="97">
                        <c:v>17-12</c:v>
                      </c:pt>
                      <c:pt idx="98">
                        <c:v>18-01</c:v>
                      </c:pt>
                      <c:pt idx="99">
                        <c:v>18-02</c:v>
                      </c:pt>
                      <c:pt idx="100">
                        <c:v>18-03</c:v>
                      </c:pt>
                      <c:pt idx="101">
                        <c:v>18-04</c:v>
                      </c:pt>
                      <c:pt idx="102">
                        <c:v>18-05</c:v>
                      </c:pt>
                      <c:pt idx="103">
                        <c:v>18-06</c:v>
                      </c:pt>
                      <c:pt idx="104">
                        <c:v>18-07</c:v>
                      </c:pt>
                      <c:pt idx="105">
                        <c:v>18-08</c:v>
                      </c:pt>
                      <c:pt idx="106">
                        <c:v>18-09</c:v>
                      </c:pt>
                      <c:pt idx="107">
                        <c:v>18-10</c:v>
                      </c:pt>
                      <c:pt idx="108">
                        <c:v>18-11</c:v>
                      </c:pt>
                      <c:pt idx="109">
                        <c:v>18-12</c:v>
                      </c:pt>
                      <c:pt idx="110">
                        <c:v>19-01</c:v>
                      </c:pt>
                      <c:pt idx="111">
                        <c:v>19-02</c:v>
                      </c:pt>
                      <c:pt idx="112">
                        <c:v>19-03</c:v>
                      </c:pt>
                      <c:pt idx="113">
                        <c:v>19-04</c:v>
                      </c:pt>
                      <c:pt idx="114">
                        <c:v>19-05</c:v>
                      </c:pt>
                      <c:pt idx="115">
                        <c:v>19-06</c:v>
                      </c:pt>
                      <c:pt idx="116">
                        <c:v>19-07</c:v>
                      </c:pt>
                      <c:pt idx="117">
                        <c:v>19-08</c:v>
                      </c:pt>
                      <c:pt idx="118">
                        <c:v>19-09</c:v>
                      </c:pt>
                      <c:pt idx="119">
                        <c:v>19-10</c:v>
                      </c:pt>
                      <c:pt idx="120">
                        <c:v>19-11</c:v>
                      </c:pt>
                      <c:pt idx="121">
                        <c:v>19-12</c:v>
                      </c:pt>
                      <c:pt idx="122">
                        <c:v>20-01</c:v>
                      </c:pt>
                      <c:pt idx="123">
                        <c:v>20-02</c:v>
                      </c:pt>
                      <c:pt idx="124">
                        <c:v>20-03</c:v>
                      </c:pt>
                      <c:pt idx="125">
                        <c:v>20-04</c:v>
                      </c:pt>
                      <c:pt idx="126">
                        <c:v>20-05</c:v>
                      </c:pt>
                      <c:pt idx="127">
                        <c:v>20-06</c:v>
                      </c:pt>
                      <c:pt idx="128">
                        <c:v>20-07</c:v>
                      </c:pt>
                      <c:pt idx="129">
                        <c:v>20-08</c:v>
                      </c:pt>
                      <c:pt idx="130">
                        <c:v>20-09</c:v>
                      </c:pt>
                      <c:pt idx="131">
                        <c:v>20-10</c:v>
                      </c:pt>
                      <c:pt idx="132">
                        <c:v>20-11</c:v>
                      </c:pt>
                      <c:pt idx="133">
                        <c:v>20-12</c:v>
                      </c:pt>
                      <c:pt idx="134">
                        <c:v>21-01</c:v>
                      </c:pt>
                      <c:pt idx="135">
                        <c:v>21-02</c:v>
                      </c:pt>
                      <c:pt idx="136">
                        <c:v>21-03</c:v>
                      </c:pt>
                      <c:pt idx="137">
                        <c:v>21-04</c:v>
                      </c:pt>
                      <c:pt idx="138">
                        <c:v>21-05</c:v>
                      </c:pt>
                      <c:pt idx="139">
                        <c:v>21-06</c:v>
                      </c:pt>
                      <c:pt idx="140">
                        <c:v>21-07</c:v>
                      </c:pt>
                      <c:pt idx="141">
                        <c:v>21-08</c:v>
                      </c:pt>
                      <c:pt idx="142">
                        <c:v>21-09</c:v>
                      </c:pt>
                      <c:pt idx="143">
                        <c:v>21-10</c:v>
                      </c:pt>
                      <c:pt idx="144">
                        <c:v>21-11</c:v>
                      </c:pt>
                      <c:pt idx="145">
                        <c:v>21-12</c:v>
                      </c:pt>
                      <c:pt idx="146">
                        <c:v>22-01</c:v>
                      </c:pt>
                      <c:pt idx="147">
                        <c:v>22-02</c:v>
                      </c:pt>
                      <c:pt idx="148">
                        <c:v>22-03</c:v>
                      </c:pt>
                      <c:pt idx="149">
                        <c:v>22-04</c:v>
                      </c:pt>
                      <c:pt idx="150">
                        <c:v>22-05</c:v>
                      </c:pt>
                      <c:pt idx="151">
                        <c:v>22-06</c:v>
                      </c:pt>
                      <c:pt idx="152">
                        <c:v>22-07</c:v>
                      </c:pt>
                      <c:pt idx="153">
                        <c:v>22-08</c:v>
                      </c:pt>
                      <c:pt idx="154">
                        <c:v>22-09</c:v>
                      </c:pt>
                      <c:pt idx="155">
                        <c:v>22-10</c:v>
                      </c:pt>
                      <c:pt idx="156">
                        <c:v>22-11</c:v>
                      </c:pt>
                      <c:pt idx="157">
                        <c:v>22-12</c:v>
                      </c:pt>
                      <c:pt idx="158">
                        <c:v>23-01</c:v>
                      </c:pt>
                      <c:pt idx="159">
                        <c:v>23-02</c:v>
                      </c:pt>
                      <c:pt idx="160">
                        <c:v>23-03</c:v>
                      </c:pt>
                      <c:pt idx="161">
                        <c:v>23-03</c:v>
                      </c:pt>
                      <c:pt idx="162">
                        <c:v>23-05</c:v>
                      </c:pt>
                      <c:pt idx="163">
                        <c:v>23-06</c:v>
                      </c:pt>
                      <c:pt idx="164">
                        <c:v>23-07</c:v>
                      </c:pt>
                      <c:pt idx="165">
                        <c:v>23-08</c:v>
                      </c:pt>
                      <c:pt idx="166">
                        <c:v>23-09</c:v>
                      </c:pt>
                      <c:pt idx="167">
                        <c:v>23-10</c:v>
                      </c:pt>
                      <c:pt idx="168">
                        <c:v>23-11</c:v>
                      </c:pt>
                      <c:pt idx="169">
                        <c:v>23-12</c:v>
                      </c:pt>
                      <c:pt idx="170">
                        <c:v>24-01</c:v>
                      </c:pt>
                      <c:pt idx="171">
                        <c:v>24-02</c:v>
                      </c:pt>
                      <c:pt idx="172">
                        <c:v>24-03</c:v>
                      </c:pt>
                      <c:pt idx="173">
                        <c:v>24-04</c:v>
                      </c:pt>
                      <c:pt idx="174">
                        <c:v>24-05</c:v>
                      </c:pt>
                      <c:pt idx="175">
                        <c:v>24-06</c:v>
                      </c:pt>
                      <c:pt idx="176">
                        <c:v>24-07</c:v>
                      </c:pt>
                      <c:pt idx="177">
                        <c:v>24-08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'Active CDBG Spend Rates'!$J$2:$J$179</c15:sqref>
                        </c15:formulaRef>
                      </c:ext>
                    </c:extLst>
                    <c:numCache>
                      <c:formatCode>0</c:formatCode>
                      <c:ptCount val="178"/>
                      <c:pt idx="0">
                        <c:v>49</c:v>
                      </c:pt>
                      <c:pt idx="1">
                        <c:v>50</c:v>
                      </c:pt>
                      <c:pt idx="2">
                        <c:v>50</c:v>
                      </c:pt>
                      <c:pt idx="3">
                        <c:v>50</c:v>
                      </c:pt>
                      <c:pt idx="4">
                        <c:v>50</c:v>
                      </c:pt>
                      <c:pt idx="5">
                        <c:v>50</c:v>
                      </c:pt>
                      <c:pt idx="6">
                        <c:v>44</c:v>
                      </c:pt>
                      <c:pt idx="7">
                        <c:v>42</c:v>
                      </c:pt>
                      <c:pt idx="8">
                        <c:v>40</c:v>
                      </c:pt>
                      <c:pt idx="9">
                        <c:v>50</c:v>
                      </c:pt>
                      <c:pt idx="10">
                        <c:v>50</c:v>
                      </c:pt>
                      <c:pt idx="11">
                        <c:v>50</c:v>
                      </c:pt>
                      <c:pt idx="12">
                        <c:v>50</c:v>
                      </c:pt>
                      <c:pt idx="13">
                        <c:v>50</c:v>
                      </c:pt>
                      <c:pt idx="14">
                        <c:v>50</c:v>
                      </c:pt>
                      <c:pt idx="15">
                        <c:v>50</c:v>
                      </c:pt>
                      <c:pt idx="16">
                        <c:v>50</c:v>
                      </c:pt>
                      <c:pt idx="17">
                        <c:v>49</c:v>
                      </c:pt>
                      <c:pt idx="18">
                        <c:v>49</c:v>
                      </c:pt>
                      <c:pt idx="19">
                        <c:v>49</c:v>
                      </c:pt>
                      <c:pt idx="20">
                        <c:v>50</c:v>
                      </c:pt>
                      <c:pt idx="21">
                        <c:v>50</c:v>
                      </c:pt>
                      <c:pt idx="22">
                        <c:v>50</c:v>
                      </c:pt>
                      <c:pt idx="23">
                        <c:v>50</c:v>
                      </c:pt>
                      <c:pt idx="24">
                        <c:v>50</c:v>
                      </c:pt>
                      <c:pt idx="25">
                        <c:v>50</c:v>
                      </c:pt>
                      <c:pt idx="26">
                        <c:v>50</c:v>
                      </c:pt>
                      <c:pt idx="27">
                        <c:v>50</c:v>
                      </c:pt>
                      <c:pt idx="28">
                        <c:v>50</c:v>
                      </c:pt>
                      <c:pt idx="29">
                        <c:v>49</c:v>
                      </c:pt>
                      <c:pt idx="30">
                        <c:v>40</c:v>
                      </c:pt>
                      <c:pt idx="31">
                        <c:v>40</c:v>
                      </c:pt>
                      <c:pt idx="32">
                        <c:v>37</c:v>
                      </c:pt>
                      <c:pt idx="33">
                        <c:v>47</c:v>
                      </c:pt>
                      <c:pt idx="34">
                        <c:v>47</c:v>
                      </c:pt>
                      <c:pt idx="35">
                        <c:v>47</c:v>
                      </c:pt>
                      <c:pt idx="36">
                        <c:v>47</c:v>
                      </c:pt>
                      <c:pt idx="37">
                        <c:v>47</c:v>
                      </c:pt>
                      <c:pt idx="38">
                        <c:v>47</c:v>
                      </c:pt>
                      <c:pt idx="39">
                        <c:v>45</c:v>
                      </c:pt>
                      <c:pt idx="40">
                        <c:v>45</c:v>
                      </c:pt>
                      <c:pt idx="41">
                        <c:v>45</c:v>
                      </c:pt>
                      <c:pt idx="42">
                        <c:v>46</c:v>
                      </c:pt>
                      <c:pt idx="43">
                        <c:v>46</c:v>
                      </c:pt>
                      <c:pt idx="44">
                        <c:v>42</c:v>
                      </c:pt>
                      <c:pt idx="45">
                        <c:v>47</c:v>
                      </c:pt>
                      <c:pt idx="46">
                        <c:v>46</c:v>
                      </c:pt>
                      <c:pt idx="47">
                        <c:v>45</c:v>
                      </c:pt>
                      <c:pt idx="48">
                        <c:v>46</c:v>
                      </c:pt>
                      <c:pt idx="49">
                        <c:v>45</c:v>
                      </c:pt>
                      <c:pt idx="50">
                        <c:v>44</c:v>
                      </c:pt>
                      <c:pt idx="51">
                        <c:v>41</c:v>
                      </c:pt>
                      <c:pt idx="52">
                        <c:v>41</c:v>
                      </c:pt>
                      <c:pt idx="53">
                        <c:v>41</c:v>
                      </c:pt>
                      <c:pt idx="54">
                        <c:v>41</c:v>
                      </c:pt>
                      <c:pt idx="55">
                        <c:v>36</c:v>
                      </c:pt>
                      <c:pt idx="56">
                        <c:v>27</c:v>
                      </c:pt>
                      <c:pt idx="57">
                        <c:v>40</c:v>
                      </c:pt>
                      <c:pt idx="58">
                        <c:v>40</c:v>
                      </c:pt>
                      <c:pt idx="59">
                        <c:v>40</c:v>
                      </c:pt>
                      <c:pt idx="60">
                        <c:v>39</c:v>
                      </c:pt>
                      <c:pt idx="61">
                        <c:v>40</c:v>
                      </c:pt>
                      <c:pt idx="62">
                        <c:v>39</c:v>
                      </c:pt>
                      <c:pt idx="63">
                        <c:v>37</c:v>
                      </c:pt>
                      <c:pt idx="64">
                        <c:v>37</c:v>
                      </c:pt>
                      <c:pt idx="65">
                        <c:v>34</c:v>
                      </c:pt>
                      <c:pt idx="66">
                        <c:v>34</c:v>
                      </c:pt>
                      <c:pt idx="67">
                        <c:v>33</c:v>
                      </c:pt>
                      <c:pt idx="68">
                        <c:v>29</c:v>
                      </c:pt>
                      <c:pt idx="69">
                        <c:v>44</c:v>
                      </c:pt>
                      <c:pt idx="70">
                        <c:v>40</c:v>
                      </c:pt>
                      <c:pt idx="71">
                        <c:v>36</c:v>
                      </c:pt>
                      <c:pt idx="72">
                        <c:v>35</c:v>
                      </c:pt>
                      <c:pt idx="73">
                        <c:v>36</c:v>
                      </c:pt>
                      <c:pt idx="74">
                        <c:v>35</c:v>
                      </c:pt>
                      <c:pt idx="75">
                        <c:v>35</c:v>
                      </c:pt>
                      <c:pt idx="76">
                        <c:v>32</c:v>
                      </c:pt>
                      <c:pt idx="77">
                        <c:v>30</c:v>
                      </c:pt>
                      <c:pt idx="78">
                        <c:v>30</c:v>
                      </c:pt>
                      <c:pt idx="79">
                        <c:v>30</c:v>
                      </c:pt>
                      <c:pt idx="80">
                        <c:v>30</c:v>
                      </c:pt>
                      <c:pt idx="81">
                        <c:v>21</c:v>
                      </c:pt>
                      <c:pt idx="82">
                        <c:v>35</c:v>
                      </c:pt>
                      <c:pt idx="83">
                        <c:v>34</c:v>
                      </c:pt>
                      <c:pt idx="84">
                        <c:v>31</c:v>
                      </c:pt>
                      <c:pt idx="85">
                        <c:v>31</c:v>
                      </c:pt>
                      <c:pt idx="86">
                        <c:v>31</c:v>
                      </c:pt>
                      <c:pt idx="87">
                        <c:v>28</c:v>
                      </c:pt>
                      <c:pt idx="88">
                        <c:v>29</c:v>
                      </c:pt>
                      <c:pt idx="89">
                        <c:v>29</c:v>
                      </c:pt>
                      <c:pt idx="90">
                        <c:v>28</c:v>
                      </c:pt>
                      <c:pt idx="91">
                        <c:v>30</c:v>
                      </c:pt>
                      <c:pt idx="92">
                        <c:v>31</c:v>
                      </c:pt>
                      <c:pt idx="93">
                        <c:v>30</c:v>
                      </c:pt>
                      <c:pt idx="94">
                        <c:v>28</c:v>
                      </c:pt>
                      <c:pt idx="95">
                        <c:v>21</c:v>
                      </c:pt>
                      <c:pt idx="96">
                        <c:v>33</c:v>
                      </c:pt>
                      <c:pt idx="97">
                        <c:v>30</c:v>
                      </c:pt>
                      <c:pt idx="98">
                        <c:v>28</c:v>
                      </c:pt>
                      <c:pt idx="99">
                        <c:v>22</c:v>
                      </c:pt>
                      <c:pt idx="100">
                        <c:v>22</c:v>
                      </c:pt>
                      <c:pt idx="101">
                        <c:v>22</c:v>
                      </c:pt>
                      <c:pt idx="102">
                        <c:v>22</c:v>
                      </c:pt>
                      <c:pt idx="103">
                        <c:v>23</c:v>
                      </c:pt>
                      <c:pt idx="104">
                        <c:v>23</c:v>
                      </c:pt>
                      <c:pt idx="105">
                        <c:v>16</c:v>
                      </c:pt>
                      <c:pt idx="106">
                        <c:v>27</c:v>
                      </c:pt>
                      <c:pt idx="107">
                        <c:v>25</c:v>
                      </c:pt>
                      <c:pt idx="108">
                        <c:v>27</c:v>
                      </c:pt>
                      <c:pt idx="109">
                        <c:v>21</c:v>
                      </c:pt>
                      <c:pt idx="110">
                        <c:v>21</c:v>
                      </c:pt>
                      <c:pt idx="111">
                        <c:v>20</c:v>
                      </c:pt>
                      <c:pt idx="112">
                        <c:v>20</c:v>
                      </c:pt>
                      <c:pt idx="113">
                        <c:v>19</c:v>
                      </c:pt>
                      <c:pt idx="114">
                        <c:v>19</c:v>
                      </c:pt>
                      <c:pt idx="115">
                        <c:v>18</c:v>
                      </c:pt>
                      <c:pt idx="116">
                        <c:v>16</c:v>
                      </c:pt>
                      <c:pt idx="117">
                        <c:v>27</c:v>
                      </c:pt>
                      <c:pt idx="118">
                        <c:v>18</c:v>
                      </c:pt>
                      <c:pt idx="119">
                        <c:v>19</c:v>
                      </c:pt>
                      <c:pt idx="120">
                        <c:v>18</c:v>
                      </c:pt>
                      <c:pt idx="121">
                        <c:v>16</c:v>
                      </c:pt>
                      <c:pt idx="122">
                        <c:v>14</c:v>
                      </c:pt>
                      <c:pt idx="123">
                        <c:v>9</c:v>
                      </c:pt>
                      <c:pt idx="124">
                        <c:v>12</c:v>
                      </c:pt>
                      <c:pt idx="125">
                        <c:v>13</c:v>
                      </c:pt>
                      <c:pt idx="126">
                        <c:v>13</c:v>
                      </c:pt>
                      <c:pt idx="127">
                        <c:v>11</c:v>
                      </c:pt>
                      <c:pt idx="128">
                        <c:v>27</c:v>
                      </c:pt>
                      <c:pt idx="129">
                        <c:v>24</c:v>
                      </c:pt>
                      <c:pt idx="130">
                        <c:v>19</c:v>
                      </c:pt>
                      <c:pt idx="131">
                        <c:v>18</c:v>
                      </c:pt>
                      <c:pt idx="132">
                        <c:v>18</c:v>
                      </c:pt>
                      <c:pt idx="133">
                        <c:v>17</c:v>
                      </c:pt>
                      <c:pt idx="134">
                        <c:v>16</c:v>
                      </c:pt>
                      <c:pt idx="135">
                        <c:v>14</c:v>
                      </c:pt>
                      <c:pt idx="136">
                        <c:v>13</c:v>
                      </c:pt>
                      <c:pt idx="137">
                        <c:v>10</c:v>
                      </c:pt>
                      <c:pt idx="138">
                        <c:v>10</c:v>
                      </c:pt>
                      <c:pt idx="139">
                        <c:v>9</c:v>
                      </c:pt>
                      <c:pt idx="140">
                        <c:v>8</c:v>
                      </c:pt>
                      <c:pt idx="141">
                        <c:v>7</c:v>
                      </c:pt>
                      <c:pt idx="142">
                        <c:v>12</c:v>
                      </c:pt>
                      <c:pt idx="143">
                        <c:v>11</c:v>
                      </c:pt>
                      <c:pt idx="144">
                        <c:v>11</c:v>
                      </c:pt>
                      <c:pt idx="145">
                        <c:v>11</c:v>
                      </c:pt>
                      <c:pt idx="146">
                        <c:v>12</c:v>
                      </c:pt>
                      <c:pt idx="147">
                        <c:v>10</c:v>
                      </c:pt>
                      <c:pt idx="148">
                        <c:v>7</c:v>
                      </c:pt>
                      <c:pt idx="149">
                        <c:v>7</c:v>
                      </c:pt>
                      <c:pt idx="150">
                        <c:v>8</c:v>
                      </c:pt>
                      <c:pt idx="151">
                        <c:v>9</c:v>
                      </c:pt>
                      <c:pt idx="152">
                        <c:v>8</c:v>
                      </c:pt>
                      <c:pt idx="153">
                        <c:v>10</c:v>
                      </c:pt>
                      <c:pt idx="154">
                        <c:v>7</c:v>
                      </c:pt>
                      <c:pt idx="155">
                        <c:v>6</c:v>
                      </c:pt>
                      <c:pt idx="156">
                        <c:v>16</c:v>
                      </c:pt>
                      <c:pt idx="157">
                        <c:v>16</c:v>
                      </c:pt>
                      <c:pt idx="158">
                        <c:v>16</c:v>
                      </c:pt>
                      <c:pt idx="159">
                        <c:v>16</c:v>
                      </c:pt>
                      <c:pt idx="160">
                        <c:v>15</c:v>
                      </c:pt>
                      <c:pt idx="161">
                        <c:v>17</c:v>
                      </c:pt>
                      <c:pt idx="162">
                        <c:v>17</c:v>
                      </c:pt>
                      <c:pt idx="163">
                        <c:v>15</c:v>
                      </c:pt>
                      <c:pt idx="164">
                        <c:v>11</c:v>
                      </c:pt>
                      <c:pt idx="165">
                        <c:v>8</c:v>
                      </c:pt>
                      <c:pt idx="166">
                        <c:v>21</c:v>
                      </c:pt>
                      <c:pt idx="167">
                        <c:v>20</c:v>
                      </c:pt>
                      <c:pt idx="168">
                        <c:v>18</c:v>
                      </c:pt>
                      <c:pt idx="169">
                        <c:v>17</c:v>
                      </c:pt>
                      <c:pt idx="170">
                        <c:v>16</c:v>
                      </c:pt>
                      <c:pt idx="171">
                        <c:v>15</c:v>
                      </c:pt>
                      <c:pt idx="172">
                        <c:v>15</c:v>
                      </c:pt>
                      <c:pt idx="173">
                        <c:v>15</c:v>
                      </c:pt>
                      <c:pt idx="174">
                        <c:v>14</c:v>
                      </c:pt>
                      <c:pt idx="175">
                        <c:v>15</c:v>
                      </c:pt>
                      <c:pt idx="176">
                        <c:v>15</c:v>
                      </c:pt>
                      <c:pt idx="177">
                        <c:v>18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1-166F-4F42-9C4A-CE4E56FB6B08}"/>
                  </c:ext>
                </c:extLst>
              </c15:ser>
            </c15:filteredLineSeries>
          </c:ext>
        </c:extLst>
      </c:lineChart>
      <c:catAx>
        <c:axId val="1250636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0631823"/>
        <c:crosses val="autoZero"/>
        <c:auto val="1"/>
        <c:lblAlgn val="ctr"/>
        <c:lblOffset val="100"/>
        <c:noMultiLvlLbl val="0"/>
      </c:catAx>
      <c:valAx>
        <c:axId val="1250631823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06368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2648655986967146"/>
          <c:y val="0.74077548342363353"/>
          <c:w val="0.15770884242917912"/>
          <c:h val="0.12280865621266342"/>
        </c:manualLayout>
      </c:layout>
      <c:overlay val="0"/>
      <c:spPr>
        <a:solidFill>
          <a:schemeClr val="bg1"/>
        </a:solidFill>
        <a:ln>
          <a:solidFill>
            <a:schemeClr val="bg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3886200"/>
            <a:ext cx="9144000" cy="2514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4038603"/>
            <a:ext cx="8839200" cy="1422399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" y="5461001"/>
            <a:ext cx="8839200" cy="812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pPr lvl="0"/>
            <a:r>
              <a:rPr lang="en-US" dirty="0"/>
              <a:t>Sub-Title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400800"/>
            <a:ext cx="9144000" cy="457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100" baseline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Name, Position | Date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524000"/>
            <a:ext cx="6858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42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93800"/>
            <a:ext cx="8839200" cy="4958465"/>
          </a:xfrm>
        </p:spPr>
        <p:txBody>
          <a:bodyPr>
            <a:normAutofit/>
          </a:bodyPr>
          <a:lstStyle>
            <a:lvl1pPr>
              <a:buClr>
                <a:schemeClr val="accent6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6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6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16675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6165601"/>
            <a:ext cx="21945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185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93804"/>
            <a:ext cx="8839200" cy="4958462"/>
          </a:xfrm>
        </p:spPr>
        <p:txBody>
          <a:bodyPr>
            <a:normAutofit/>
          </a:bodyPr>
          <a:lstStyle>
            <a:lvl1pPr>
              <a:buClr>
                <a:schemeClr val="accent5">
                  <a:lumMod val="60000"/>
                  <a:lumOff val="40000"/>
                </a:schemeClr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5">
                  <a:lumMod val="60000"/>
                  <a:lumOff val="40000"/>
                </a:schemeClr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5">
                  <a:lumMod val="60000"/>
                  <a:lumOff val="40000"/>
                </a:schemeClr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16675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6165601"/>
            <a:ext cx="21945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88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-Column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93804"/>
            <a:ext cx="4267200" cy="4958462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648200" y="1193804"/>
            <a:ext cx="4267200" cy="4958462"/>
          </a:xfrm>
        </p:spPr>
        <p:txBody>
          <a:bodyPr>
            <a:normAutofit/>
          </a:bodyPr>
          <a:lstStyle>
            <a:lvl1pPr>
              <a:buClr>
                <a:srgbClr val="FF00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0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0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16675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6165601"/>
            <a:ext cx="21945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569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455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Oran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Yellow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678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Gray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81000" y="2209801"/>
            <a:ext cx="3962400" cy="2235200"/>
          </a:xfrm>
        </p:spPr>
        <p:txBody>
          <a:bodyPr>
            <a:noAutofit/>
          </a:bodyPr>
          <a:lstStyle>
            <a:lvl1pPr marL="0" indent="0" algn="l">
              <a:defRPr sz="3600">
                <a:effectLst/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5562600"/>
            <a:ext cx="4038600" cy="1117600"/>
          </a:xfrm>
        </p:spPr>
        <p:txBody>
          <a:bodyPr anchor="b">
            <a:normAutofit/>
          </a:bodyPr>
          <a:lstStyle>
            <a:lvl1pPr marL="0" indent="0">
              <a:buNone/>
              <a:defRPr sz="11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Name, Position</a:t>
            </a:r>
          </a:p>
          <a:p>
            <a:pPr lvl="0"/>
            <a:r>
              <a:rPr lang="en-US" dirty="0"/>
              <a:t>Date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381000" y="4445001"/>
            <a:ext cx="3962400" cy="8128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5"/>
                </a:solidFill>
                <a:latin typeface="PermianSlabSerifTypeface" pitchFamily="50" charset="0"/>
              </a:defRPr>
            </a:lvl1pPr>
          </a:lstStyle>
          <a:p>
            <a:pPr lvl="0"/>
            <a:r>
              <a:rPr lang="en-US" dirty="0"/>
              <a:t>Sub-Title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7200"/>
            <a:ext cx="3840480" cy="128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976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590800" y="3874770"/>
            <a:ext cx="6553200" cy="22402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3962400"/>
            <a:ext cx="6324600" cy="2057400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09" t="13397" r="9549" b="13397"/>
          <a:stretch/>
        </p:blipFill>
        <p:spPr>
          <a:xfrm>
            <a:off x="152400" y="3766736"/>
            <a:ext cx="2514600" cy="24563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489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N 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562600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6019800"/>
            <a:ext cx="866774" cy="86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978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93800"/>
            <a:ext cx="8839200" cy="4958465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16675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6165601"/>
            <a:ext cx="21945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619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93800"/>
            <a:ext cx="8839200" cy="4958465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rgbClr val="FF0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16675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6165601"/>
            <a:ext cx="21945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656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152400" y="1193800"/>
            <a:ext cx="8839200" cy="4958465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3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3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6165601"/>
            <a:ext cx="21945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395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93800"/>
            <a:ext cx="8839200" cy="4958465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1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1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16675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6165601"/>
            <a:ext cx="21945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100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Yellow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93800"/>
            <a:ext cx="8839200" cy="4958465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16675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6165601"/>
            <a:ext cx="21945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26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16675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00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0" r:id="rId2"/>
    <p:sldLayoutId id="2147483649" r:id="rId3"/>
    <p:sldLayoutId id="2147483680" r:id="rId4"/>
    <p:sldLayoutId id="2147483679" r:id="rId5"/>
    <p:sldLayoutId id="2147483668" r:id="rId6"/>
    <p:sldLayoutId id="2147483665" r:id="rId7"/>
    <p:sldLayoutId id="2147483672" r:id="rId8"/>
    <p:sldLayoutId id="2147483673" r:id="rId9"/>
    <p:sldLayoutId id="2147483674" r:id="rId10"/>
    <p:sldLayoutId id="2147483671" r:id="rId11"/>
    <p:sldLayoutId id="2147483662" r:id="rId12"/>
    <p:sldLayoutId id="2147483663" r:id="rId13"/>
    <p:sldLayoutId id="2147483676" r:id="rId14"/>
    <p:sldLayoutId id="2147483677" r:id="rId15"/>
    <p:sldLayoutId id="2147483675" r:id="rId16"/>
    <p:sldLayoutId id="2147483678" r:id="rId1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ecd.grants.tn.gov/files/1514989/171872/CDBG/" TargetMode="Externa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stateoftennessee.formstack.com/forms/cdbg_public_meeting_input_form" TargetMode="Externa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uscode.house.gov/view.xhtml?path=/prelim@title42/chapter69&amp;edition=prelim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CDBG Public Meeting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2025 Program Year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October 1, 2024</a:t>
            </a:r>
          </a:p>
        </p:txBody>
      </p:sp>
    </p:spTree>
    <p:extLst>
      <p:ext uri="{BB962C8B-B14F-4D97-AF65-F5344CB8AC3E}">
        <p14:creationId xmlns:p14="http://schemas.microsoft.com/office/powerpoint/2010/main" val="479260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BBBB8-EF6C-444B-8DE5-BAA52F2DB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Eligible Activity Categories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8BB2C-01D1-4D4B-9631-3FDC45E92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 Health and Safety (small and large population)</a:t>
            </a:r>
          </a:p>
          <a:p>
            <a:r>
              <a:rPr lang="en-US" dirty="0"/>
              <a:t>Community Infrastructure</a:t>
            </a:r>
          </a:p>
          <a:p>
            <a:r>
              <a:rPr lang="en-US" dirty="0"/>
              <a:t>Community Revitalization</a:t>
            </a:r>
          </a:p>
          <a:p>
            <a:r>
              <a:rPr lang="en-US" dirty="0"/>
              <a:t>Sewer System Rehabilitation (small system only)</a:t>
            </a:r>
          </a:p>
          <a:p>
            <a:r>
              <a:rPr lang="en-US" dirty="0"/>
              <a:t>Water System Rehabilitation (small system only)</a:t>
            </a:r>
          </a:p>
          <a:p>
            <a:r>
              <a:rPr lang="en-US" dirty="0"/>
              <a:t>Water Line Extensions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Funding Limits</a:t>
            </a:r>
          </a:p>
          <a:p>
            <a:pPr lvl="1">
              <a:tabLst>
                <a:tab pos="3205163" algn="l"/>
              </a:tabLst>
            </a:pPr>
            <a:r>
              <a:rPr lang="en-US" dirty="0"/>
              <a:t>Non-Construction: 	$420,000</a:t>
            </a:r>
          </a:p>
          <a:p>
            <a:pPr lvl="1">
              <a:tabLst>
                <a:tab pos="3205163" algn="l"/>
              </a:tabLst>
            </a:pPr>
            <a:r>
              <a:rPr lang="en-US" dirty="0"/>
              <a:t>Construction:	$1,000,000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063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49C0F-49D1-4022-862C-68BC48E86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Considered Changes for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89606-63F1-45DD-AA58-CD555D594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Adjust scale for max funding for public health and safety</a:t>
            </a:r>
          </a:p>
          <a:p>
            <a:pPr lvl="1"/>
            <a:r>
              <a:rPr lang="en-US" dirty="0"/>
              <a:t>Make construction and non-construction competitive</a:t>
            </a:r>
          </a:p>
          <a:p>
            <a:pPr lvl="1"/>
            <a:r>
              <a:rPr lang="en-US" dirty="0"/>
              <a:t>Adjust non-construction to $1 million scale for scoring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Reintroduce water and sewer system (large population)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Looking at scoring adjustments to consolidate large and small population categories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Continue to reassess annually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211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Will not change for 2025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National Objective</a:t>
            </a:r>
          </a:p>
          <a:p>
            <a:r>
              <a:rPr lang="en-US" dirty="0"/>
              <a:t>Eligible and Ineligible expenses</a:t>
            </a:r>
          </a:p>
          <a:p>
            <a:r>
              <a:rPr lang="en-US" dirty="0"/>
              <a:t>Awards will be proportional to the number and types of applications received</a:t>
            </a:r>
          </a:p>
          <a:p>
            <a:r>
              <a:rPr lang="en-US" dirty="0" err="1"/>
              <a:t>ThreeStar</a:t>
            </a:r>
            <a:r>
              <a:rPr lang="en-US" dirty="0"/>
              <a:t> match reduction</a:t>
            </a:r>
          </a:p>
          <a:p>
            <a:r>
              <a:rPr lang="en-US" dirty="0"/>
              <a:t>Entitlement Communities (two new)</a:t>
            </a:r>
          </a:p>
          <a:p>
            <a:pPr lvl="1"/>
            <a:r>
              <a:rPr lang="en-US" dirty="0"/>
              <a:t>Spring Hill</a:t>
            </a:r>
          </a:p>
          <a:p>
            <a:pPr lvl="1"/>
            <a:r>
              <a:rPr lang="en-US" dirty="0"/>
              <a:t>Smyrna</a:t>
            </a:r>
          </a:p>
        </p:txBody>
      </p:sp>
    </p:spTree>
    <p:extLst>
      <p:ext uri="{BB962C8B-B14F-4D97-AF65-F5344CB8AC3E}">
        <p14:creationId xmlns:p14="http://schemas.microsoft.com/office/powerpoint/2010/main" val="3474561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 for 2025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Public Meetings held by January 17, 2025</a:t>
            </a:r>
          </a:p>
          <a:p>
            <a:r>
              <a:rPr lang="en-US" dirty="0"/>
              <a:t>Final change orders due February 7, 2025</a:t>
            </a:r>
          </a:p>
          <a:p>
            <a:r>
              <a:rPr lang="en-US" dirty="0"/>
              <a:t>Final RFPs due February 28, 2025</a:t>
            </a:r>
          </a:p>
          <a:p>
            <a:r>
              <a:rPr lang="en-US" dirty="0"/>
              <a:t>Closeouts due February 28, 2025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3200" b="1" dirty="0"/>
              <a:t>Applications March 7, 2025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172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Process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Public Meeting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1147763" indent="-457200">
              <a:buFont typeface="+mj-lt"/>
              <a:buAutoNum type="arabicPeriod"/>
            </a:pPr>
            <a:r>
              <a:rPr lang="en-US" dirty="0"/>
              <a:t>Professional Services Procurement</a:t>
            </a:r>
          </a:p>
          <a:p>
            <a:pPr marL="914400" indent="-457200">
              <a:buFont typeface="+mj-lt"/>
              <a:buAutoNum type="arabicPeriod"/>
            </a:pPr>
            <a:endParaRPr lang="en-US" dirty="0"/>
          </a:p>
          <a:p>
            <a:pPr marL="1828800" indent="-457200">
              <a:buFont typeface="+mj-lt"/>
              <a:buAutoNum type="arabicPeriod"/>
            </a:pPr>
            <a:r>
              <a:rPr lang="en-US" dirty="0"/>
              <a:t>Engineering document* and cost estimate</a:t>
            </a:r>
          </a:p>
          <a:p>
            <a:pPr marL="1371600" indent="-457200">
              <a:buFont typeface="+mj-lt"/>
              <a:buAutoNum type="arabicPeriod"/>
            </a:pPr>
            <a:endParaRPr lang="en-US" dirty="0"/>
          </a:p>
          <a:p>
            <a:pPr marL="2519363" indent="-457200">
              <a:buFont typeface="+mj-lt"/>
              <a:buAutoNum type="arabicPeriod"/>
            </a:pPr>
            <a:r>
              <a:rPr lang="en-US" dirty="0"/>
              <a:t>Execution of resolution</a:t>
            </a:r>
          </a:p>
          <a:p>
            <a:pPr marL="1828800" indent="-457200">
              <a:buFont typeface="+mj-lt"/>
              <a:buAutoNum type="arabicPeriod"/>
            </a:pPr>
            <a:endParaRPr lang="en-US" dirty="0"/>
          </a:p>
          <a:p>
            <a:pPr marL="3200400" indent="-457200">
              <a:buFont typeface="+mj-lt"/>
              <a:buAutoNum type="arabicPeriod"/>
            </a:pPr>
            <a:r>
              <a:rPr lang="en-US" dirty="0"/>
              <a:t>Submission of application</a:t>
            </a:r>
          </a:p>
          <a:p>
            <a:pPr marL="3200400" indent="-457200">
              <a:buFont typeface="+mj-lt"/>
              <a:buAutoNum type="arabicPeriod"/>
            </a:pPr>
            <a:endParaRPr lang="en-US" dirty="0"/>
          </a:p>
          <a:p>
            <a:pPr marL="60325" indent="0">
              <a:buNone/>
            </a:pPr>
            <a:r>
              <a:rPr lang="en-US" dirty="0"/>
              <a:t>* Or architectural report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381000" y="1639465"/>
            <a:ext cx="381000" cy="609600"/>
            <a:chOff x="432547" y="1648968"/>
            <a:chExt cx="381000" cy="609600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432547" y="2258568"/>
              <a:ext cx="381000" cy="0"/>
            </a:xfrm>
            <a:prstGeom prst="straightConnector1">
              <a:avLst/>
            </a:prstGeom>
            <a:ln w="25400">
              <a:solidFill>
                <a:srgbClr val="FF0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32547" y="1648968"/>
              <a:ext cx="0" cy="609600"/>
            </a:xfrm>
            <a:prstGeom prst="line">
              <a:avLst/>
            </a:prstGeom>
            <a:ln w="25400">
              <a:solidFill>
                <a:srgbClr val="FF0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1066800" y="2514600"/>
            <a:ext cx="381000" cy="609600"/>
            <a:chOff x="432547" y="1648968"/>
            <a:chExt cx="381000" cy="609600"/>
          </a:xfrm>
        </p:grpSpPr>
        <p:cxnSp>
          <p:nvCxnSpPr>
            <p:cNvPr id="26" name="Straight Arrow Connector 25"/>
            <p:cNvCxnSpPr/>
            <p:nvPr/>
          </p:nvCxnSpPr>
          <p:spPr>
            <a:xfrm>
              <a:off x="432547" y="2258568"/>
              <a:ext cx="381000" cy="0"/>
            </a:xfrm>
            <a:prstGeom prst="straightConnector1">
              <a:avLst/>
            </a:prstGeom>
            <a:ln w="25400">
              <a:solidFill>
                <a:srgbClr val="FF0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432547" y="1648968"/>
              <a:ext cx="0" cy="609600"/>
            </a:xfrm>
            <a:prstGeom prst="line">
              <a:avLst/>
            </a:prstGeom>
            <a:ln w="25400">
              <a:solidFill>
                <a:srgbClr val="FF0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1752600" y="3429000"/>
            <a:ext cx="381000" cy="609600"/>
            <a:chOff x="432547" y="1648968"/>
            <a:chExt cx="381000" cy="609600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432547" y="2258568"/>
              <a:ext cx="381000" cy="0"/>
            </a:xfrm>
            <a:prstGeom prst="straightConnector1">
              <a:avLst/>
            </a:prstGeom>
            <a:ln w="25400">
              <a:solidFill>
                <a:srgbClr val="FF0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32547" y="1648968"/>
              <a:ext cx="0" cy="609600"/>
            </a:xfrm>
            <a:prstGeom prst="line">
              <a:avLst/>
            </a:prstGeom>
            <a:ln w="25400">
              <a:solidFill>
                <a:srgbClr val="FF0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2438400" y="4267200"/>
            <a:ext cx="381000" cy="609600"/>
            <a:chOff x="432547" y="1648968"/>
            <a:chExt cx="381000" cy="609600"/>
          </a:xfrm>
        </p:grpSpPr>
        <p:cxnSp>
          <p:nvCxnSpPr>
            <p:cNvPr id="32" name="Straight Arrow Connector 31"/>
            <p:cNvCxnSpPr/>
            <p:nvPr/>
          </p:nvCxnSpPr>
          <p:spPr>
            <a:xfrm>
              <a:off x="432547" y="2258568"/>
              <a:ext cx="381000" cy="0"/>
            </a:xfrm>
            <a:prstGeom prst="straightConnector1">
              <a:avLst/>
            </a:prstGeom>
            <a:ln w="25400">
              <a:solidFill>
                <a:srgbClr val="FF0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432547" y="1648968"/>
              <a:ext cx="0" cy="609600"/>
            </a:xfrm>
            <a:prstGeom prst="line">
              <a:avLst/>
            </a:prstGeom>
            <a:ln w="25400">
              <a:solidFill>
                <a:srgbClr val="FF0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88660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Application will be completed in </a:t>
            </a:r>
            <a:r>
              <a:rPr lang="en-US" dirty="0" err="1"/>
              <a:t>SmartSimple</a:t>
            </a:r>
            <a:endParaRPr lang="en-US" dirty="0"/>
          </a:p>
          <a:p>
            <a:endParaRPr lang="en-US" dirty="0"/>
          </a:p>
          <a:p>
            <a:r>
              <a:rPr lang="en-US" dirty="0"/>
              <a:t>Manual updates in process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CDBG Compliance webinar will take place in November/December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Application workshop take place in November/December</a:t>
            </a:r>
          </a:p>
          <a:p>
            <a:endParaRPr lang="en-US" dirty="0"/>
          </a:p>
          <a:p>
            <a:r>
              <a:rPr lang="en-US" dirty="0"/>
              <a:t>Workshops may be more intensive this year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0586970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9C14F-1032-4F5F-83F9-2CB55B7B6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E6BC7-B0DC-48DE-BEFD-D6CBD5C50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Files will be posted in </a:t>
            </a:r>
            <a:r>
              <a:rPr lang="en-US" dirty="0" err="1"/>
              <a:t>SmartSimple</a:t>
            </a:r>
            <a:endParaRPr lang="en-US" dirty="0"/>
          </a:p>
          <a:p>
            <a:pPr lvl="1"/>
            <a:r>
              <a:rPr lang="en-US" dirty="0"/>
              <a:t>Target Area Surveys and Ability to Pay are available</a:t>
            </a:r>
          </a:p>
          <a:p>
            <a:pPr lvl="1"/>
            <a:r>
              <a:rPr lang="en-US" b="0" i="0" dirty="0">
                <a:solidFill>
                  <a:srgbClr val="376CBB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https://ecd.grants.tn.gov/files/1514989/171872/CDBG/</a:t>
            </a:r>
            <a:endParaRPr lang="en-US" dirty="0"/>
          </a:p>
          <a:p>
            <a:endParaRPr lang="en-US" dirty="0"/>
          </a:p>
          <a:p>
            <a:r>
              <a:rPr lang="en-US" dirty="0"/>
              <a:t>Grant payment setup forms will be submitted with the application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Title VI compliance is good for 3 years</a:t>
            </a:r>
          </a:p>
          <a:p>
            <a:pPr lvl="1"/>
            <a:r>
              <a:rPr lang="en-US" dirty="0"/>
              <a:t>Can accept certifications from other departments 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0725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3735E-B4C0-4461-BAC2-EA306BC96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and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E3BE5-47ED-43D5-8797-7EB5B3345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Any questions or comments?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If you have a comment to submit after the presentation, please submit it using the online form at the link below.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0" i="0" dirty="0">
                <a:solidFill>
                  <a:srgbClr val="376CBB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https://stateoftennessee.formstack.com/forms/cdbg_public_meeting_input_form</a:t>
            </a:r>
            <a:endParaRPr lang="en-US" dirty="0">
              <a:solidFill>
                <a:srgbClr val="376CB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894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43200" y="3962400"/>
            <a:ext cx="4972643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PermianSlabSerifTypeface" pitchFamily="50" charset="0"/>
              </a:rPr>
              <a:t>Kent Archer</a:t>
            </a:r>
          </a:p>
          <a:p>
            <a:r>
              <a:rPr lang="en-US" sz="4000" dirty="0">
                <a:solidFill>
                  <a:schemeClr val="bg1"/>
                </a:solidFill>
                <a:latin typeface="PermianSlabSerifTypeface" pitchFamily="50" charset="0"/>
              </a:rPr>
              <a:t>(615) 354-3591</a:t>
            </a:r>
          </a:p>
          <a:p>
            <a:r>
              <a:rPr lang="en-US" sz="4000" dirty="0">
                <a:solidFill>
                  <a:schemeClr val="accent5">
                    <a:lumMod val="60000"/>
                    <a:lumOff val="40000"/>
                  </a:schemeClr>
                </a:solidFill>
                <a:latin typeface="PermianSlabSerifTypeface" pitchFamily="50" charset="0"/>
              </a:rPr>
              <a:t>kent.archer@tn.gov</a:t>
            </a:r>
          </a:p>
          <a:p>
            <a:endParaRPr lang="en-US" sz="4400" dirty="0">
              <a:solidFill>
                <a:schemeClr val="bg1"/>
              </a:solidFill>
              <a:latin typeface="PermianSlabSerifTypeface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542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/>
              <a:t>Community and Rural Development / CDBG Staff</a:t>
            </a:r>
          </a:p>
          <a:p>
            <a:pPr lvl="1"/>
            <a:r>
              <a:rPr lang="en-US" dirty="0"/>
              <a:t>Brooxie Carlton, Assistant Commissioner</a:t>
            </a:r>
          </a:p>
          <a:p>
            <a:pPr lvl="1"/>
            <a:r>
              <a:rPr lang="en-US" dirty="0"/>
              <a:t>Rachel Powers, Deputy Assistant Commissioner </a:t>
            </a:r>
          </a:p>
          <a:p>
            <a:pPr lvl="1"/>
            <a:r>
              <a:rPr lang="en-US" dirty="0"/>
              <a:t>Kent Archer, Director of Community Infrastructure</a:t>
            </a:r>
          </a:p>
          <a:p>
            <a:pPr lvl="1"/>
            <a:r>
              <a:rPr lang="en-US" dirty="0"/>
              <a:t>Lynn Tutor, CDBG Assistant Director</a:t>
            </a:r>
          </a:p>
          <a:p>
            <a:pPr lvl="1"/>
            <a:r>
              <a:rPr lang="en-US" dirty="0"/>
              <a:t>Tracey Davis, CDBG Project Manager</a:t>
            </a:r>
          </a:p>
          <a:p>
            <a:pPr lvl="1"/>
            <a:r>
              <a:rPr lang="en-US" dirty="0"/>
              <a:t>Lee Peterson, CDBG Project Manager</a:t>
            </a:r>
          </a:p>
          <a:p>
            <a:pPr lvl="1"/>
            <a:r>
              <a:rPr lang="en-US" dirty="0"/>
              <a:t>Allison Fox, CDBG Project Manager</a:t>
            </a:r>
          </a:p>
          <a:p>
            <a:pPr lvl="1"/>
            <a:r>
              <a:rPr lang="en-US" dirty="0"/>
              <a:t>CDBG Project Manager</a:t>
            </a:r>
          </a:p>
          <a:p>
            <a:pPr lvl="1"/>
            <a:r>
              <a:rPr lang="en-US" dirty="0"/>
              <a:t>Lindsay Gainous, ARC Program Coordinator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664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CDBG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2971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Primary Objective is to develop viable communities by providing for decent housing and a suitable living environment and expanding economic opportunities principally for persons of low- and moderate-income</a:t>
            </a:r>
          </a:p>
          <a:p>
            <a:endParaRPr lang="en-US" dirty="0"/>
          </a:p>
          <a:p>
            <a:r>
              <a:rPr lang="en-US" dirty="0"/>
              <a:t>Created by Title 1 of the Housing and Community Development Act of 1974 (42 U.S.C. § 69)</a:t>
            </a:r>
          </a:p>
          <a:p>
            <a:pPr marL="114300" indent="0">
              <a:buNone/>
            </a:pPr>
            <a:r>
              <a:rPr lang="en-US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AAAF11-2AA5-8858-C1EC-0B31E6DD879D}"/>
              </a:ext>
            </a:extLst>
          </p:cNvPr>
          <p:cNvSpPr txBox="1"/>
          <p:nvPr/>
        </p:nvSpPr>
        <p:spPr>
          <a:xfrm>
            <a:off x="533400" y="3699301"/>
            <a:ext cx="84582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>
                <a:solidFill>
                  <a:srgbClr val="376CB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https://uscode.house.gov/view.xhtml?path=/prelim@title42/chapter69&amp;edition=prelim</a:t>
            </a:r>
            <a:r>
              <a:rPr lang="en-US" sz="2400" dirty="0">
                <a:solidFill>
                  <a:srgbClr val="376CB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24550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999E8-C0EF-4AD3-A25F-53ABD7C4A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Outlook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75412-E2C6-4BF2-BFC5-EA2AD82C8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1219200"/>
          </a:xfrm>
        </p:spPr>
        <p:txBody>
          <a:bodyPr/>
          <a:lstStyle/>
          <a:p>
            <a:r>
              <a:rPr lang="en-US" dirty="0"/>
              <a:t>Funding from HUD of approximately $28M last year</a:t>
            </a:r>
          </a:p>
          <a:p>
            <a:pPr lvl="1"/>
            <a:r>
              <a:rPr lang="en-US" dirty="0"/>
              <a:t>Expect the level funding in FY25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060871AF-3D1D-4A18-D2CA-85BB63259C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680047"/>
              </p:ext>
            </p:extLst>
          </p:nvPr>
        </p:nvGraphicFramePr>
        <p:xfrm>
          <a:off x="152400" y="1905000"/>
          <a:ext cx="8839201" cy="357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336366777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9712218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946868253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762270571"/>
                    </a:ext>
                  </a:extLst>
                </a:gridCol>
              </a:tblGrid>
              <a:tr h="360370">
                <a:tc>
                  <a:txBody>
                    <a:bodyPr/>
                    <a:lstStyle/>
                    <a:p>
                      <a:endParaRPr lang="en-US" sz="16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6345841"/>
                  </a:ext>
                </a:extLst>
              </a:tr>
              <a:tr h="36037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Program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B365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House FY25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B365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Senate FY25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B365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FY24 enacted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B36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141199"/>
                  </a:ext>
                </a:extLst>
              </a:tr>
              <a:tr h="416962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Homeless Assistance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$4.06B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$4.3B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$4.051B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784360"/>
                  </a:ext>
                </a:extLst>
              </a:tr>
              <a:tr h="36037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CDBG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$3.3B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$3.3B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$3.3B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023503"/>
                  </a:ext>
                </a:extLst>
              </a:tr>
              <a:tr h="36037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HOME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$500m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$1.4B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$1.25B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752712"/>
                  </a:ext>
                </a:extLst>
              </a:tr>
              <a:tr h="36037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RHP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$30m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$30m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$30m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26061"/>
                  </a:ext>
                </a:extLst>
              </a:tr>
              <a:tr h="36037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Econ Dev Initiative (earmarks)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$2.176B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$1.187B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$3.29B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774608"/>
                  </a:ext>
                </a:extLst>
              </a:tr>
              <a:tr h="36037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Section 108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$400m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$400m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$400m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2796490"/>
                  </a:ext>
                </a:extLst>
              </a:tr>
              <a:tr h="630648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Preservation and Reinvestment Initiative for Community Enhancement (PRICE)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$10m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$10m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$10m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5295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1634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CDBG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/>
            <a:r>
              <a:rPr lang="en-US" dirty="0"/>
              <a:t>Current Status - 259 open grants</a:t>
            </a:r>
          </a:p>
          <a:p>
            <a:pPr marL="857250" lvl="1"/>
            <a:r>
              <a:rPr lang="en-US" dirty="0"/>
              <a:t>164 Regular Round</a:t>
            </a:r>
          </a:p>
          <a:p>
            <a:pPr marL="857250" lvl="1"/>
            <a:r>
              <a:rPr lang="en-US" dirty="0"/>
              <a:t>2 NDR </a:t>
            </a:r>
          </a:p>
          <a:p>
            <a:pPr marL="857250" lvl="1"/>
            <a:r>
              <a:rPr lang="en-US" dirty="0"/>
              <a:t>89 CARES (Child Care, Food Banks)</a:t>
            </a:r>
          </a:p>
          <a:p>
            <a:pPr marL="857250" lvl="1"/>
            <a:r>
              <a:rPr lang="en-US" dirty="0"/>
              <a:t>4 Recovery Housing</a:t>
            </a:r>
          </a:p>
          <a:p>
            <a:pPr marL="857250" lvl="1"/>
            <a:endParaRPr lang="en-US" dirty="0"/>
          </a:p>
          <a:p>
            <a:pPr marL="857250" lvl="1"/>
            <a:endParaRPr lang="en-US" dirty="0"/>
          </a:p>
          <a:p>
            <a:pPr marL="457200"/>
            <a:r>
              <a:rPr lang="en-US" dirty="0"/>
              <a:t>2024 Regular Round announcements</a:t>
            </a:r>
            <a:endParaRPr lang="en-US" dirty="0">
              <a:solidFill>
                <a:srgbClr val="FF0000"/>
              </a:solidFill>
            </a:endParaRPr>
          </a:p>
          <a:p>
            <a:pPr marL="857250" lvl="1"/>
            <a:r>
              <a:rPr lang="en-US" dirty="0"/>
              <a:t>Finalizing reviews and scoring </a:t>
            </a:r>
          </a:p>
          <a:p>
            <a:pPr marL="857250" lvl="1"/>
            <a:r>
              <a:rPr lang="en-US" dirty="0"/>
              <a:t>Reminder: Build America, Buy America (BABA) – Iron and Steel, Specifically Covered Materials will apply</a:t>
            </a:r>
          </a:p>
          <a:p>
            <a:pPr marL="571500" lvl="1" indent="0">
              <a:buNone/>
            </a:pPr>
            <a:endParaRPr lang="en-US" dirty="0"/>
          </a:p>
          <a:p>
            <a:pPr marL="857250"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925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BCF07-26B5-4A80-9A4B-989C40AD8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Breakdown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B8774-3724-4DA2-BFAA-B33BA0E8F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1981200"/>
          </a:xfrm>
        </p:spPr>
        <p:txBody>
          <a:bodyPr>
            <a:normAutofit/>
          </a:bodyPr>
          <a:lstStyle/>
          <a:p>
            <a:r>
              <a:rPr lang="en-US" dirty="0"/>
              <a:t>71 eligible applications submitted </a:t>
            </a:r>
          </a:p>
          <a:p>
            <a:r>
              <a:rPr lang="en-US" dirty="0"/>
              <a:t>$48,486,047 total requested ($682,902 average)</a:t>
            </a:r>
          </a:p>
          <a:p>
            <a:r>
              <a:rPr lang="en-US" dirty="0"/>
              <a:t>31% in Community Infrastructure and Revitalization</a:t>
            </a:r>
          </a:p>
          <a:p>
            <a:r>
              <a:rPr lang="en-US" dirty="0"/>
              <a:t>34% in Water and Sewer Systems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165F48D-B6C6-46D2-8F92-37D9549065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59935"/>
              </p:ext>
            </p:extLst>
          </p:nvPr>
        </p:nvGraphicFramePr>
        <p:xfrm>
          <a:off x="609600" y="3127131"/>
          <a:ext cx="6705600" cy="292608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331017513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96099067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020551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Category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Applications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Percentage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960842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Public Health and Safety (Small)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14%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56694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Public Health and Safety (Large)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20%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758688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Community Infrastructure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7%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230935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Community Revitalization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24%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66434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Sewer Systems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14%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751243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Water Systems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20%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688184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Water Line Extensions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1%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8429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514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F64A9-D92E-4608-A28C-DE09A7393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Timely Expenditure Trend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A30524-A5CF-4540-A59A-0AA74276A16C}"/>
              </a:ext>
            </a:extLst>
          </p:cNvPr>
          <p:cNvSpPr txBox="1"/>
          <p:nvPr/>
        </p:nvSpPr>
        <p:spPr>
          <a:xfrm>
            <a:off x="152400" y="1040314"/>
            <a:ext cx="8839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</a:pP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State Ranking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678BF811-B8E2-4F8C-BFE7-353E2E4FB3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0809185"/>
              </p:ext>
            </p:extLst>
          </p:nvPr>
        </p:nvGraphicFramePr>
        <p:xfrm>
          <a:off x="152400" y="1538990"/>
          <a:ext cx="8839200" cy="3490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5079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8DC02-A5DB-4A44-9D02-9C42E0B72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Timely Expenditures Nationwide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A75382A-1FF7-4A64-9B84-FFE7D2D2BC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703732"/>
              </p:ext>
            </p:extLst>
          </p:nvPr>
        </p:nvGraphicFramePr>
        <p:xfrm>
          <a:off x="533400" y="5105400"/>
          <a:ext cx="7391400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5137">
                  <a:extLst>
                    <a:ext uri="{9D8B030D-6E8A-4147-A177-3AD203B41FA5}">
                      <a16:colId xmlns:a16="http://schemas.microsoft.com/office/drawing/2014/main" val="2850613628"/>
                    </a:ext>
                  </a:extLst>
                </a:gridCol>
                <a:gridCol w="1057166">
                  <a:extLst>
                    <a:ext uri="{9D8B030D-6E8A-4147-A177-3AD203B41FA5}">
                      <a16:colId xmlns:a16="http://schemas.microsoft.com/office/drawing/2014/main" val="1513397452"/>
                    </a:ext>
                  </a:extLst>
                </a:gridCol>
                <a:gridCol w="1060965">
                  <a:extLst>
                    <a:ext uri="{9D8B030D-6E8A-4147-A177-3AD203B41FA5}">
                      <a16:colId xmlns:a16="http://schemas.microsoft.com/office/drawing/2014/main" val="155375598"/>
                    </a:ext>
                  </a:extLst>
                </a:gridCol>
                <a:gridCol w="1051332">
                  <a:extLst>
                    <a:ext uri="{9D8B030D-6E8A-4147-A177-3AD203B41FA5}">
                      <a16:colId xmlns:a16="http://schemas.microsoft.com/office/drawing/2014/main" val="212957384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96085968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sng" strike="noStrike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July 2021</a:t>
                      </a:r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sng" strike="noStrike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July 2022</a:t>
                      </a:r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July 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July 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13916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National Expend Ratio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0.92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0.82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03101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Number of States Above 1.00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809702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TN Expend Ratio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1.06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7955899"/>
                  </a:ext>
                </a:extLst>
              </a:tr>
            </a:tbl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2B26D92-E6B7-1D13-30C8-E318DF4116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3835003"/>
              </p:ext>
            </p:extLst>
          </p:nvPr>
        </p:nvGraphicFramePr>
        <p:xfrm>
          <a:off x="152400" y="1371600"/>
          <a:ext cx="8839200" cy="3490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57E77DC-5589-B919-29F0-D6F14D6E11B1}"/>
              </a:ext>
            </a:extLst>
          </p:cNvPr>
          <p:cNvSpPr txBox="1"/>
          <p:nvPr/>
        </p:nvSpPr>
        <p:spPr>
          <a:xfrm>
            <a:off x="152400" y="1040314"/>
            <a:ext cx="8839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</a:pP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State v. US Unexpended Ratios</a:t>
            </a:r>
          </a:p>
        </p:txBody>
      </p:sp>
    </p:spTree>
    <p:extLst>
      <p:ext uri="{BB962C8B-B14F-4D97-AF65-F5344CB8AC3E}">
        <p14:creationId xmlns:p14="http://schemas.microsoft.com/office/powerpoint/2010/main" val="134752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76386-8CCE-B91C-180A-0560D5D45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National 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9CD70-4B5E-A7DD-BC01-17D3842FC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All CDBG activities must address one of the following National Objectives:</a:t>
            </a:r>
          </a:p>
          <a:p>
            <a:r>
              <a:rPr lang="en-US" dirty="0"/>
              <a:t>Benefit to low and moderate income (LMI) persons</a:t>
            </a:r>
          </a:p>
          <a:p>
            <a:pPr lvl="1"/>
            <a:r>
              <a:rPr lang="en-US" dirty="0"/>
              <a:t>Must benefit a minimum of 51% LMI persons</a:t>
            </a:r>
          </a:p>
          <a:p>
            <a:pPr lvl="1"/>
            <a:endParaRPr lang="en-US" dirty="0"/>
          </a:p>
          <a:p>
            <a:r>
              <a:rPr lang="en-US" dirty="0"/>
              <a:t>Elimination of slum and blight</a:t>
            </a:r>
          </a:p>
          <a:p>
            <a:endParaRPr lang="en-US" dirty="0"/>
          </a:p>
          <a:p>
            <a:r>
              <a:rPr lang="en-US" dirty="0"/>
              <a:t>Imminent threat or urgent need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055785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B">
  <a:themeElements>
    <a:clrScheme name="Brand Colors">
      <a:dk1>
        <a:sysClr val="windowText" lastClr="000000"/>
      </a:dk1>
      <a:lt1>
        <a:sysClr val="window" lastClr="FFFFFF"/>
      </a:lt1>
      <a:dk2>
        <a:srgbClr val="1B365D"/>
      </a:dk2>
      <a:lt2>
        <a:srgbClr val="FF0F00"/>
      </a:lt2>
      <a:accent1>
        <a:srgbClr val="2DCCD3"/>
      </a:accent1>
      <a:accent2>
        <a:srgbClr val="D2D755"/>
      </a:accent2>
      <a:accent3>
        <a:srgbClr val="E87722"/>
      </a:accent3>
      <a:accent4>
        <a:srgbClr val="7C2529"/>
      </a:accent4>
      <a:accent5>
        <a:srgbClr val="666666"/>
      </a:accent5>
      <a:accent6>
        <a:srgbClr val="E6D395"/>
      </a:accent6>
      <a:hlink>
        <a:srgbClr val="131E29"/>
      </a:hlink>
      <a:folHlink>
        <a:srgbClr val="CBC4B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FF0F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3897F2C936BE44B6863D24478B02B9" ma:contentTypeVersion="0" ma:contentTypeDescription="Create a new document." ma:contentTypeScope="" ma:versionID="1c9123e080190ddb10c68a0b50c9df6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496377B-A3F5-4D3A-B941-A7C57B4A8F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00FDE7E-9978-4F03-B3A0-0B4C94D4FB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EB2005-2FD2-44C1-8CB2-5467871E7DC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25014</TotalTime>
  <Words>820</Words>
  <Application>Microsoft Office PowerPoint</Application>
  <PresentationFormat>On-screen Show (4:3)</PresentationFormat>
  <Paragraphs>209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Open Sans</vt:lpstr>
      <vt:lpstr>PermianSlabSerifTypeface</vt:lpstr>
      <vt:lpstr>PowerPoint B</vt:lpstr>
      <vt:lpstr>CDBG Public Meeting</vt:lpstr>
      <vt:lpstr>Program Staff</vt:lpstr>
      <vt:lpstr>CDBG Overview</vt:lpstr>
      <vt:lpstr>Budget Outlook</vt:lpstr>
      <vt:lpstr>CDBG Update</vt:lpstr>
      <vt:lpstr>2024 Breakdown</vt:lpstr>
      <vt:lpstr>Timely Expenditure Trend</vt:lpstr>
      <vt:lpstr>Timely Expenditures Nationwide</vt:lpstr>
      <vt:lpstr>National Objective</vt:lpstr>
      <vt:lpstr>Existing Eligible Activity Categories</vt:lpstr>
      <vt:lpstr>Considered Changes for 2025</vt:lpstr>
      <vt:lpstr>Will not change for 2025</vt:lpstr>
      <vt:lpstr>Schedule for 2025 Applications</vt:lpstr>
      <vt:lpstr>Application Process Flow</vt:lpstr>
      <vt:lpstr>Additional Updates</vt:lpstr>
      <vt:lpstr>Additional Updates</vt:lpstr>
      <vt:lpstr>Questions and Comments</vt:lpstr>
      <vt:lpstr>PowerPoint Presentation</vt:lpstr>
    </vt:vector>
  </TitlesOfParts>
  <Company>State of Tennessee: Finance &amp;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Molly Wehlage</dc:creator>
  <cp:lastModifiedBy>Kent Archer</cp:lastModifiedBy>
  <cp:revision>124</cp:revision>
  <dcterms:created xsi:type="dcterms:W3CDTF">2015-04-23T14:05:52Z</dcterms:created>
  <dcterms:modified xsi:type="dcterms:W3CDTF">2024-10-01T14:57:28Z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0x010100213897F2C936BE44B6863D24478B02B9</vt:lpwstr>
  </property>
</Properties>
</file>