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8" r:id="rId7"/>
    <p:sldId id="341" r:id="rId8"/>
    <p:sldId id="310" r:id="rId9"/>
    <p:sldId id="348" r:id="rId10"/>
    <p:sldId id="342" r:id="rId11"/>
    <p:sldId id="350" r:id="rId12"/>
    <p:sldId id="352" r:id="rId13"/>
    <p:sldId id="344" r:id="rId14"/>
    <p:sldId id="343" r:id="rId15"/>
    <p:sldId id="313" r:id="rId16"/>
    <p:sldId id="312" r:id="rId17"/>
    <p:sldId id="323" r:id="rId18"/>
    <p:sldId id="322" r:id="rId19"/>
    <p:sldId id="351" r:id="rId20"/>
    <p:sldId id="34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  <p:cmAuthor id="1" name="Vena L. Jones" initials="VLJ" lastIdx="3" clrIdx="1">
    <p:extLst>
      <p:ext uri="{19B8F6BF-5375-455C-9EA6-DF929625EA0E}">
        <p15:presenceInfo xmlns:p15="http://schemas.microsoft.com/office/powerpoint/2012/main" userId="S::BG34087@tn.gov::37d4c82e-dcd8-4714-8d56-bfe3d0a2cb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5D"/>
    <a:srgbClr val="376CBB"/>
    <a:srgbClr val="EE3124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5" autoAdjust="0"/>
  </p:normalViewPr>
  <p:slideViewPr>
    <p:cSldViewPr>
      <p:cViewPr varScale="1">
        <p:scale>
          <a:sx n="109" d="100"/>
          <a:sy n="109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002p21\Downloads\Active%20CDBG%20Spend%20Rate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002p21\Downloads\Active%20CDBG%20Spend%20Rates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November 2009 – August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'Active CDBG Spend Rates'!$J$1</c:f>
              <c:strCache>
                <c:ptCount val="1"/>
                <c:pt idx="0">
                  <c:v>State Rank</c:v>
                </c:pt>
              </c:strCache>
            </c:strRef>
          </c:tx>
          <c:spPr>
            <a:ln w="28575" cap="rnd">
              <a:solidFill>
                <a:srgbClr val="EE3124"/>
              </a:solidFill>
              <a:round/>
            </a:ln>
            <a:effectLst/>
          </c:spPr>
          <c:marker>
            <c:symbol val="none"/>
          </c:marker>
          <c:cat>
            <c:strRef>
              <c:f>'Active CDBG Spend Rates'!$D$2:$D$179</c:f>
              <c:strCache>
                <c:ptCount val="178"/>
                <c:pt idx="0">
                  <c:v>09-11</c:v>
                </c:pt>
                <c:pt idx="1">
                  <c:v>09-12</c:v>
                </c:pt>
                <c:pt idx="2">
                  <c:v>10-01</c:v>
                </c:pt>
                <c:pt idx="3">
                  <c:v>10-02</c:v>
                </c:pt>
                <c:pt idx="4">
                  <c:v>10-03</c:v>
                </c:pt>
                <c:pt idx="5">
                  <c:v>10-04</c:v>
                </c:pt>
                <c:pt idx="6">
                  <c:v>10-05</c:v>
                </c:pt>
                <c:pt idx="7">
                  <c:v>10-06</c:v>
                </c:pt>
                <c:pt idx="8">
                  <c:v>10-07</c:v>
                </c:pt>
                <c:pt idx="9">
                  <c:v>10-08</c:v>
                </c:pt>
                <c:pt idx="10">
                  <c:v>10-09</c:v>
                </c:pt>
                <c:pt idx="11">
                  <c:v>10-10</c:v>
                </c:pt>
                <c:pt idx="12">
                  <c:v>10-11</c:v>
                </c:pt>
                <c:pt idx="13">
                  <c:v>10-12</c:v>
                </c:pt>
                <c:pt idx="14">
                  <c:v>11-01</c:v>
                </c:pt>
                <c:pt idx="15">
                  <c:v>11-02</c:v>
                </c:pt>
                <c:pt idx="16">
                  <c:v>11-03</c:v>
                </c:pt>
                <c:pt idx="17">
                  <c:v>11-04</c:v>
                </c:pt>
                <c:pt idx="18">
                  <c:v>11-05</c:v>
                </c:pt>
                <c:pt idx="19">
                  <c:v>11-06</c:v>
                </c:pt>
                <c:pt idx="20">
                  <c:v>11-07</c:v>
                </c:pt>
                <c:pt idx="21">
                  <c:v>11-08</c:v>
                </c:pt>
                <c:pt idx="22">
                  <c:v>11-09</c:v>
                </c:pt>
                <c:pt idx="23">
                  <c:v>11-10</c:v>
                </c:pt>
                <c:pt idx="24">
                  <c:v>11-11</c:v>
                </c:pt>
                <c:pt idx="25">
                  <c:v>11-12</c:v>
                </c:pt>
                <c:pt idx="26">
                  <c:v>12-01</c:v>
                </c:pt>
                <c:pt idx="27">
                  <c:v>12-02</c:v>
                </c:pt>
                <c:pt idx="28">
                  <c:v>12-03</c:v>
                </c:pt>
                <c:pt idx="29">
                  <c:v>12-04</c:v>
                </c:pt>
                <c:pt idx="30">
                  <c:v>12-05</c:v>
                </c:pt>
                <c:pt idx="31">
                  <c:v>12-06</c:v>
                </c:pt>
                <c:pt idx="32">
                  <c:v>12-07</c:v>
                </c:pt>
                <c:pt idx="33">
                  <c:v>12-08</c:v>
                </c:pt>
                <c:pt idx="34">
                  <c:v>12-09</c:v>
                </c:pt>
                <c:pt idx="35">
                  <c:v>12-10</c:v>
                </c:pt>
                <c:pt idx="36">
                  <c:v>12-11</c:v>
                </c:pt>
                <c:pt idx="37">
                  <c:v>12-12</c:v>
                </c:pt>
                <c:pt idx="38">
                  <c:v>13-01</c:v>
                </c:pt>
                <c:pt idx="39">
                  <c:v>13-02</c:v>
                </c:pt>
                <c:pt idx="40">
                  <c:v>13-03</c:v>
                </c:pt>
                <c:pt idx="41">
                  <c:v>13-04</c:v>
                </c:pt>
                <c:pt idx="42">
                  <c:v>13-05</c:v>
                </c:pt>
                <c:pt idx="43">
                  <c:v>13-06</c:v>
                </c:pt>
                <c:pt idx="44">
                  <c:v>13-07</c:v>
                </c:pt>
                <c:pt idx="45">
                  <c:v>13-08</c:v>
                </c:pt>
                <c:pt idx="46">
                  <c:v>13-09</c:v>
                </c:pt>
                <c:pt idx="47">
                  <c:v>13-10</c:v>
                </c:pt>
                <c:pt idx="48">
                  <c:v>13-11</c:v>
                </c:pt>
                <c:pt idx="49">
                  <c:v>13-12</c:v>
                </c:pt>
                <c:pt idx="50">
                  <c:v>14-01</c:v>
                </c:pt>
                <c:pt idx="51">
                  <c:v>14-02</c:v>
                </c:pt>
                <c:pt idx="52">
                  <c:v>14-03</c:v>
                </c:pt>
                <c:pt idx="53">
                  <c:v>14-04</c:v>
                </c:pt>
                <c:pt idx="54">
                  <c:v>14-05</c:v>
                </c:pt>
                <c:pt idx="55">
                  <c:v>14-06</c:v>
                </c:pt>
                <c:pt idx="56">
                  <c:v>14-07</c:v>
                </c:pt>
                <c:pt idx="57">
                  <c:v>14-08</c:v>
                </c:pt>
                <c:pt idx="58">
                  <c:v>14-09</c:v>
                </c:pt>
                <c:pt idx="59">
                  <c:v>14-10</c:v>
                </c:pt>
                <c:pt idx="60">
                  <c:v>14-11</c:v>
                </c:pt>
                <c:pt idx="61">
                  <c:v>14-12</c:v>
                </c:pt>
                <c:pt idx="62">
                  <c:v>15-01</c:v>
                </c:pt>
                <c:pt idx="63">
                  <c:v>15-02</c:v>
                </c:pt>
                <c:pt idx="64">
                  <c:v>15-03</c:v>
                </c:pt>
                <c:pt idx="65">
                  <c:v>15-04</c:v>
                </c:pt>
                <c:pt idx="66">
                  <c:v>15-05</c:v>
                </c:pt>
                <c:pt idx="67">
                  <c:v>15-06</c:v>
                </c:pt>
                <c:pt idx="68">
                  <c:v>15-07</c:v>
                </c:pt>
                <c:pt idx="69">
                  <c:v>15-08</c:v>
                </c:pt>
                <c:pt idx="70">
                  <c:v>15-09</c:v>
                </c:pt>
                <c:pt idx="71">
                  <c:v>15-10</c:v>
                </c:pt>
                <c:pt idx="72">
                  <c:v>15-11</c:v>
                </c:pt>
                <c:pt idx="73">
                  <c:v>15-12</c:v>
                </c:pt>
                <c:pt idx="74">
                  <c:v>16-01</c:v>
                </c:pt>
                <c:pt idx="75">
                  <c:v>16-02</c:v>
                </c:pt>
                <c:pt idx="76">
                  <c:v>16-03</c:v>
                </c:pt>
                <c:pt idx="77">
                  <c:v>16-04</c:v>
                </c:pt>
                <c:pt idx="78">
                  <c:v>16-05</c:v>
                </c:pt>
                <c:pt idx="79">
                  <c:v>16-06</c:v>
                </c:pt>
                <c:pt idx="80">
                  <c:v>16-07</c:v>
                </c:pt>
                <c:pt idx="81">
                  <c:v>16-08</c:v>
                </c:pt>
                <c:pt idx="82">
                  <c:v>16-09</c:v>
                </c:pt>
                <c:pt idx="83">
                  <c:v>16-10</c:v>
                </c:pt>
                <c:pt idx="84">
                  <c:v>16-11</c:v>
                </c:pt>
                <c:pt idx="85">
                  <c:v>16-12</c:v>
                </c:pt>
                <c:pt idx="86">
                  <c:v>17-01</c:v>
                </c:pt>
                <c:pt idx="87">
                  <c:v>17-02</c:v>
                </c:pt>
                <c:pt idx="88">
                  <c:v>17-03</c:v>
                </c:pt>
                <c:pt idx="89">
                  <c:v>17-04</c:v>
                </c:pt>
                <c:pt idx="90">
                  <c:v>17-05</c:v>
                </c:pt>
                <c:pt idx="91">
                  <c:v>17-06</c:v>
                </c:pt>
                <c:pt idx="92">
                  <c:v>17-07</c:v>
                </c:pt>
                <c:pt idx="93">
                  <c:v>17-08</c:v>
                </c:pt>
                <c:pt idx="94">
                  <c:v>17-09</c:v>
                </c:pt>
                <c:pt idx="95">
                  <c:v>17-10</c:v>
                </c:pt>
                <c:pt idx="96">
                  <c:v>17-11</c:v>
                </c:pt>
                <c:pt idx="97">
                  <c:v>17-12</c:v>
                </c:pt>
                <c:pt idx="98">
                  <c:v>18-01</c:v>
                </c:pt>
                <c:pt idx="99">
                  <c:v>18-02</c:v>
                </c:pt>
                <c:pt idx="100">
                  <c:v>18-03</c:v>
                </c:pt>
                <c:pt idx="101">
                  <c:v>18-04</c:v>
                </c:pt>
                <c:pt idx="102">
                  <c:v>18-05</c:v>
                </c:pt>
                <c:pt idx="103">
                  <c:v>18-06</c:v>
                </c:pt>
                <c:pt idx="104">
                  <c:v>18-07</c:v>
                </c:pt>
                <c:pt idx="105">
                  <c:v>18-08</c:v>
                </c:pt>
                <c:pt idx="106">
                  <c:v>18-09</c:v>
                </c:pt>
                <c:pt idx="107">
                  <c:v>18-10</c:v>
                </c:pt>
                <c:pt idx="108">
                  <c:v>18-11</c:v>
                </c:pt>
                <c:pt idx="109">
                  <c:v>18-12</c:v>
                </c:pt>
                <c:pt idx="110">
                  <c:v>19-01</c:v>
                </c:pt>
                <c:pt idx="111">
                  <c:v>19-02</c:v>
                </c:pt>
                <c:pt idx="112">
                  <c:v>19-03</c:v>
                </c:pt>
                <c:pt idx="113">
                  <c:v>19-04</c:v>
                </c:pt>
                <c:pt idx="114">
                  <c:v>19-05</c:v>
                </c:pt>
                <c:pt idx="115">
                  <c:v>19-06</c:v>
                </c:pt>
                <c:pt idx="116">
                  <c:v>19-07</c:v>
                </c:pt>
                <c:pt idx="117">
                  <c:v>19-08</c:v>
                </c:pt>
                <c:pt idx="118">
                  <c:v>19-09</c:v>
                </c:pt>
                <c:pt idx="119">
                  <c:v>19-10</c:v>
                </c:pt>
                <c:pt idx="120">
                  <c:v>19-11</c:v>
                </c:pt>
                <c:pt idx="121">
                  <c:v>19-12</c:v>
                </c:pt>
                <c:pt idx="122">
                  <c:v>20-01</c:v>
                </c:pt>
                <c:pt idx="123">
                  <c:v>20-02</c:v>
                </c:pt>
                <c:pt idx="124">
                  <c:v>20-03</c:v>
                </c:pt>
                <c:pt idx="125">
                  <c:v>20-04</c:v>
                </c:pt>
                <c:pt idx="126">
                  <c:v>20-05</c:v>
                </c:pt>
                <c:pt idx="127">
                  <c:v>20-06</c:v>
                </c:pt>
                <c:pt idx="128">
                  <c:v>20-07</c:v>
                </c:pt>
                <c:pt idx="129">
                  <c:v>20-08</c:v>
                </c:pt>
                <c:pt idx="130">
                  <c:v>20-09</c:v>
                </c:pt>
                <c:pt idx="131">
                  <c:v>20-10</c:v>
                </c:pt>
                <c:pt idx="132">
                  <c:v>20-11</c:v>
                </c:pt>
                <c:pt idx="133">
                  <c:v>20-12</c:v>
                </c:pt>
                <c:pt idx="134">
                  <c:v>21-01</c:v>
                </c:pt>
                <c:pt idx="135">
                  <c:v>21-02</c:v>
                </c:pt>
                <c:pt idx="136">
                  <c:v>21-03</c:v>
                </c:pt>
                <c:pt idx="137">
                  <c:v>21-04</c:v>
                </c:pt>
                <c:pt idx="138">
                  <c:v>21-05</c:v>
                </c:pt>
                <c:pt idx="139">
                  <c:v>21-06</c:v>
                </c:pt>
                <c:pt idx="140">
                  <c:v>21-07</c:v>
                </c:pt>
                <c:pt idx="141">
                  <c:v>21-08</c:v>
                </c:pt>
                <c:pt idx="142">
                  <c:v>21-09</c:v>
                </c:pt>
                <c:pt idx="143">
                  <c:v>21-10</c:v>
                </c:pt>
                <c:pt idx="144">
                  <c:v>21-11</c:v>
                </c:pt>
                <c:pt idx="145">
                  <c:v>21-12</c:v>
                </c:pt>
                <c:pt idx="146">
                  <c:v>22-01</c:v>
                </c:pt>
                <c:pt idx="147">
                  <c:v>22-02</c:v>
                </c:pt>
                <c:pt idx="148">
                  <c:v>22-03</c:v>
                </c:pt>
                <c:pt idx="149">
                  <c:v>22-04</c:v>
                </c:pt>
                <c:pt idx="150">
                  <c:v>22-05</c:v>
                </c:pt>
                <c:pt idx="151">
                  <c:v>22-06</c:v>
                </c:pt>
                <c:pt idx="152">
                  <c:v>22-07</c:v>
                </c:pt>
                <c:pt idx="153">
                  <c:v>22-08</c:v>
                </c:pt>
                <c:pt idx="154">
                  <c:v>22-09</c:v>
                </c:pt>
                <c:pt idx="155">
                  <c:v>22-10</c:v>
                </c:pt>
                <c:pt idx="156">
                  <c:v>22-11</c:v>
                </c:pt>
                <c:pt idx="157">
                  <c:v>22-12</c:v>
                </c:pt>
                <c:pt idx="158">
                  <c:v>23-01</c:v>
                </c:pt>
                <c:pt idx="159">
                  <c:v>23-02</c:v>
                </c:pt>
                <c:pt idx="160">
                  <c:v>23-03</c:v>
                </c:pt>
                <c:pt idx="161">
                  <c:v>23-03</c:v>
                </c:pt>
                <c:pt idx="162">
                  <c:v>23-05</c:v>
                </c:pt>
                <c:pt idx="163">
                  <c:v>23-06</c:v>
                </c:pt>
                <c:pt idx="164">
                  <c:v>23-07</c:v>
                </c:pt>
                <c:pt idx="165">
                  <c:v>23-08</c:v>
                </c:pt>
                <c:pt idx="166">
                  <c:v>23-09</c:v>
                </c:pt>
                <c:pt idx="167">
                  <c:v>23-10</c:v>
                </c:pt>
                <c:pt idx="168">
                  <c:v>23-11</c:v>
                </c:pt>
                <c:pt idx="169">
                  <c:v>23-12</c:v>
                </c:pt>
                <c:pt idx="170">
                  <c:v>24-01</c:v>
                </c:pt>
                <c:pt idx="171">
                  <c:v>24-02</c:v>
                </c:pt>
                <c:pt idx="172">
                  <c:v>24-03</c:v>
                </c:pt>
                <c:pt idx="173">
                  <c:v>24-04</c:v>
                </c:pt>
                <c:pt idx="174">
                  <c:v>24-05</c:v>
                </c:pt>
                <c:pt idx="175">
                  <c:v>24-06</c:v>
                </c:pt>
                <c:pt idx="176">
                  <c:v>24-07</c:v>
                </c:pt>
                <c:pt idx="177">
                  <c:v>24-08</c:v>
                </c:pt>
              </c:strCache>
            </c:strRef>
          </c:cat>
          <c:val>
            <c:numRef>
              <c:f>'Active CDBG Spend Rates'!$J$2:$J$179</c:f>
              <c:numCache>
                <c:formatCode>0</c:formatCode>
                <c:ptCount val="178"/>
                <c:pt idx="0">
                  <c:v>49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44</c:v>
                </c:pt>
                <c:pt idx="7">
                  <c:v>42</c:v>
                </c:pt>
                <c:pt idx="8">
                  <c:v>40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49</c:v>
                </c:pt>
                <c:pt idx="30">
                  <c:v>40</c:v>
                </c:pt>
                <c:pt idx="31">
                  <c:v>40</c:v>
                </c:pt>
                <c:pt idx="32">
                  <c:v>37</c:v>
                </c:pt>
                <c:pt idx="33">
                  <c:v>47</c:v>
                </c:pt>
                <c:pt idx="34">
                  <c:v>47</c:v>
                </c:pt>
                <c:pt idx="35">
                  <c:v>47</c:v>
                </c:pt>
                <c:pt idx="36">
                  <c:v>47</c:v>
                </c:pt>
                <c:pt idx="37">
                  <c:v>47</c:v>
                </c:pt>
                <c:pt idx="38">
                  <c:v>47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46</c:v>
                </c:pt>
                <c:pt idx="43">
                  <c:v>46</c:v>
                </c:pt>
                <c:pt idx="44">
                  <c:v>42</c:v>
                </c:pt>
                <c:pt idx="45">
                  <c:v>47</c:v>
                </c:pt>
                <c:pt idx="46">
                  <c:v>46</c:v>
                </c:pt>
                <c:pt idx="47">
                  <c:v>45</c:v>
                </c:pt>
                <c:pt idx="48">
                  <c:v>46</c:v>
                </c:pt>
                <c:pt idx="49">
                  <c:v>45</c:v>
                </c:pt>
                <c:pt idx="50">
                  <c:v>44</c:v>
                </c:pt>
                <c:pt idx="51">
                  <c:v>41</c:v>
                </c:pt>
                <c:pt idx="52">
                  <c:v>41</c:v>
                </c:pt>
                <c:pt idx="53">
                  <c:v>41</c:v>
                </c:pt>
                <c:pt idx="54">
                  <c:v>41</c:v>
                </c:pt>
                <c:pt idx="55">
                  <c:v>36</c:v>
                </c:pt>
                <c:pt idx="56">
                  <c:v>27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39</c:v>
                </c:pt>
                <c:pt idx="61">
                  <c:v>40</c:v>
                </c:pt>
                <c:pt idx="62">
                  <c:v>39</c:v>
                </c:pt>
                <c:pt idx="63">
                  <c:v>37</c:v>
                </c:pt>
                <c:pt idx="64">
                  <c:v>37</c:v>
                </c:pt>
                <c:pt idx="65">
                  <c:v>34</c:v>
                </c:pt>
                <c:pt idx="66">
                  <c:v>34</c:v>
                </c:pt>
                <c:pt idx="67">
                  <c:v>33</c:v>
                </c:pt>
                <c:pt idx="68">
                  <c:v>29</c:v>
                </c:pt>
                <c:pt idx="69">
                  <c:v>44</c:v>
                </c:pt>
                <c:pt idx="70">
                  <c:v>40</c:v>
                </c:pt>
                <c:pt idx="71">
                  <c:v>36</c:v>
                </c:pt>
                <c:pt idx="72">
                  <c:v>35</c:v>
                </c:pt>
                <c:pt idx="73">
                  <c:v>36</c:v>
                </c:pt>
                <c:pt idx="74">
                  <c:v>35</c:v>
                </c:pt>
                <c:pt idx="75">
                  <c:v>35</c:v>
                </c:pt>
                <c:pt idx="76">
                  <c:v>32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21</c:v>
                </c:pt>
                <c:pt idx="82">
                  <c:v>35</c:v>
                </c:pt>
                <c:pt idx="83">
                  <c:v>34</c:v>
                </c:pt>
                <c:pt idx="84">
                  <c:v>31</c:v>
                </c:pt>
                <c:pt idx="85">
                  <c:v>31</c:v>
                </c:pt>
                <c:pt idx="86">
                  <c:v>31</c:v>
                </c:pt>
                <c:pt idx="87">
                  <c:v>28</c:v>
                </c:pt>
                <c:pt idx="88">
                  <c:v>29</c:v>
                </c:pt>
                <c:pt idx="89">
                  <c:v>29</c:v>
                </c:pt>
                <c:pt idx="90">
                  <c:v>28</c:v>
                </c:pt>
                <c:pt idx="91">
                  <c:v>30</c:v>
                </c:pt>
                <c:pt idx="92">
                  <c:v>31</c:v>
                </c:pt>
                <c:pt idx="93">
                  <c:v>30</c:v>
                </c:pt>
                <c:pt idx="94">
                  <c:v>28</c:v>
                </c:pt>
                <c:pt idx="95">
                  <c:v>21</c:v>
                </c:pt>
                <c:pt idx="96">
                  <c:v>33</c:v>
                </c:pt>
                <c:pt idx="97">
                  <c:v>30</c:v>
                </c:pt>
                <c:pt idx="98">
                  <c:v>28</c:v>
                </c:pt>
                <c:pt idx="99">
                  <c:v>22</c:v>
                </c:pt>
                <c:pt idx="100">
                  <c:v>22</c:v>
                </c:pt>
                <c:pt idx="101">
                  <c:v>22</c:v>
                </c:pt>
                <c:pt idx="102">
                  <c:v>22</c:v>
                </c:pt>
                <c:pt idx="103">
                  <c:v>23</c:v>
                </c:pt>
                <c:pt idx="104">
                  <c:v>23</c:v>
                </c:pt>
                <c:pt idx="105">
                  <c:v>16</c:v>
                </c:pt>
                <c:pt idx="106">
                  <c:v>27</c:v>
                </c:pt>
                <c:pt idx="107">
                  <c:v>25</c:v>
                </c:pt>
                <c:pt idx="108">
                  <c:v>27</c:v>
                </c:pt>
                <c:pt idx="109">
                  <c:v>21</c:v>
                </c:pt>
                <c:pt idx="110">
                  <c:v>21</c:v>
                </c:pt>
                <c:pt idx="111">
                  <c:v>20</c:v>
                </c:pt>
                <c:pt idx="112">
                  <c:v>20</c:v>
                </c:pt>
                <c:pt idx="113">
                  <c:v>19</c:v>
                </c:pt>
                <c:pt idx="114">
                  <c:v>19</c:v>
                </c:pt>
                <c:pt idx="115">
                  <c:v>18</c:v>
                </c:pt>
                <c:pt idx="116">
                  <c:v>16</c:v>
                </c:pt>
                <c:pt idx="117">
                  <c:v>27</c:v>
                </c:pt>
                <c:pt idx="118">
                  <c:v>18</c:v>
                </c:pt>
                <c:pt idx="119">
                  <c:v>19</c:v>
                </c:pt>
                <c:pt idx="120">
                  <c:v>18</c:v>
                </c:pt>
                <c:pt idx="121">
                  <c:v>16</c:v>
                </c:pt>
                <c:pt idx="122">
                  <c:v>14</c:v>
                </c:pt>
                <c:pt idx="123">
                  <c:v>9</c:v>
                </c:pt>
                <c:pt idx="124">
                  <c:v>12</c:v>
                </c:pt>
                <c:pt idx="125">
                  <c:v>13</c:v>
                </c:pt>
                <c:pt idx="126">
                  <c:v>13</c:v>
                </c:pt>
                <c:pt idx="127">
                  <c:v>11</c:v>
                </c:pt>
                <c:pt idx="128">
                  <c:v>27</c:v>
                </c:pt>
                <c:pt idx="129">
                  <c:v>24</c:v>
                </c:pt>
                <c:pt idx="130">
                  <c:v>19</c:v>
                </c:pt>
                <c:pt idx="131">
                  <c:v>18</c:v>
                </c:pt>
                <c:pt idx="132">
                  <c:v>18</c:v>
                </c:pt>
                <c:pt idx="133">
                  <c:v>17</c:v>
                </c:pt>
                <c:pt idx="134">
                  <c:v>16</c:v>
                </c:pt>
                <c:pt idx="135">
                  <c:v>14</c:v>
                </c:pt>
                <c:pt idx="136">
                  <c:v>13</c:v>
                </c:pt>
                <c:pt idx="137">
                  <c:v>10</c:v>
                </c:pt>
                <c:pt idx="138">
                  <c:v>10</c:v>
                </c:pt>
                <c:pt idx="139">
                  <c:v>9</c:v>
                </c:pt>
                <c:pt idx="140">
                  <c:v>8</c:v>
                </c:pt>
                <c:pt idx="141">
                  <c:v>7</c:v>
                </c:pt>
                <c:pt idx="142">
                  <c:v>12</c:v>
                </c:pt>
                <c:pt idx="143">
                  <c:v>11</c:v>
                </c:pt>
                <c:pt idx="144">
                  <c:v>11</c:v>
                </c:pt>
                <c:pt idx="145">
                  <c:v>11</c:v>
                </c:pt>
                <c:pt idx="146">
                  <c:v>12</c:v>
                </c:pt>
                <c:pt idx="147">
                  <c:v>10</c:v>
                </c:pt>
                <c:pt idx="148">
                  <c:v>7</c:v>
                </c:pt>
                <c:pt idx="149">
                  <c:v>7</c:v>
                </c:pt>
                <c:pt idx="150">
                  <c:v>8</c:v>
                </c:pt>
                <c:pt idx="151">
                  <c:v>9</c:v>
                </c:pt>
                <c:pt idx="152">
                  <c:v>8</c:v>
                </c:pt>
                <c:pt idx="153">
                  <c:v>10</c:v>
                </c:pt>
                <c:pt idx="154">
                  <c:v>7</c:v>
                </c:pt>
                <c:pt idx="155">
                  <c:v>6</c:v>
                </c:pt>
                <c:pt idx="156">
                  <c:v>16</c:v>
                </c:pt>
                <c:pt idx="157">
                  <c:v>16</c:v>
                </c:pt>
                <c:pt idx="158">
                  <c:v>16</c:v>
                </c:pt>
                <c:pt idx="159">
                  <c:v>16</c:v>
                </c:pt>
                <c:pt idx="160">
                  <c:v>15</c:v>
                </c:pt>
                <c:pt idx="161">
                  <c:v>17</c:v>
                </c:pt>
                <c:pt idx="162">
                  <c:v>17</c:v>
                </c:pt>
                <c:pt idx="163">
                  <c:v>15</c:v>
                </c:pt>
                <c:pt idx="164">
                  <c:v>11</c:v>
                </c:pt>
                <c:pt idx="165">
                  <c:v>8</c:v>
                </c:pt>
                <c:pt idx="166">
                  <c:v>21</c:v>
                </c:pt>
                <c:pt idx="167">
                  <c:v>20</c:v>
                </c:pt>
                <c:pt idx="168">
                  <c:v>18</c:v>
                </c:pt>
                <c:pt idx="169">
                  <c:v>17</c:v>
                </c:pt>
                <c:pt idx="170">
                  <c:v>16</c:v>
                </c:pt>
                <c:pt idx="171">
                  <c:v>15</c:v>
                </c:pt>
                <c:pt idx="172">
                  <c:v>15</c:v>
                </c:pt>
                <c:pt idx="173">
                  <c:v>15</c:v>
                </c:pt>
                <c:pt idx="174">
                  <c:v>14</c:v>
                </c:pt>
                <c:pt idx="175">
                  <c:v>15</c:v>
                </c:pt>
                <c:pt idx="176">
                  <c:v>15</c:v>
                </c:pt>
                <c:pt idx="17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F-4BF0-B690-04D5F2E8D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636815"/>
        <c:axId val="1250631823"/>
      </c:lineChart>
      <c:catAx>
        <c:axId val="125063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1823"/>
        <c:crosses val="autoZero"/>
        <c:auto val="1"/>
        <c:lblAlgn val="ctr"/>
        <c:lblOffset val="100"/>
        <c:noMultiLvlLbl val="0"/>
      </c:catAx>
      <c:valAx>
        <c:axId val="1250631823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November 2009 – August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251629106706492E-2"/>
          <c:y val="0.13496122009850411"/>
          <c:w val="0.9388441261652638"/>
          <c:h val="0.74420221132825815"/>
        </c:manualLayout>
      </c:layout>
      <c:lineChart>
        <c:grouping val="standard"/>
        <c:varyColors val="0"/>
        <c:ser>
          <c:idx val="0"/>
          <c:order val="0"/>
          <c:tx>
            <c:strRef>
              <c:f>'Active CDBG Spend Rates'!$G$1</c:f>
              <c:strCache>
                <c:ptCount val="1"/>
                <c:pt idx="0">
                  <c:v>TN Unexpended Ratio</c:v>
                </c:pt>
              </c:strCache>
            </c:strRef>
          </c:tx>
          <c:spPr>
            <a:ln w="28575" cap="rnd">
              <a:solidFill>
                <a:srgbClr val="EE3124"/>
              </a:solidFill>
              <a:round/>
            </a:ln>
            <a:effectLst/>
          </c:spPr>
          <c:marker>
            <c:symbol val="none"/>
          </c:marker>
          <c:cat>
            <c:strRef>
              <c:f>'Active CDBG Spend Rates'!$D$2:$D$179</c:f>
              <c:strCache>
                <c:ptCount val="178"/>
                <c:pt idx="0">
                  <c:v>09-11</c:v>
                </c:pt>
                <c:pt idx="1">
                  <c:v>09-12</c:v>
                </c:pt>
                <c:pt idx="2">
                  <c:v>10-01</c:v>
                </c:pt>
                <c:pt idx="3">
                  <c:v>10-02</c:v>
                </c:pt>
                <c:pt idx="4">
                  <c:v>10-03</c:v>
                </c:pt>
                <c:pt idx="5">
                  <c:v>10-04</c:v>
                </c:pt>
                <c:pt idx="6">
                  <c:v>10-05</c:v>
                </c:pt>
                <c:pt idx="7">
                  <c:v>10-06</c:v>
                </c:pt>
                <c:pt idx="8">
                  <c:v>10-07</c:v>
                </c:pt>
                <c:pt idx="9">
                  <c:v>10-08</c:v>
                </c:pt>
                <c:pt idx="10">
                  <c:v>10-09</c:v>
                </c:pt>
                <c:pt idx="11">
                  <c:v>10-10</c:v>
                </c:pt>
                <c:pt idx="12">
                  <c:v>10-11</c:v>
                </c:pt>
                <c:pt idx="13">
                  <c:v>10-12</c:v>
                </c:pt>
                <c:pt idx="14">
                  <c:v>11-01</c:v>
                </c:pt>
                <c:pt idx="15">
                  <c:v>11-02</c:v>
                </c:pt>
                <c:pt idx="16">
                  <c:v>11-03</c:v>
                </c:pt>
                <c:pt idx="17">
                  <c:v>11-04</c:v>
                </c:pt>
                <c:pt idx="18">
                  <c:v>11-05</c:v>
                </c:pt>
                <c:pt idx="19">
                  <c:v>11-06</c:v>
                </c:pt>
                <c:pt idx="20">
                  <c:v>11-07</c:v>
                </c:pt>
                <c:pt idx="21">
                  <c:v>11-08</c:v>
                </c:pt>
                <c:pt idx="22">
                  <c:v>11-09</c:v>
                </c:pt>
                <c:pt idx="23">
                  <c:v>11-10</c:v>
                </c:pt>
                <c:pt idx="24">
                  <c:v>11-11</c:v>
                </c:pt>
                <c:pt idx="25">
                  <c:v>11-12</c:v>
                </c:pt>
                <c:pt idx="26">
                  <c:v>12-01</c:v>
                </c:pt>
                <c:pt idx="27">
                  <c:v>12-02</c:v>
                </c:pt>
                <c:pt idx="28">
                  <c:v>12-03</c:v>
                </c:pt>
                <c:pt idx="29">
                  <c:v>12-04</c:v>
                </c:pt>
                <c:pt idx="30">
                  <c:v>12-05</c:v>
                </c:pt>
                <c:pt idx="31">
                  <c:v>12-06</c:v>
                </c:pt>
                <c:pt idx="32">
                  <c:v>12-07</c:v>
                </c:pt>
                <c:pt idx="33">
                  <c:v>12-08</c:v>
                </c:pt>
                <c:pt idx="34">
                  <c:v>12-09</c:v>
                </c:pt>
                <c:pt idx="35">
                  <c:v>12-10</c:v>
                </c:pt>
                <c:pt idx="36">
                  <c:v>12-11</c:v>
                </c:pt>
                <c:pt idx="37">
                  <c:v>12-12</c:v>
                </c:pt>
                <c:pt idx="38">
                  <c:v>13-01</c:v>
                </c:pt>
                <c:pt idx="39">
                  <c:v>13-02</c:v>
                </c:pt>
                <c:pt idx="40">
                  <c:v>13-03</c:v>
                </c:pt>
                <c:pt idx="41">
                  <c:v>13-04</c:v>
                </c:pt>
                <c:pt idx="42">
                  <c:v>13-05</c:v>
                </c:pt>
                <c:pt idx="43">
                  <c:v>13-06</c:v>
                </c:pt>
                <c:pt idx="44">
                  <c:v>13-07</c:v>
                </c:pt>
                <c:pt idx="45">
                  <c:v>13-08</c:v>
                </c:pt>
                <c:pt idx="46">
                  <c:v>13-09</c:v>
                </c:pt>
                <c:pt idx="47">
                  <c:v>13-10</c:v>
                </c:pt>
                <c:pt idx="48">
                  <c:v>13-11</c:v>
                </c:pt>
                <c:pt idx="49">
                  <c:v>13-12</c:v>
                </c:pt>
                <c:pt idx="50">
                  <c:v>14-01</c:v>
                </c:pt>
                <c:pt idx="51">
                  <c:v>14-02</c:v>
                </c:pt>
                <c:pt idx="52">
                  <c:v>14-03</c:v>
                </c:pt>
                <c:pt idx="53">
                  <c:v>14-04</c:v>
                </c:pt>
                <c:pt idx="54">
                  <c:v>14-05</c:v>
                </c:pt>
                <c:pt idx="55">
                  <c:v>14-06</c:v>
                </c:pt>
                <c:pt idx="56">
                  <c:v>14-07</c:v>
                </c:pt>
                <c:pt idx="57">
                  <c:v>14-08</c:v>
                </c:pt>
                <c:pt idx="58">
                  <c:v>14-09</c:v>
                </c:pt>
                <c:pt idx="59">
                  <c:v>14-10</c:v>
                </c:pt>
                <c:pt idx="60">
                  <c:v>14-11</c:v>
                </c:pt>
                <c:pt idx="61">
                  <c:v>14-12</c:v>
                </c:pt>
                <c:pt idx="62">
                  <c:v>15-01</c:v>
                </c:pt>
                <c:pt idx="63">
                  <c:v>15-02</c:v>
                </c:pt>
                <c:pt idx="64">
                  <c:v>15-03</c:v>
                </c:pt>
                <c:pt idx="65">
                  <c:v>15-04</c:v>
                </c:pt>
                <c:pt idx="66">
                  <c:v>15-05</c:v>
                </c:pt>
                <c:pt idx="67">
                  <c:v>15-06</c:v>
                </c:pt>
                <c:pt idx="68">
                  <c:v>15-07</c:v>
                </c:pt>
                <c:pt idx="69">
                  <c:v>15-08</c:v>
                </c:pt>
                <c:pt idx="70">
                  <c:v>15-09</c:v>
                </c:pt>
                <c:pt idx="71">
                  <c:v>15-10</c:v>
                </c:pt>
                <c:pt idx="72">
                  <c:v>15-11</c:v>
                </c:pt>
                <c:pt idx="73">
                  <c:v>15-12</c:v>
                </c:pt>
                <c:pt idx="74">
                  <c:v>16-01</c:v>
                </c:pt>
                <c:pt idx="75">
                  <c:v>16-02</c:v>
                </c:pt>
                <c:pt idx="76">
                  <c:v>16-03</c:v>
                </c:pt>
                <c:pt idx="77">
                  <c:v>16-04</c:v>
                </c:pt>
                <c:pt idx="78">
                  <c:v>16-05</c:v>
                </c:pt>
                <c:pt idx="79">
                  <c:v>16-06</c:v>
                </c:pt>
                <c:pt idx="80">
                  <c:v>16-07</c:v>
                </c:pt>
                <c:pt idx="81">
                  <c:v>16-08</c:v>
                </c:pt>
                <c:pt idx="82">
                  <c:v>16-09</c:v>
                </c:pt>
                <c:pt idx="83">
                  <c:v>16-10</c:v>
                </c:pt>
                <c:pt idx="84">
                  <c:v>16-11</c:v>
                </c:pt>
                <c:pt idx="85">
                  <c:v>16-12</c:v>
                </c:pt>
                <c:pt idx="86">
                  <c:v>17-01</c:v>
                </c:pt>
                <c:pt idx="87">
                  <c:v>17-02</c:v>
                </c:pt>
                <c:pt idx="88">
                  <c:v>17-03</c:v>
                </c:pt>
                <c:pt idx="89">
                  <c:v>17-04</c:v>
                </c:pt>
                <c:pt idx="90">
                  <c:v>17-05</c:v>
                </c:pt>
                <c:pt idx="91">
                  <c:v>17-06</c:v>
                </c:pt>
                <c:pt idx="92">
                  <c:v>17-07</c:v>
                </c:pt>
                <c:pt idx="93">
                  <c:v>17-08</c:v>
                </c:pt>
                <c:pt idx="94">
                  <c:v>17-09</c:v>
                </c:pt>
                <c:pt idx="95">
                  <c:v>17-10</c:v>
                </c:pt>
                <c:pt idx="96">
                  <c:v>17-11</c:v>
                </c:pt>
                <c:pt idx="97">
                  <c:v>17-12</c:v>
                </c:pt>
                <c:pt idx="98">
                  <c:v>18-01</c:v>
                </c:pt>
                <c:pt idx="99">
                  <c:v>18-02</c:v>
                </c:pt>
                <c:pt idx="100">
                  <c:v>18-03</c:v>
                </c:pt>
                <c:pt idx="101">
                  <c:v>18-04</c:v>
                </c:pt>
                <c:pt idx="102">
                  <c:v>18-05</c:v>
                </c:pt>
                <c:pt idx="103">
                  <c:v>18-06</c:v>
                </c:pt>
                <c:pt idx="104">
                  <c:v>18-07</c:v>
                </c:pt>
                <c:pt idx="105">
                  <c:v>18-08</c:v>
                </c:pt>
                <c:pt idx="106">
                  <c:v>18-09</c:v>
                </c:pt>
                <c:pt idx="107">
                  <c:v>18-10</c:v>
                </c:pt>
                <c:pt idx="108">
                  <c:v>18-11</c:v>
                </c:pt>
                <c:pt idx="109">
                  <c:v>18-12</c:v>
                </c:pt>
                <c:pt idx="110">
                  <c:v>19-01</c:v>
                </c:pt>
                <c:pt idx="111">
                  <c:v>19-02</c:v>
                </c:pt>
                <c:pt idx="112">
                  <c:v>19-03</c:v>
                </c:pt>
                <c:pt idx="113">
                  <c:v>19-04</c:v>
                </c:pt>
                <c:pt idx="114">
                  <c:v>19-05</c:v>
                </c:pt>
                <c:pt idx="115">
                  <c:v>19-06</c:v>
                </c:pt>
                <c:pt idx="116">
                  <c:v>19-07</c:v>
                </c:pt>
                <c:pt idx="117">
                  <c:v>19-08</c:v>
                </c:pt>
                <c:pt idx="118">
                  <c:v>19-09</c:v>
                </c:pt>
                <c:pt idx="119">
                  <c:v>19-10</c:v>
                </c:pt>
                <c:pt idx="120">
                  <c:v>19-11</c:v>
                </c:pt>
                <c:pt idx="121">
                  <c:v>19-12</c:v>
                </c:pt>
                <c:pt idx="122">
                  <c:v>20-01</c:v>
                </c:pt>
                <c:pt idx="123">
                  <c:v>20-02</c:v>
                </c:pt>
                <c:pt idx="124">
                  <c:v>20-03</c:v>
                </c:pt>
                <c:pt idx="125">
                  <c:v>20-04</c:v>
                </c:pt>
                <c:pt idx="126">
                  <c:v>20-05</c:v>
                </c:pt>
                <c:pt idx="127">
                  <c:v>20-06</c:v>
                </c:pt>
                <c:pt idx="128">
                  <c:v>20-07</c:v>
                </c:pt>
                <c:pt idx="129">
                  <c:v>20-08</c:v>
                </c:pt>
                <c:pt idx="130">
                  <c:v>20-09</c:v>
                </c:pt>
                <c:pt idx="131">
                  <c:v>20-10</c:v>
                </c:pt>
                <c:pt idx="132">
                  <c:v>20-11</c:v>
                </c:pt>
                <c:pt idx="133">
                  <c:v>20-12</c:v>
                </c:pt>
                <c:pt idx="134">
                  <c:v>21-01</c:v>
                </c:pt>
                <c:pt idx="135">
                  <c:v>21-02</c:v>
                </c:pt>
                <c:pt idx="136">
                  <c:v>21-03</c:v>
                </c:pt>
                <c:pt idx="137">
                  <c:v>21-04</c:v>
                </c:pt>
                <c:pt idx="138">
                  <c:v>21-05</c:v>
                </c:pt>
                <c:pt idx="139">
                  <c:v>21-06</c:v>
                </c:pt>
                <c:pt idx="140">
                  <c:v>21-07</c:v>
                </c:pt>
                <c:pt idx="141">
                  <c:v>21-08</c:v>
                </c:pt>
                <c:pt idx="142">
                  <c:v>21-09</c:v>
                </c:pt>
                <c:pt idx="143">
                  <c:v>21-10</c:v>
                </c:pt>
                <c:pt idx="144">
                  <c:v>21-11</c:v>
                </c:pt>
                <c:pt idx="145">
                  <c:v>21-12</c:v>
                </c:pt>
                <c:pt idx="146">
                  <c:v>22-01</c:v>
                </c:pt>
                <c:pt idx="147">
                  <c:v>22-02</c:v>
                </c:pt>
                <c:pt idx="148">
                  <c:v>22-03</c:v>
                </c:pt>
                <c:pt idx="149">
                  <c:v>22-04</c:v>
                </c:pt>
                <c:pt idx="150">
                  <c:v>22-05</c:v>
                </c:pt>
                <c:pt idx="151">
                  <c:v>22-06</c:v>
                </c:pt>
                <c:pt idx="152">
                  <c:v>22-07</c:v>
                </c:pt>
                <c:pt idx="153">
                  <c:v>22-08</c:v>
                </c:pt>
                <c:pt idx="154">
                  <c:v>22-09</c:v>
                </c:pt>
                <c:pt idx="155">
                  <c:v>22-10</c:v>
                </c:pt>
                <c:pt idx="156">
                  <c:v>22-11</c:v>
                </c:pt>
                <c:pt idx="157">
                  <c:v>22-12</c:v>
                </c:pt>
                <c:pt idx="158">
                  <c:v>23-01</c:v>
                </c:pt>
                <c:pt idx="159">
                  <c:v>23-02</c:v>
                </c:pt>
                <c:pt idx="160">
                  <c:v>23-03</c:v>
                </c:pt>
                <c:pt idx="161">
                  <c:v>23-03</c:v>
                </c:pt>
                <c:pt idx="162">
                  <c:v>23-05</c:v>
                </c:pt>
                <c:pt idx="163">
                  <c:v>23-06</c:v>
                </c:pt>
                <c:pt idx="164">
                  <c:v>23-07</c:v>
                </c:pt>
                <c:pt idx="165">
                  <c:v>23-08</c:v>
                </c:pt>
                <c:pt idx="166">
                  <c:v>23-09</c:v>
                </c:pt>
                <c:pt idx="167">
                  <c:v>23-10</c:v>
                </c:pt>
                <c:pt idx="168">
                  <c:v>23-11</c:v>
                </c:pt>
                <c:pt idx="169">
                  <c:v>23-12</c:v>
                </c:pt>
                <c:pt idx="170">
                  <c:v>24-01</c:v>
                </c:pt>
                <c:pt idx="171">
                  <c:v>24-02</c:v>
                </c:pt>
                <c:pt idx="172">
                  <c:v>24-03</c:v>
                </c:pt>
                <c:pt idx="173">
                  <c:v>24-04</c:v>
                </c:pt>
                <c:pt idx="174">
                  <c:v>24-05</c:v>
                </c:pt>
                <c:pt idx="175">
                  <c:v>24-06</c:v>
                </c:pt>
                <c:pt idx="176">
                  <c:v>24-07</c:v>
                </c:pt>
                <c:pt idx="177">
                  <c:v>24-08</c:v>
                </c:pt>
              </c:strCache>
            </c:strRef>
          </c:cat>
          <c:val>
            <c:numRef>
              <c:f>'Active CDBG Spend Rates'!$G$2:$G$179</c:f>
              <c:numCache>
                <c:formatCode>0.00</c:formatCode>
                <c:ptCount val="178"/>
                <c:pt idx="0">
                  <c:v>3.45</c:v>
                </c:pt>
                <c:pt idx="1">
                  <c:v>3.44</c:v>
                </c:pt>
                <c:pt idx="2">
                  <c:v>3.44</c:v>
                </c:pt>
                <c:pt idx="3">
                  <c:v>3.38</c:v>
                </c:pt>
                <c:pt idx="4">
                  <c:v>3.22</c:v>
                </c:pt>
                <c:pt idx="5">
                  <c:v>3.04</c:v>
                </c:pt>
                <c:pt idx="6">
                  <c:v>2.86</c:v>
                </c:pt>
                <c:pt idx="7">
                  <c:v>2.79</c:v>
                </c:pt>
                <c:pt idx="8">
                  <c:v>2.71</c:v>
                </c:pt>
                <c:pt idx="9">
                  <c:v>3.43</c:v>
                </c:pt>
                <c:pt idx="10">
                  <c:v>3.39</c:v>
                </c:pt>
                <c:pt idx="11">
                  <c:v>3.32</c:v>
                </c:pt>
                <c:pt idx="12">
                  <c:v>3.3</c:v>
                </c:pt>
                <c:pt idx="13">
                  <c:v>3.21</c:v>
                </c:pt>
                <c:pt idx="14">
                  <c:v>3.19</c:v>
                </c:pt>
                <c:pt idx="15">
                  <c:v>3.19</c:v>
                </c:pt>
                <c:pt idx="16">
                  <c:v>2.88</c:v>
                </c:pt>
                <c:pt idx="17">
                  <c:v>2.8</c:v>
                </c:pt>
                <c:pt idx="18">
                  <c:v>2.73</c:v>
                </c:pt>
                <c:pt idx="19">
                  <c:v>2.63</c:v>
                </c:pt>
                <c:pt idx="20">
                  <c:v>4.08</c:v>
                </c:pt>
                <c:pt idx="21">
                  <c:v>4.03</c:v>
                </c:pt>
                <c:pt idx="22">
                  <c:v>3.99</c:v>
                </c:pt>
                <c:pt idx="23">
                  <c:v>3.98</c:v>
                </c:pt>
                <c:pt idx="24">
                  <c:v>3.94</c:v>
                </c:pt>
                <c:pt idx="25">
                  <c:v>3.92</c:v>
                </c:pt>
                <c:pt idx="26">
                  <c:v>3.79</c:v>
                </c:pt>
                <c:pt idx="27">
                  <c:v>3.69</c:v>
                </c:pt>
                <c:pt idx="28">
                  <c:v>3.55</c:v>
                </c:pt>
                <c:pt idx="29">
                  <c:v>3.49</c:v>
                </c:pt>
                <c:pt idx="30">
                  <c:v>3.31</c:v>
                </c:pt>
                <c:pt idx="31">
                  <c:v>3.25</c:v>
                </c:pt>
                <c:pt idx="32">
                  <c:v>3.15</c:v>
                </c:pt>
                <c:pt idx="33">
                  <c:v>3.99</c:v>
                </c:pt>
                <c:pt idx="34">
                  <c:v>3.89</c:v>
                </c:pt>
                <c:pt idx="35">
                  <c:v>3.8</c:v>
                </c:pt>
                <c:pt idx="36">
                  <c:v>3.69</c:v>
                </c:pt>
                <c:pt idx="37">
                  <c:v>3.6</c:v>
                </c:pt>
                <c:pt idx="38">
                  <c:v>3.47</c:v>
                </c:pt>
                <c:pt idx="39">
                  <c:v>3.25</c:v>
                </c:pt>
                <c:pt idx="40">
                  <c:v>3.12</c:v>
                </c:pt>
                <c:pt idx="41">
                  <c:v>3.05</c:v>
                </c:pt>
                <c:pt idx="42">
                  <c:v>2.97</c:v>
                </c:pt>
                <c:pt idx="43">
                  <c:v>2.88</c:v>
                </c:pt>
                <c:pt idx="44">
                  <c:v>2.8</c:v>
                </c:pt>
                <c:pt idx="45">
                  <c:v>3.53</c:v>
                </c:pt>
                <c:pt idx="46">
                  <c:v>3.43</c:v>
                </c:pt>
                <c:pt idx="47">
                  <c:v>3.34</c:v>
                </c:pt>
                <c:pt idx="48">
                  <c:v>3.21</c:v>
                </c:pt>
                <c:pt idx="49">
                  <c:v>3.09</c:v>
                </c:pt>
                <c:pt idx="50">
                  <c:v>2.96</c:v>
                </c:pt>
                <c:pt idx="51">
                  <c:v>2.74</c:v>
                </c:pt>
                <c:pt idx="52">
                  <c:v>2.65</c:v>
                </c:pt>
                <c:pt idx="53">
                  <c:v>2.61</c:v>
                </c:pt>
                <c:pt idx="54">
                  <c:v>2.5499999999999998</c:v>
                </c:pt>
                <c:pt idx="55">
                  <c:v>2.44</c:v>
                </c:pt>
                <c:pt idx="56">
                  <c:v>2.39</c:v>
                </c:pt>
                <c:pt idx="57">
                  <c:v>3.34</c:v>
                </c:pt>
                <c:pt idx="58">
                  <c:v>3.28</c:v>
                </c:pt>
                <c:pt idx="59">
                  <c:v>3.17</c:v>
                </c:pt>
                <c:pt idx="60">
                  <c:v>3.02</c:v>
                </c:pt>
                <c:pt idx="61">
                  <c:v>2.94</c:v>
                </c:pt>
                <c:pt idx="62">
                  <c:v>2.87</c:v>
                </c:pt>
                <c:pt idx="63">
                  <c:v>2.73</c:v>
                </c:pt>
                <c:pt idx="64">
                  <c:v>2.57</c:v>
                </c:pt>
                <c:pt idx="65">
                  <c:v>2.4500000000000002</c:v>
                </c:pt>
                <c:pt idx="66">
                  <c:v>2.4</c:v>
                </c:pt>
                <c:pt idx="67">
                  <c:v>2.3199999999999998</c:v>
                </c:pt>
                <c:pt idx="68">
                  <c:v>2.27</c:v>
                </c:pt>
                <c:pt idx="69">
                  <c:v>3.22</c:v>
                </c:pt>
                <c:pt idx="70">
                  <c:v>3.15</c:v>
                </c:pt>
                <c:pt idx="71">
                  <c:v>3.05</c:v>
                </c:pt>
                <c:pt idx="72">
                  <c:v>2.97</c:v>
                </c:pt>
                <c:pt idx="73">
                  <c:v>2.87</c:v>
                </c:pt>
                <c:pt idx="74">
                  <c:v>2.76</c:v>
                </c:pt>
                <c:pt idx="75">
                  <c:v>2.66</c:v>
                </c:pt>
                <c:pt idx="76">
                  <c:v>2.5099999999999998</c:v>
                </c:pt>
                <c:pt idx="77">
                  <c:v>2.36</c:v>
                </c:pt>
                <c:pt idx="78">
                  <c:v>2.31</c:v>
                </c:pt>
                <c:pt idx="79">
                  <c:v>2.2400000000000002</c:v>
                </c:pt>
                <c:pt idx="80">
                  <c:v>2.2000000000000002</c:v>
                </c:pt>
                <c:pt idx="81">
                  <c:v>2.08</c:v>
                </c:pt>
                <c:pt idx="82">
                  <c:v>3</c:v>
                </c:pt>
                <c:pt idx="83">
                  <c:v>2.92</c:v>
                </c:pt>
                <c:pt idx="84">
                  <c:v>2.82</c:v>
                </c:pt>
                <c:pt idx="85">
                  <c:v>2.69</c:v>
                </c:pt>
                <c:pt idx="86">
                  <c:v>2.6</c:v>
                </c:pt>
                <c:pt idx="87">
                  <c:v>2.46</c:v>
                </c:pt>
                <c:pt idx="88">
                  <c:v>2.41</c:v>
                </c:pt>
                <c:pt idx="89">
                  <c:v>2.36</c:v>
                </c:pt>
                <c:pt idx="90">
                  <c:v>2.2799999999999998</c:v>
                </c:pt>
                <c:pt idx="91">
                  <c:v>2.2200000000000002</c:v>
                </c:pt>
                <c:pt idx="92">
                  <c:v>2.19</c:v>
                </c:pt>
                <c:pt idx="93">
                  <c:v>2.08</c:v>
                </c:pt>
                <c:pt idx="94">
                  <c:v>2.04</c:v>
                </c:pt>
                <c:pt idx="95">
                  <c:v>1.94</c:v>
                </c:pt>
                <c:pt idx="96">
                  <c:v>2.81</c:v>
                </c:pt>
                <c:pt idx="97">
                  <c:v>2.7</c:v>
                </c:pt>
                <c:pt idx="98">
                  <c:v>2.56</c:v>
                </c:pt>
                <c:pt idx="99">
                  <c:v>2.37</c:v>
                </c:pt>
                <c:pt idx="100">
                  <c:v>2.2799999999999998</c:v>
                </c:pt>
                <c:pt idx="101">
                  <c:v>2.2200000000000002</c:v>
                </c:pt>
                <c:pt idx="102">
                  <c:v>2.14</c:v>
                </c:pt>
                <c:pt idx="103">
                  <c:v>2.0699999999999998</c:v>
                </c:pt>
                <c:pt idx="104">
                  <c:v>2.0099999999999998</c:v>
                </c:pt>
                <c:pt idx="105">
                  <c:v>1.9</c:v>
                </c:pt>
                <c:pt idx="106">
                  <c:v>2.67</c:v>
                </c:pt>
                <c:pt idx="107">
                  <c:v>2.57</c:v>
                </c:pt>
                <c:pt idx="108">
                  <c:v>2.52</c:v>
                </c:pt>
                <c:pt idx="109">
                  <c:v>2.4300000000000002</c:v>
                </c:pt>
                <c:pt idx="110">
                  <c:v>2.35</c:v>
                </c:pt>
                <c:pt idx="111">
                  <c:v>2.2400000000000002</c:v>
                </c:pt>
                <c:pt idx="112">
                  <c:v>2.1</c:v>
                </c:pt>
                <c:pt idx="113">
                  <c:v>2.0099999999999998</c:v>
                </c:pt>
                <c:pt idx="114">
                  <c:v>1.95</c:v>
                </c:pt>
                <c:pt idx="115">
                  <c:v>1.84</c:v>
                </c:pt>
                <c:pt idx="116">
                  <c:v>1.74</c:v>
                </c:pt>
                <c:pt idx="117">
                  <c:v>2.64</c:v>
                </c:pt>
                <c:pt idx="118">
                  <c:v>2.54</c:v>
                </c:pt>
                <c:pt idx="119">
                  <c:v>2.5099999999999998</c:v>
                </c:pt>
                <c:pt idx="120">
                  <c:v>2.4300000000000002</c:v>
                </c:pt>
                <c:pt idx="121">
                  <c:v>2.29</c:v>
                </c:pt>
                <c:pt idx="122">
                  <c:v>2.17</c:v>
                </c:pt>
                <c:pt idx="123">
                  <c:v>2.04</c:v>
                </c:pt>
                <c:pt idx="124">
                  <c:v>1.94</c:v>
                </c:pt>
                <c:pt idx="125">
                  <c:v>1.87</c:v>
                </c:pt>
                <c:pt idx="126">
                  <c:v>1.82</c:v>
                </c:pt>
                <c:pt idx="127">
                  <c:v>1.74</c:v>
                </c:pt>
                <c:pt idx="128">
                  <c:v>2.61</c:v>
                </c:pt>
                <c:pt idx="129">
                  <c:v>2.5299999999999998</c:v>
                </c:pt>
                <c:pt idx="130">
                  <c:v>2.4500000000000002</c:v>
                </c:pt>
                <c:pt idx="131">
                  <c:v>2.39</c:v>
                </c:pt>
                <c:pt idx="132">
                  <c:v>2.33</c:v>
                </c:pt>
                <c:pt idx="133">
                  <c:v>2.2200000000000002</c:v>
                </c:pt>
                <c:pt idx="134">
                  <c:v>2.15</c:v>
                </c:pt>
                <c:pt idx="135">
                  <c:v>2.08</c:v>
                </c:pt>
                <c:pt idx="136">
                  <c:v>1.95</c:v>
                </c:pt>
                <c:pt idx="137">
                  <c:v>1.77</c:v>
                </c:pt>
                <c:pt idx="138">
                  <c:v>1.71</c:v>
                </c:pt>
                <c:pt idx="139">
                  <c:v>1.63</c:v>
                </c:pt>
                <c:pt idx="140">
                  <c:v>1.56</c:v>
                </c:pt>
                <c:pt idx="141">
                  <c:v>1.46</c:v>
                </c:pt>
                <c:pt idx="142">
                  <c:v>2.38</c:v>
                </c:pt>
                <c:pt idx="143">
                  <c:v>2.3199999999999998</c:v>
                </c:pt>
                <c:pt idx="144">
                  <c:v>2.2599999999999998</c:v>
                </c:pt>
                <c:pt idx="145">
                  <c:v>2.2000000000000002</c:v>
                </c:pt>
                <c:pt idx="146">
                  <c:v>2.16</c:v>
                </c:pt>
                <c:pt idx="147">
                  <c:v>2.1</c:v>
                </c:pt>
                <c:pt idx="148">
                  <c:v>1.99</c:v>
                </c:pt>
                <c:pt idx="149">
                  <c:v>1.95</c:v>
                </c:pt>
                <c:pt idx="150">
                  <c:v>1.91</c:v>
                </c:pt>
                <c:pt idx="151">
                  <c:v>1.88</c:v>
                </c:pt>
                <c:pt idx="152">
                  <c:v>1.81</c:v>
                </c:pt>
                <c:pt idx="153">
                  <c:v>1.76</c:v>
                </c:pt>
                <c:pt idx="154">
                  <c:v>1.75</c:v>
                </c:pt>
                <c:pt idx="155">
                  <c:v>1.68</c:v>
                </c:pt>
                <c:pt idx="156">
                  <c:v>2.68</c:v>
                </c:pt>
                <c:pt idx="157">
                  <c:v>2.64</c:v>
                </c:pt>
                <c:pt idx="158">
                  <c:v>2.59</c:v>
                </c:pt>
                <c:pt idx="159">
                  <c:v>2.52</c:v>
                </c:pt>
                <c:pt idx="160">
                  <c:v>2.4700000000000002</c:v>
                </c:pt>
                <c:pt idx="161">
                  <c:v>2.42</c:v>
                </c:pt>
                <c:pt idx="162">
                  <c:v>2.36</c:v>
                </c:pt>
                <c:pt idx="163">
                  <c:v>2.27</c:v>
                </c:pt>
                <c:pt idx="164">
                  <c:v>2.2000000000000002</c:v>
                </c:pt>
                <c:pt idx="165">
                  <c:v>2.12</c:v>
                </c:pt>
                <c:pt idx="166">
                  <c:v>3.09</c:v>
                </c:pt>
                <c:pt idx="167">
                  <c:v>2.99</c:v>
                </c:pt>
                <c:pt idx="168">
                  <c:v>2.91</c:v>
                </c:pt>
                <c:pt idx="169">
                  <c:v>2.83</c:v>
                </c:pt>
                <c:pt idx="170">
                  <c:v>2.76</c:v>
                </c:pt>
                <c:pt idx="171">
                  <c:v>2.61</c:v>
                </c:pt>
                <c:pt idx="172">
                  <c:v>2.52</c:v>
                </c:pt>
                <c:pt idx="173">
                  <c:v>2.42</c:v>
                </c:pt>
                <c:pt idx="174">
                  <c:v>2.3199999999999998</c:v>
                </c:pt>
                <c:pt idx="175">
                  <c:v>2.2799999999999998</c:v>
                </c:pt>
                <c:pt idx="176">
                  <c:v>2.2599999999999998</c:v>
                </c:pt>
                <c:pt idx="177">
                  <c:v>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6F-4F42-9C4A-CE4E56FB6B08}"/>
            </c:ext>
          </c:extLst>
        </c:ser>
        <c:ser>
          <c:idx val="2"/>
          <c:order val="2"/>
          <c:tx>
            <c:strRef>
              <c:f>'Active CDBG Spend Rates'!$K$1</c:f>
              <c:strCache>
                <c:ptCount val="1"/>
                <c:pt idx="0">
                  <c:v>US Unexpended Ratio</c:v>
                </c:pt>
              </c:strCache>
            </c:strRef>
          </c:tx>
          <c:spPr>
            <a:ln w="28575" cap="rnd">
              <a:solidFill>
                <a:srgbClr val="1B365D"/>
              </a:solidFill>
              <a:round/>
            </a:ln>
            <a:effectLst/>
          </c:spPr>
          <c:marker>
            <c:symbol val="none"/>
          </c:marker>
          <c:cat>
            <c:strRef>
              <c:f>'Active CDBG Spend Rates'!$D$2:$D$179</c:f>
              <c:strCache>
                <c:ptCount val="178"/>
                <c:pt idx="0">
                  <c:v>09-11</c:v>
                </c:pt>
                <c:pt idx="1">
                  <c:v>09-12</c:v>
                </c:pt>
                <c:pt idx="2">
                  <c:v>10-01</c:v>
                </c:pt>
                <c:pt idx="3">
                  <c:v>10-02</c:v>
                </c:pt>
                <c:pt idx="4">
                  <c:v>10-03</c:v>
                </c:pt>
                <c:pt idx="5">
                  <c:v>10-04</c:v>
                </c:pt>
                <c:pt idx="6">
                  <c:v>10-05</c:v>
                </c:pt>
                <c:pt idx="7">
                  <c:v>10-06</c:v>
                </c:pt>
                <c:pt idx="8">
                  <c:v>10-07</c:v>
                </c:pt>
                <c:pt idx="9">
                  <c:v>10-08</c:v>
                </c:pt>
                <c:pt idx="10">
                  <c:v>10-09</c:v>
                </c:pt>
                <c:pt idx="11">
                  <c:v>10-10</c:v>
                </c:pt>
                <c:pt idx="12">
                  <c:v>10-11</c:v>
                </c:pt>
                <c:pt idx="13">
                  <c:v>10-12</c:v>
                </c:pt>
                <c:pt idx="14">
                  <c:v>11-01</c:v>
                </c:pt>
                <c:pt idx="15">
                  <c:v>11-02</c:v>
                </c:pt>
                <c:pt idx="16">
                  <c:v>11-03</c:v>
                </c:pt>
                <c:pt idx="17">
                  <c:v>11-04</c:v>
                </c:pt>
                <c:pt idx="18">
                  <c:v>11-05</c:v>
                </c:pt>
                <c:pt idx="19">
                  <c:v>11-06</c:v>
                </c:pt>
                <c:pt idx="20">
                  <c:v>11-07</c:v>
                </c:pt>
                <c:pt idx="21">
                  <c:v>11-08</c:v>
                </c:pt>
                <c:pt idx="22">
                  <c:v>11-09</c:v>
                </c:pt>
                <c:pt idx="23">
                  <c:v>11-10</c:v>
                </c:pt>
                <c:pt idx="24">
                  <c:v>11-11</c:v>
                </c:pt>
                <c:pt idx="25">
                  <c:v>11-12</c:v>
                </c:pt>
                <c:pt idx="26">
                  <c:v>12-01</c:v>
                </c:pt>
                <c:pt idx="27">
                  <c:v>12-02</c:v>
                </c:pt>
                <c:pt idx="28">
                  <c:v>12-03</c:v>
                </c:pt>
                <c:pt idx="29">
                  <c:v>12-04</c:v>
                </c:pt>
                <c:pt idx="30">
                  <c:v>12-05</c:v>
                </c:pt>
                <c:pt idx="31">
                  <c:v>12-06</c:v>
                </c:pt>
                <c:pt idx="32">
                  <c:v>12-07</c:v>
                </c:pt>
                <c:pt idx="33">
                  <c:v>12-08</c:v>
                </c:pt>
                <c:pt idx="34">
                  <c:v>12-09</c:v>
                </c:pt>
                <c:pt idx="35">
                  <c:v>12-10</c:v>
                </c:pt>
                <c:pt idx="36">
                  <c:v>12-11</c:v>
                </c:pt>
                <c:pt idx="37">
                  <c:v>12-12</c:v>
                </c:pt>
                <c:pt idx="38">
                  <c:v>13-01</c:v>
                </c:pt>
                <c:pt idx="39">
                  <c:v>13-02</c:v>
                </c:pt>
                <c:pt idx="40">
                  <c:v>13-03</c:v>
                </c:pt>
                <c:pt idx="41">
                  <c:v>13-04</c:v>
                </c:pt>
                <c:pt idx="42">
                  <c:v>13-05</c:v>
                </c:pt>
                <c:pt idx="43">
                  <c:v>13-06</c:v>
                </c:pt>
                <c:pt idx="44">
                  <c:v>13-07</c:v>
                </c:pt>
                <c:pt idx="45">
                  <c:v>13-08</c:v>
                </c:pt>
                <c:pt idx="46">
                  <c:v>13-09</c:v>
                </c:pt>
                <c:pt idx="47">
                  <c:v>13-10</c:v>
                </c:pt>
                <c:pt idx="48">
                  <c:v>13-11</c:v>
                </c:pt>
                <c:pt idx="49">
                  <c:v>13-12</c:v>
                </c:pt>
                <c:pt idx="50">
                  <c:v>14-01</c:v>
                </c:pt>
                <c:pt idx="51">
                  <c:v>14-02</c:v>
                </c:pt>
                <c:pt idx="52">
                  <c:v>14-03</c:v>
                </c:pt>
                <c:pt idx="53">
                  <c:v>14-04</c:v>
                </c:pt>
                <c:pt idx="54">
                  <c:v>14-05</c:v>
                </c:pt>
                <c:pt idx="55">
                  <c:v>14-06</c:v>
                </c:pt>
                <c:pt idx="56">
                  <c:v>14-07</c:v>
                </c:pt>
                <c:pt idx="57">
                  <c:v>14-08</c:v>
                </c:pt>
                <c:pt idx="58">
                  <c:v>14-09</c:v>
                </c:pt>
                <c:pt idx="59">
                  <c:v>14-10</c:v>
                </c:pt>
                <c:pt idx="60">
                  <c:v>14-11</c:v>
                </c:pt>
                <c:pt idx="61">
                  <c:v>14-12</c:v>
                </c:pt>
                <c:pt idx="62">
                  <c:v>15-01</c:v>
                </c:pt>
                <c:pt idx="63">
                  <c:v>15-02</c:v>
                </c:pt>
                <c:pt idx="64">
                  <c:v>15-03</c:v>
                </c:pt>
                <c:pt idx="65">
                  <c:v>15-04</c:v>
                </c:pt>
                <c:pt idx="66">
                  <c:v>15-05</c:v>
                </c:pt>
                <c:pt idx="67">
                  <c:v>15-06</c:v>
                </c:pt>
                <c:pt idx="68">
                  <c:v>15-07</c:v>
                </c:pt>
                <c:pt idx="69">
                  <c:v>15-08</c:v>
                </c:pt>
                <c:pt idx="70">
                  <c:v>15-09</c:v>
                </c:pt>
                <c:pt idx="71">
                  <c:v>15-10</c:v>
                </c:pt>
                <c:pt idx="72">
                  <c:v>15-11</c:v>
                </c:pt>
                <c:pt idx="73">
                  <c:v>15-12</c:v>
                </c:pt>
                <c:pt idx="74">
                  <c:v>16-01</c:v>
                </c:pt>
                <c:pt idx="75">
                  <c:v>16-02</c:v>
                </c:pt>
                <c:pt idx="76">
                  <c:v>16-03</c:v>
                </c:pt>
                <c:pt idx="77">
                  <c:v>16-04</c:v>
                </c:pt>
                <c:pt idx="78">
                  <c:v>16-05</c:v>
                </c:pt>
                <c:pt idx="79">
                  <c:v>16-06</c:v>
                </c:pt>
                <c:pt idx="80">
                  <c:v>16-07</c:v>
                </c:pt>
                <c:pt idx="81">
                  <c:v>16-08</c:v>
                </c:pt>
                <c:pt idx="82">
                  <c:v>16-09</c:v>
                </c:pt>
                <c:pt idx="83">
                  <c:v>16-10</c:v>
                </c:pt>
                <c:pt idx="84">
                  <c:v>16-11</c:v>
                </c:pt>
                <c:pt idx="85">
                  <c:v>16-12</c:v>
                </c:pt>
                <c:pt idx="86">
                  <c:v>17-01</c:v>
                </c:pt>
                <c:pt idx="87">
                  <c:v>17-02</c:v>
                </c:pt>
                <c:pt idx="88">
                  <c:v>17-03</c:v>
                </c:pt>
                <c:pt idx="89">
                  <c:v>17-04</c:v>
                </c:pt>
                <c:pt idx="90">
                  <c:v>17-05</c:v>
                </c:pt>
                <c:pt idx="91">
                  <c:v>17-06</c:v>
                </c:pt>
                <c:pt idx="92">
                  <c:v>17-07</c:v>
                </c:pt>
                <c:pt idx="93">
                  <c:v>17-08</c:v>
                </c:pt>
                <c:pt idx="94">
                  <c:v>17-09</c:v>
                </c:pt>
                <c:pt idx="95">
                  <c:v>17-10</c:v>
                </c:pt>
                <c:pt idx="96">
                  <c:v>17-11</c:v>
                </c:pt>
                <c:pt idx="97">
                  <c:v>17-12</c:v>
                </c:pt>
                <c:pt idx="98">
                  <c:v>18-01</c:v>
                </c:pt>
                <c:pt idx="99">
                  <c:v>18-02</c:v>
                </c:pt>
                <c:pt idx="100">
                  <c:v>18-03</c:v>
                </c:pt>
                <c:pt idx="101">
                  <c:v>18-04</c:v>
                </c:pt>
                <c:pt idx="102">
                  <c:v>18-05</c:v>
                </c:pt>
                <c:pt idx="103">
                  <c:v>18-06</c:v>
                </c:pt>
                <c:pt idx="104">
                  <c:v>18-07</c:v>
                </c:pt>
                <c:pt idx="105">
                  <c:v>18-08</c:v>
                </c:pt>
                <c:pt idx="106">
                  <c:v>18-09</c:v>
                </c:pt>
                <c:pt idx="107">
                  <c:v>18-10</c:v>
                </c:pt>
                <c:pt idx="108">
                  <c:v>18-11</c:v>
                </c:pt>
                <c:pt idx="109">
                  <c:v>18-12</c:v>
                </c:pt>
                <c:pt idx="110">
                  <c:v>19-01</c:v>
                </c:pt>
                <c:pt idx="111">
                  <c:v>19-02</c:v>
                </c:pt>
                <c:pt idx="112">
                  <c:v>19-03</c:v>
                </c:pt>
                <c:pt idx="113">
                  <c:v>19-04</c:v>
                </c:pt>
                <c:pt idx="114">
                  <c:v>19-05</c:v>
                </c:pt>
                <c:pt idx="115">
                  <c:v>19-06</c:v>
                </c:pt>
                <c:pt idx="116">
                  <c:v>19-07</c:v>
                </c:pt>
                <c:pt idx="117">
                  <c:v>19-08</c:v>
                </c:pt>
                <c:pt idx="118">
                  <c:v>19-09</c:v>
                </c:pt>
                <c:pt idx="119">
                  <c:v>19-10</c:v>
                </c:pt>
                <c:pt idx="120">
                  <c:v>19-11</c:v>
                </c:pt>
                <c:pt idx="121">
                  <c:v>19-12</c:v>
                </c:pt>
                <c:pt idx="122">
                  <c:v>20-01</c:v>
                </c:pt>
                <c:pt idx="123">
                  <c:v>20-02</c:v>
                </c:pt>
                <c:pt idx="124">
                  <c:v>20-03</c:v>
                </c:pt>
                <c:pt idx="125">
                  <c:v>20-04</c:v>
                </c:pt>
                <c:pt idx="126">
                  <c:v>20-05</c:v>
                </c:pt>
                <c:pt idx="127">
                  <c:v>20-06</c:v>
                </c:pt>
                <c:pt idx="128">
                  <c:v>20-07</c:v>
                </c:pt>
                <c:pt idx="129">
                  <c:v>20-08</c:v>
                </c:pt>
                <c:pt idx="130">
                  <c:v>20-09</c:v>
                </c:pt>
                <c:pt idx="131">
                  <c:v>20-10</c:v>
                </c:pt>
                <c:pt idx="132">
                  <c:v>20-11</c:v>
                </c:pt>
                <c:pt idx="133">
                  <c:v>20-12</c:v>
                </c:pt>
                <c:pt idx="134">
                  <c:v>21-01</c:v>
                </c:pt>
                <c:pt idx="135">
                  <c:v>21-02</c:v>
                </c:pt>
                <c:pt idx="136">
                  <c:v>21-03</c:v>
                </c:pt>
                <c:pt idx="137">
                  <c:v>21-04</c:v>
                </c:pt>
                <c:pt idx="138">
                  <c:v>21-05</c:v>
                </c:pt>
                <c:pt idx="139">
                  <c:v>21-06</c:v>
                </c:pt>
                <c:pt idx="140">
                  <c:v>21-07</c:v>
                </c:pt>
                <c:pt idx="141">
                  <c:v>21-08</c:v>
                </c:pt>
                <c:pt idx="142">
                  <c:v>21-09</c:v>
                </c:pt>
                <c:pt idx="143">
                  <c:v>21-10</c:v>
                </c:pt>
                <c:pt idx="144">
                  <c:v>21-11</c:v>
                </c:pt>
                <c:pt idx="145">
                  <c:v>21-12</c:v>
                </c:pt>
                <c:pt idx="146">
                  <c:v>22-01</c:v>
                </c:pt>
                <c:pt idx="147">
                  <c:v>22-02</c:v>
                </c:pt>
                <c:pt idx="148">
                  <c:v>22-03</c:v>
                </c:pt>
                <c:pt idx="149">
                  <c:v>22-04</c:v>
                </c:pt>
                <c:pt idx="150">
                  <c:v>22-05</c:v>
                </c:pt>
                <c:pt idx="151">
                  <c:v>22-06</c:v>
                </c:pt>
                <c:pt idx="152">
                  <c:v>22-07</c:v>
                </c:pt>
                <c:pt idx="153">
                  <c:v>22-08</c:v>
                </c:pt>
                <c:pt idx="154">
                  <c:v>22-09</c:v>
                </c:pt>
                <c:pt idx="155">
                  <c:v>22-10</c:v>
                </c:pt>
                <c:pt idx="156">
                  <c:v>22-11</c:v>
                </c:pt>
                <c:pt idx="157">
                  <c:v>22-12</c:v>
                </c:pt>
                <c:pt idx="158">
                  <c:v>23-01</c:v>
                </c:pt>
                <c:pt idx="159">
                  <c:v>23-02</c:v>
                </c:pt>
                <c:pt idx="160">
                  <c:v>23-03</c:v>
                </c:pt>
                <c:pt idx="161">
                  <c:v>23-03</c:v>
                </c:pt>
                <c:pt idx="162">
                  <c:v>23-05</c:v>
                </c:pt>
                <c:pt idx="163">
                  <c:v>23-06</c:v>
                </c:pt>
                <c:pt idx="164">
                  <c:v>23-07</c:v>
                </c:pt>
                <c:pt idx="165">
                  <c:v>23-08</c:v>
                </c:pt>
                <c:pt idx="166">
                  <c:v>23-09</c:v>
                </c:pt>
                <c:pt idx="167">
                  <c:v>23-10</c:v>
                </c:pt>
                <c:pt idx="168">
                  <c:v>23-11</c:v>
                </c:pt>
                <c:pt idx="169">
                  <c:v>23-12</c:v>
                </c:pt>
                <c:pt idx="170">
                  <c:v>24-01</c:v>
                </c:pt>
                <c:pt idx="171">
                  <c:v>24-02</c:v>
                </c:pt>
                <c:pt idx="172">
                  <c:v>24-03</c:v>
                </c:pt>
                <c:pt idx="173">
                  <c:v>24-04</c:v>
                </c:pt>
                <c:pt idx="174">
                  <c:v>24-05</c:v>
                </c:pt>
                <c:pt idx="175">
                  <c:v>24-06</c:v>
                </c:pt>
                <c:pt idx="176">
                  <c:v>24-07</c:v>
                </c:pt>
                <c:pt idx="177">
                  <c:v>24-08</c:v>
                </c:pt>
              </c:strCache>
            </c:strRef>
          </c:cat>
          <c:val>
            <c:numRef>
              <c:f>'Active CDBG Spend Rates'!$K$2:$K$179</c:f>
              <c:numCache>
                <c:formatCode>0.00</c:formatCode>
                <c:ptCount val="178"/>
                <c:pt idx="0">
                  <c:v>2.38</c:v>
                </c:pt>
                <c:pt idx="1">
                  <c:v>2.29</c:v>
                </c:pt>
                <c:pt idx="2">
                  <c:v>2.2200000000000002</c:v>
                </c:pt>
                <c:pt idx="3">
                  <c:v>2.15</c:v>
                </c:pt>
                <c:pt idx="4">
                  <c:v>2.0699999999999998</c:v>
                </c:pt>
                <c:pt idx="5">
                  <c:v>1.99</c:v>
                </c:pt>
                <c:pt idx="6">
                  <c:v>2.08</c:v>
                </c:pt>
                <c:pt idx="7">
                  <c:v>2.2400000000000002</c:v>
                </c:pt>
                <c:pt idx="8">
                  <c:v>2.25</c:v>
                </c:pt>
                <c:pt idx="9">
                  <c:v>2.4500000000000002</c:v>
                </c:pt>
                <c:pt idx="10">
                  <c:v>2.39</c:v>
                </c:pt>
                <c:pt idx="11">
                  <c:v>2.33</c:v>
                </c:pt>
                <c:pt idx="12">
                  <c:v>2.2799999999999998</c:v>
                </c:pt>
                <c:pt idx="13">
                  <c:v>2.2000000000000002</c:v>
                </c:pt>
                <c:pt idx="14">
                  <c:v>2.13</c:v>
                </c:pt>
                <c:pt idx="15">
                  <c:v>2.0699999999999998</c:v>
                </c:pt>
                <c:pt idx="16">
                  <c:v>1.99</c:v>
                </c:pt>
                <c:pt idx="17">
                  <c:v>1.92</c:v>
                </c:pt>
                <c:pt idx="18">
                  <c:v>1.85</c:v>
                </c:pt>
                <c:pt idx="19">
                  <c:v>1.76</c:v>
                </c:pt>
                <c:pt idx="20">
                  <c:v>2.0099999999999998</c:v>
                </c:pt>
                <c:pt idx="21">
                  <c:v>2.58</c:v>
                </c:pt>
                <c:pt idx="22">
                  <c:v>2.61</c:v>
                </c:pt>
                <c:pt idx="23">
                  <c:v>2.63</c:v>
                </c:pt>
                <c:pt idx="24">
                  <c:v>2.58</c:v>
                </c:pt>
                <c:pt idx="25">
                  <c:v>2.4900000000000002</c:v>
                </c:pt>
                <c:pt idx="26">
                  <c:v>2.39</c:v>
                </c:pt>
                <c:pt idx="27">
                  <c:v>2.38</c:v>
                </c:pt>
                <c:pt idx="28">
                  <c:v>2.2999999999999998</c:v>
                </c:pt>
                <c:pt idx="29">
                  <c:v>2.3199999999999998</c:v>
                </c:pt>
                <c:pt idx="30">
                  <c:v>2.5499999999999998</c:v>
                </c:pt>
                <c:pt idx="31">
                  <c:v>2.5</c:v>
                </c:pt>
                <c:pt idx="32">
                  <c:v>2.61</c:v>
                </c:pt>
                <c:pt idx="33">
                  <c:v>2.82</c:v>
                </c:pt>
                <c:pt idx="34">
                  <c:v>2.97</c:v>
                </c:pt>
                <c:pt idx="35">
                  <c:v>2.89</c:v>
                </c:pt>
                <c:pt idx="36">
                  <c:v>2.78</c:v>
                </c:pt>
                <c:pt idx="37">
                  <c:v>2.68</c:v>
                </c:pt>
                <c:pt idx="38">
                  <c:v>2.58</c:v>
                </c:pt>
                <c:pt idx="39">
                  <c:v>2.4900000000000002</c:v>
                </c:pt>
                <c:pt idx="40">
                  <c:v>2.4</c:v>
                </c:pt>
                <c:pt idx="41">
                  <c:v>2.31</c:v>
                </c:pt>
                <c:pt idx="42">
                  <c:v>2.2200000000000002</c:v>
                </c:pt>
                <c:pt idx="43">
                  <c:v>2.13</c:v>
                </c:pt>
                <c:pt idx="44">
                  <c:v>2.16</c:v>
                </c:pt>
                <c:pt idx="45">
                  <c:v>2.57</c:v>
                </c:pt>
                <c:pt idx="46">
                  <c:v>2.72</c:v>
                </c:pt>
                <c:pt idx="47">
                  <c:v>2.69</c:v>
                </c:pt>
                <c:pt idx="48">
                  <c:v>2.62</c:v>
                </c:pt>
                <c:pt idx="49">
                  <c:v>2.52</c:v>
                </c:pt>
                <c:pt idx="50">
                  <c:v>2.4500000000000002</c:v>
                </c:pt>
                <c:pt idx="51">
                  <c:v>2.38</c:v>
                </c:pt>
                <c:pt idx="52">
                  <c:v>2.3199999999999998</c:v>
                </c:pt>
                <c:pt idx="53">
                  <c:v>2.25</c:v>
                </c:pt>
                <c:pt idx="54">
                  <c:v>2.19</c:v>
                </c:pt>
                <c:pt idx="55">
                  <c:v>2.21</c:v>
                </c:pt>
                <c:pt idx="56">
                  <c:v>2.33</c:v>
                </c:pt>
                <c:pt idx="57">
                  <c:v>2.82</c:v>
                </c:pt>
                <c:pt idx="58">
                  <c:v>2.84</c:v>
                </c:pt>
                <c:pt idx="59">
                  <c:v>2.76</c:v>
                </c:pt>
                <c:pt idx="60">
                  <c:v>2.68</c:v>
                </c:pt>
                <c:pt idx="61">
                  <c:v>2.63</c:v>
                </c:pt>
                <c:pt idx="62">
                  <c:v>2.57</c:v>
                </c:pt>
                <c:pt idx="63">
                  <c:v>2.5</c:v>
                </c:pt>
                <c:pt idx="64">
                  <c:v>2.4300000000000002</c:v>
                </c:pt>
                <c:pt idx="65">
                  <c:v>2.37</c:v>
                </c:pt>
                <c:pt idx="66">
                  <c:v>2.31</c:v>
                </c:pt>
                <c:pt idx="67">
                  <c:v>2.23</c:v>
                </c:pt>
                <c:pt idx="68">
                  <c:v>2.27</c:v>
                </c:pt>
                <c:pt idx="69">
                  <c:v>2.4900000000000002</c:v>
                </c:pt>
                <c:pt idx="70">
                  <c:v>2.75</c:v>
                </c:pt>
                <c:pt idx="71">
                  <c:v>2.84</c:v>
                </c:pt>
                <c:pt idx="72">
                  <c:v>2.82</c:v>
                </c:pt>
                <c:pt idx="73">
                  <c:v>2.74</c:v>
                </c:pt>
                <c:pt idx="74">
                  <c:v>2.71</c:v>
                </c:pt>
                <c:pt idx="75">
                  <c:v>2.64</c:v>
                </c:pt>
                <c:pt idx="76">
                  <c:v>2.56</c:v>
                </c:pt>
                <c:pt idx="77">
                  <c:v>2.4900000000000002</c:v>
                </c:pt>
                <c:pt idx="78">
                  <c:v>2.42</c:v>
                </c:pt>
                <c:pt idx="79">
                  <c:v>2.34</c:v>
                </c:pt>
                <c:pt idx="80">
                  <c:v>2.31</c:v>
                </c:pt>
                <c:pt idx="81">
                  <c:v>2.5499999999999998</c:v>
                </c:pt>
                <c:pt idx="82">
                  <c:v>2.93</c:v>
                </c:pt>
                <c:pt idx="83">
                  <c:v>2.91</c:v>
                </c:pt>
                <c:pt idx="84">
                  <c:v>2.87</c:v>
                </c:pt>
                <c:pt idx="85">
                  <c:v>2.77</c:v>
                </c:pt>
                <c:pt idx="86">
                  <c:v>2.73</c:v>
                </c:pt>
                <c:pt idx="87">
                  <c:v>2.66</c:v>
                </c:pt>
                <c:pt idx="88">
                  <c:v>2.59</c:v>
                </c:pt>
                <c:pt idx="89">
                  <c:v>2.5299999999999998</c:v>
                </c:pt>
                <c:pt idx="90">
                  <c:v>2.46</c:v>
                </c:pt>
                <c:pt idx="91">
                  <c:v>2.38</c:v>
                </c:pt>
                <c:pt idx="92">
                  <c:v>2.3199999999999998</c:v>
                </c:pt>
                <c:pt idx="93">
                  <c:v>2.2400000000000002</c:v>
                </c:pt>
                <c:pt idx="94">
                  <c:v>2.23</c:v>
                </c:pt>
                <c:pt idx="95">
                  <c:v>2.35</c:v>
                </c:pt>
                <c:pt idx="96">
                  <c:v>2.86</c:v>
                </c:pt>
                <c:pt idx="97">
                  <c:v>2.87</c:v>
                </c:pt>
                <c:pt idx="98">
                  <c:v>2.81</c:v>
                </c:pt>
                <c:pt idx="99">
                  <c:v>2.75</c:v>
                </c:pt>
                <c:pt idx="100">
                  <c:v>2.68</c:v>
                </c:pt>
                <c:pt idx="101">
                  <c:v>2.62</c:v>
                </c:pt>
                <c:pt idx="102">
                  <c:v>2.5499999999999998</c:v>
                </c:pt>
                <c:pt idx="103">
                  <c:v>2.4700000000000002</c:v>
                </c:pt>
                <c:pt idx="104">
                  <c:v>2.4</c:v>
                </c:pt>
                <c:pt idx="105">
                  <c:v>2.54</c:v>
                </c:pt>
                <c:pt idx="106">
                  <c:v>2.72</c:v>
                </c:pt>
                <c:pt idx="107">
                  <c:v>2.7</c:v>
                </c:pt>
                <c:pt idx="108">
                  <c:v>2.62</c:v>
                </c:pt>
                <c:pt idx="109">
                  <c:v>2.71</c:v>
                </c:pt>
                <c:pt idx="110">
                  <c:v>2.65</c:v>
                </c:pt>
                <c:pt idx="111">
                  <c:v>2.63</c:v>
                </c:pt>
                <c:pt idx="112">
                  <c:v>2.58</c:v>
                </c:pt>
                <c:pt idx="113">
                  <c:v>2.5299999999999998</c:v>
                </c:pt>
                <c:pt idx="114">
                  <c:v>2.4700000000000002</c:v>
                </c:pt>
                <c:pt idx="115">
                  <c:v>2.41</c:v>
                </c:pt>
                <c:pt idx="116">
                  <c:v>2.4</c:v>
                </c:pt>
                <c:pt idx="117">
                  <c:v>2.66</c:v>
                </c:pt>
                <c:pt idx="118">
                  <c:v>2.9</c:v>
                </c:pt>
                <c:pt idx="119">
                  <c:v>2.93</c:v>
                </c:pt>
                <c:pt idx="120">
                  <c:v>2.98</c:v>
                </c:pt>
                <c:pt idx="121">
                  <c:v>2.9</c:v>
                </c:pt>
                <c:pt idx="122">
                  <c:v>2.85</c:v>
                </c:pt>
                <c:pt idx="123">
                  <c:v>2.79</c:v>
                </c:pt>
                <c:pt idx="124">
                  <c:v>2.72</c:v>
                </c:pt>
                <c:pt idx="125">
                  <c:v>2.66</c:v>
                </c:pt>
                <c:pt idx="126">
                  <c:v>2.65</c:v>
                </c:pt>
                <c:pt idx="127">
                  <c:v>2.63</c:v>
                </c:pt>
                <c:pt idx="128">
                  <c:v>2.73</c:v>
                </c:pt>
                <c:pt idx="129">
                  <c:v>2.87</c:v>
                </c:pt>
                <c:pt idx="130">
                  <c:v>2.93</c:v>
                </c:pt>
                <c:pt idx="131">
                  <c:v>2.87</c:v>
                </c:pt>
                <c:pt idx="132">
                  <c:v>2.82</c:v>
                </c:pt>
                <c:pt idx="133">
                  <c:v>2.73</c:v>
                </c:pt>
                <c:pt idx="134">
                  <c:v>2.71</c:v>
                </c:pt>
                <c:pt idx="135">
                  <c:v>2.64</c:v>
                </c:pt>
                <c:pt idx="136">
                  <c:v>2.61</c:v>
                </c:pt>
                <c:pt idx="137">
                  <c:v>2.65</c:v>
                </c:pt>
                <c:pt idx="138">
                  <c:v>2.61</c:v>
                </c:pt>
                <c:pt idx="139">
                  <c:v>2.5299999999999998</c:v>
                </c:pt>
                <c:pt idx="140">
                  <c:v>2.46</c:v>
                </c:pt>
                <c:pt idx="141">
                  <c:v>2.69</c:v>
                </c:pt>
                <c:pt idx="142">
                  <c:v>3.12</c:v>
                </c:pt>
                <c:pt idx="143">
                  <c:v>3.02</c:v>
                </c:pt>
                <c:pt idx="144">
                  <c:v>3.06</c:v>
                </c:pt>
                <c:pt idx="145">
                  <c:v>3</c:v>
                </c:pt>
                <c:pt idx="146">
                  <c:v>2.94</c:v>
                </c:pt>
                <c:pt idx="147">
                  <c:v>2.9</c:v>
                </c:pt>
                <c:pt idx="148">
                  <c:v>2.84</c:v>
                </c:pt>
                <c:pt idx="149">
                  <c:v>2.79</c:v>
                </c:pt>
                <c:pt idx="150">
                  <c:v>2.73</c:v>
                </c:pt>
                <c:pt idx="151">
                  <c:v>2.66</c:v>
                </c:pt>
                <c:pt idx="152">
                  <c:v>2.61</c:v>
                </c:pt>
                <c:pt idx="153">
                  <c:v>2.56</c:v>
                </c:pt>
                <c:pt idx="154">
                  <c:v>2.98</c:v>
                </c:pt>
                <c:pt idx="155">
                  <c:v>3.02</c:v>
                </c:pt>
                <c:pt idx="156">
                  <c:v>3.19</c:v>
                </c:pt>
                <c:pt idx="157">
                  <c:v>3.21</c:v>
                </c:pt>
                <c:pt idx="158">
                  <c:v>3.2</c:v>
                </c:pt>
                <c:pt idx="159">
                  <c:v>3.17</c:v>
                </c:pt>
                <c:pt idx="160">
                  <c:v>3.12</c:v>
                </c:pt>
                <c:pt idx="161">
                  <c:v>3.07</c:v>
                </c:pt>
                <c:pt idx="162">
                  <c:v>2.98</c:v>
                </c:pt>
                <c:pt idx="163">
                  <c:v>2.92</c:v>
                </c:pt>
                <c:pt idx="164">
                  <c:v>2.99</c:v>
                </c:pt>
                <c:pt idx="165">
                  <c:v>3.14</c:v>
                </c:pt>
                <c:pt idx="166">
                  <c:v>3.39</c:v>
                </c:pt>
                <c:pt idx="167">
                  <c:v>3.4</c:v>
                </c:pt>
                <c:pt idx="168">
                  <c:v>3.42</c:v>
                </c:pt>
                <c:pt idx="169">
                  <c:v>3.4</c:v>
                </c:pt>
                <c:pt idx="170">
                  <c:v>3.36</c:v>
                </c:pt>
                <c:pt idx="171">
                  <c:v>3.29</c:v>
                </c:pt>
                <c:pt idx="172">
                  <c:v>3.22</c:v>
                </c:pt>
                <c:pt idx="173">
                  <c:v>3.14</c:v>
                </c:pt>
                <c:pt idx="174">
                  <c:v>3.07</c:v>
                </c:pt>
                <c:pt idx="175">
                  <c:v>2.98</c:v>
                </c:pt>
                <c:pt idx="176">
                  <c:v>2.92</c:v>
                </c:pt>
                <c:pt idx="177">
                  <c:v>2.85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6F-4F42-9C4A-CE4E56FB6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636815"/>
        <c:axId val="1250631823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'Active CDBG Spend Rates'!$J$1</c15:sqref>
                        </c15:formulaRef>
                      </c:ext>
                    </c:extLst>
                    <c:strCache>
                      <c:ptCount val="1"/>
                      <c:pt idx="0">
                        <c:v>State Rank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'Active CDBG Spend Rates'!$D$2:$D$179</c15:sqref>
                        </c15:formulaRef>
                      </c:ext>
                    </c:extLst>
                    <c:strCache>
                      <c:ptCount val="178"/>
                      <c:pt idx="0">
                        <c:v>09-11</c:v>
                      </c:pt>
                      <c:pt idx="1">
                        <c:v>09-12</c:v>
                      </c:pt>
                      <c:pt idx="2">
                        <c:v>10-01</c:v>
                      </c:pt>
                      <c:pt idx="3">
                        <c:v>10-02</c:v>
                      </c:pt>
                      <c:pt idx="4">
                        <c:v>10-03</c:v>
                      </c:pt>
                      <c:pt idx="5">
                        <c:v>10-04</c:v>
                      </c:pt>
                      <c:pt idx="6">
                        <c:v>10-05</c:v>
                      </c:pt>
                      <c:pt idx="7">
                        <c:v>10-06</c:v>
                      </c:pt>
                      <c:pt idx="8">
                        <c:v>10-07</c:v>
                      </c:pt>
                      <c:pt idx="9">
                        <c:v>10-08</c:v>
                      </c:pt>
                      <c:pt idx="10">
                        <c:v>10-09</c:v>
                      </c:pt>
                      <c:pt idx="11">
                        <c:v>10-10</c:v>
                      </c:pt>
                      <c:pt idx="12">
                        <c:v>10-11</c:v>
                      </c:pt>
                      <c:pt idx="13">
                        <c:v>10-12</c:v>
                      </c:pt>
                      <c:pt idx="14">
                        <c:v>11-01</c:v>
                      </c:pt>
                      <c:pt idx="15">
                        <c:v>11-02</c:v>
                      </c:pt>
                      <c:pt idx="16">
                        <c:v>11-03</c:v>
                      </c:pt>
                      <c:pt idx="17">
                        <c:v>11-04</c:v>
                      </c:pt>
                      <c:pt idx="18">
                        <c:v>11-05</c:v>
                      </c:pt>
                      <c:pt idx="19">
                        <c:v>11-06</c:v>
                      </c:pt>
                      <c:pt idx="20">
                        <c:v>11-07</c:v>
                      </c:pt>
                      <c:pt idx="21">
                        <c:v>11-08</c:v>
                      </c:pt>
                      <c:pt idx="22">
                        <c:v>11-09</c:v>
                      </c:pt>
                      <c:pt idx="23">
                        <c:v>11-10</c:v>
                      </c:pt>
                      <c:pt idx="24">
                        <c:v>11-11</c:v>
                      </c:pt>
                      <c:pt idx="25">
                        <c:v>11-12</c:v>
                      </c:pt>
                      <c:pt idx="26">
                        <c:v>12-01</c:v>
                      </c:pt>
                      <c:pt idx="27">
                        <c:v>12-02</c:v>
                      </c:pt>
                      <c:pt idx="28">
                        <c:v>12-03</c:v>
                      </c:pt>
                      <c:pt idx="29">
                        <c:v>12-04</c:v>
                      </c:pt>
                      <c:pt idx="30">
                        <c:v>12-05</c:v>
                      </c:pt>
                      <c:pt idx="31">
                        <c:v>12-06</c:v>
                      </c:pt>
                      <c:pt idx="32">
                        <c:v>12-07</c:v>
                      </c:pt>
                      <c:pt idx="33">
                        <c:v>12-08</c:v>
                      </c:pt>
                      <c:pt idx="34">
                        <c:v>12-09</c:v>
                      </c:pt>
                      <c:pt idx="35">
                        <c:v>12-10</c:v>
                      </c:pt>
                      <c:pt idx="36">
                        <c:v>12-11</c:v>
                      </c:pt>
                      <c:pt idx="37">
                        <c:v>12-12</c:v>
                      </c:pt>
                      <c:pt idx="38">
                        <c:v>13-01</c:v>
                      </c:pt>
                      <c:pt idx="39">
                        <c:v>13-02</c:v>
                      </c:pt>
                      <c:pt idx="40">
                        <c:v>13-03</c:v>
                      </c:pt>
                      <c:pt idx="41">
                        <c:v>13-04</c:v>
                      </c:pt>
                      <c:pt idx="42">
                        <c:v>13-05</c:v>
                      </c:pt>
                      <c:pt idx="43">
                        <c:v>13-06</c:v>
                      </c:pt>
                      <c:pt idx="44">
                        <c:v>13-07</c:v>
                      </c:pt>
                      <c:pt idx="45">
                        <c:v>13-08</c:v>
                      </c:pt>
                      <c:pt idx="46">
                        <c:v>13-09</c:v>
                      </c:pt>
                      <c:pt idx="47">
                        <c:v>13-10</c:v>
                      </c:pt>
                      <c:pt idx="48">
                        <c:v>13-11</c:v>
                      </c:pt>
                      <c:pt idx="49">
                        <c:v>13-12</c:v>
                      </c:pt>
                      <c:pt idx="50">
                        <c:v>14-01</c:v>
                      </c:pt>
                      <c:pt idx="51">
                        <c:v>14-02</c:v>
                      </c:pt>
                      <c:pt idx="52">
                        <c:v>14-03</c:v>
                      </c:pt>
                      <c:pt idx="53">
                        <c:v>14-04</c:v>
                      </c:pt>
                      <c:pt idx="54">
                        <c:v>14-05</c:v>
                      </c:pt>
                      <c:pt idx="55">
                        <c:v>14-06</c:v>
                      </c:pt>
                      <c:pt idx="56">
                        <c:v>14-07</c:v>
                      </c:pt>
                      <c:pt idx="57">
                        <c:v>14-08</c:v>
                      </c:pt>
                      <c:pt idx="58">
                        <c:v>14-09</c:v>
                      </c:pt>
                      <c:pt idx="59">
                        <c:v>14-10</c:v>
                      </c:pt>
                      <c:pt idx="60">
                        <c:v>14-11</c:v>
                      </c:pt>
                      <c:pt idx="61">
                        <c:v>14-12</c:v>
                      </c:pt>
                      <c:pt idx="62">
                        <c:v>15-01</c:v>
                      </c:pt>
                      <c:pt idx="63">
                        <c:v>15-02</c:v>
                      </c:pt>
                      <c:pt idx="64">
                        <c:v>15-03</c:v>
                      </c:pt>
                      <c:pt idx="65">
                        <c:v>15-04</c:v>
                      </c:pt>
                      <c:pt idx="66">
                        <c:v>15-05</c:v>
                      </c:pt>
                      <c:pt idx="67">
                        <c:v>15-06</c:v>
                      </c:pt>
                      <c:pt idx="68">
                        <c:v>15-07</c:v>
                      </c:pt>
                      <c:pt idx="69">
                        <c:v>15-08</c:v>
                      </c:pt>
                      <c:pt idx="70">
                        <c:v>15-09</c:v>
                      </c:pt>
                      <c:pt idx="71">
                        <c:v>15-10</c:v>
                      </c:pt>
                      <c:pt idx="72">
                        <c:v>15-11</c:v>
                      </c:pt>
                      <c:pt idx="73">
                        <c:v>15-12</c:v>
                      </c:pt>
                      <c:pt idx="74">
                        <c:v>16-01</c:v>
                      </c:pt>
                      <c:pt idx="75">
                        <c:v>16-02</c:v>
                      </c:pt>
                      <c:pt idx="76">
                        <c:v>16-03</c:v>
                      </c:pt>
                      <c:pt idx="77">
                        <c:v>16-04</c:v>
                      </c:pt>
                      <c:pt idx="78">
                        <c:v>16-05</c:v>
                      </c:pt>
                      <c:pt idx="79">
                        <c:v>16-06</c:v>
                      </c:pt>
                      <c:pt idx="80">
                        <c:v>16-07</c:v>
                      </c:pt>
                      <c:pt idx="81">
                        <c:v>16-08</c:v>
                      </c:pt>
                      <c:pt idx="82">
                        <c:v>16-09</c:v>
                      </c:pt>
                      <c:pt idx="83">
                        <c:v>16-10</c:v>
                      </c:pt>
                      <c:pt idx="84">
                        <c:v>16-11</c:v>
                      </c:pt>
                      <c:pt idx="85">
                        <c:v>16-12</c:v>
                      </c:pt>
                      <c:pt idx="86">
                        <c:v>17-01</c:v>
                      </c:pt>
                      <c:pt idx="87">
                        <c:v>17-02</c:v>
                      </c:pt>
                      <c:pt idx="88">
                        <c:v>17-03</c:v>
                      </c:pt>
                      <c:pt idx="89">
                        <c:v>17-04</c:v>
                      </c:pt>
                      <c:pt idx="90">
                        <c:v>17-05</c:v>
                      </c:pt>
                      <c:pt idx="91">
                        <c:v>17-06</c:v>
                      </c:pt>
                      <c:pt idx="92">
                        <c:v>17-07</c:v>
                      </c:pt>
                      <c:pt idx="93">
                        <c:v>17-08</c:v>
                      </c:pt>
                      <c:pt idx="94">
                        <c:v>17-09</c:v>
                      </c:pt>
                      <c:pt idx="95">
                        <c:v>17-10</c:v>
                      </c:pt>
                      <c:pt idx="96">
                        <c:v>17-11</c:v>
                      </c:pt>
                      <c:pt idx="97">
                        <c:v>17-12</c:v>
                      </c:pt>
                      <c:pt idx="98">
                        <c:v>18-01</c:v>
                      </c:pt>
                      <c:pt idx="99">
                        <c:v>18-02</c:v>
                      </c:pt>
                      <c:pt idx="100">
                        <c:v>18-03</c:v>
                      </c:pt>
                      <c:pt idx="101">
                        <c:v>18-04</c:v>
                      </c:pt>
                      <c:pt idx="102">
                        <c:v>18-05</c:v>
                      </c:pt>
                      <c:pt idx="103">
                        <c:v>18-06</c:v>
                      </c:pt>
                      <c:pt idx="104">
                        <c:v>18-07</c:v>
                      </c:pt>
                      <c:pt idx="105">
                        <c:v>18-08</c:v>
                      </c:pt>
                      <c:pt idx="106">
                        <c:v>18-09</c:v>
                      </c:pt>
                      <c:pt idx="107">
                        <c:v>18-10</c:v>
                      </c:pt>
                      <c:pt idx="108">
                        <c:v>18-11</c:v>
                      </c:pt>
                      <c:pt idx="109">
                        <c:v>18-12</c:v>
                      </c:pt>
                      <c:pt idx="110">
                        <c:v>19-01</c:v>
                      </c:pt>
                      <c:pt idx="111">
                        <c:v>19-02</c:v>
                      </c:pt>
                      <c:pt idx="112">
                        <c:v>19-03</c:v>
                      </c:pt>
                      <c:pt idx="113">
                        <c:v>19-04</c:v>
                      </c:pt>
                      <c:pt idx="114">
                        <c:v>19-05</c:v>
                      </c:pt>
                      <c:pt idx="115">
                        <c:v>19-06</c:v>
                      </c:pt>
                      <c:pt idx="116">
                        <c:v>19-07</c:v>
                      </c:pt>
                      <c:pt idx="117">
                        <c:v>19-08</c:v>
                      </c:pt>
                      <c:pt idx="118">
                        <c:v>19-09</c:v>
                      </c:pt>
                      <c:pt idx="119">
                        <c:v>19-10</c:v>
                      </c:pt>
                      <c:pt idx="120">
                        <c:v>19-11</c:v>
                      </c:pt>
                      <c:pt idx="121">
                        <c:v>19-12</c:v>
                      </c:pt>
                      <c:pt idx="122">
                        <c:v>20-01</c:v>
                      </c:pt>
                      <c:pt idx="123">
                        <c:v>20-02</c:v>
                      </c:pt>
                      <c:pt idx="124">
                        <c:v>20-03</c:v>
                      </c:pt>
                      <c:pt idx="125">
                        <c:v>20-04</c:v>
                      </c:pt>
                      <c:pt idx="126">
                        <c:v>20-05</c:v>
                      </c:pt>
                      <c:pt idx="127">
                        <c:v>20-06</c:v>
                      </c:pt>
                      <c:pt idx="128">
                        <c:v>20-07</c:v>
                      </c:pt>
                      <c:pt idx="129">
                        <c:v>20-08</c:v>
                      </c:pt>
                      <c:pt idx="130">
                        <c:v>20-09</c:v>
                      </c:pt>
                      <c:pt idx="131">
                        <c:v>20-10</c:v>
                      </c:pt>
                      <c:pt idx="132">
                        <c:v>20-11</c:v>
                      </c:pt>
                      <c:pt idx="133">
                        <c:v>20-12</c:v>
                      </c:pt>
                      <c:pt idx="134">
                        <c:v>21-01</c:v>
                      </c:pt>
                      <c:pt idx="135">
                        <c:v>21-02</c:v>
                      </c:pt>
                      <c:pt idx="136">
                        <c:v>21-03</c:v>
                      </c:pt>
                      <c:pt idx="137">
                        <c:v>21-04</c:v>
                      </c:pt>
                      <c:pt idx="138">
                        <c:v>21-05</c:v>
                      </c:pt>
                      <c:pt idx="139">
                        <c:v>21-06</c:v>
                      </c:pt>
                      <c:pt idx="140">
                        <c:v>21-07</c:v>
                      </c:pt>
                      <c:pt idx="141">
                        <c:v>21-08</c:v>
                      </c:pt>
                      <c:pt idx="142">
                        <c:v>21-09</c:v>
                      </c:pt>
                      <c:pt idx="143">
                        <c:v>21-10</c:v>
                      </c:pt>
                      <c:pt idx="144">
                        <c:v>21-11</c:v>
                      </c:pt>
                      <c:pt idx="145">
                        <c:v>21-12</c:v>
                      </c:pt>
                      <c:pt idx="146">
                        <c:v>22-01</c:v>
                      </c:pt>
                      <c:pt idx="147">
                        <c:v>22-02</c:v>
                      </c:pt>
                      <c:pt idx="148">
                        <c:v>22-03</c:v>
                      </c:pt>
                      <c:pt idx="149">
                        <c:v>22-04</c:v>
                      </c:pt>
                      <c:pt idx="150">
                        <c:v>22-05</c:v>
                      </c:pt>
                      <c:pt idx="151">
                        <c:v>22-06</c:v>
                      </c:pt>
                      <c:pt idx="152">
                        <c:v>22-07</c:v>
                      </c:pt>
                      <c:pt idx="153">
                        <c:v>22-08</c:v>
                      </c:pt>
                      <c:pt idx="154">
                        <c:v>22-09</c:v>
                      </c:pt>
                      <c:pt idx="155">
                        <c:v>22-10</c:v>
                      </c:pt>
                      <c:pt idx="156">
                        <c:v>22-11</c:v>
                      </c:pt>
                      <c:pt idx="157">
                        <c:v>22-12</c:v>
                      </c:pt>
                      <c:pt idx="158">
                        <c:v>23-01</c:v>
                      </c:pt>
                      <c:pt idx="159">
                        <c:v>23-02</c:v>
                      </c:pt>
                      <c:pt idx="160">
                        <c:v>23-03</c:v>
                      </c:pt>
                      <c:pt idx="161">
                        <c:v>23-03</c:v>
                      </c:pt>
                      <c:pt idx="162">
                        <c:v>23-05</c:v>
                      </c:pt>
                      <c:pt idx="163">
                        <c:v>23-06</c:v>
                      </c:pt>
                      <c:pt idx="164">
                        <c:v>23-07</c:v>
                      </c:pt>
                      <c:pt idx="165">
                        <c:v>23-08</c:v>
                      </c:pt>
                      <c:pt idx="166">
                        <c:v>23-09</c:v>
                      </c:pt>
                      <c:pt idx="167">
                        <c:v>23-10</c:v>
                      </c:pt>
                      <c:pt idx="168">
                        <c:v>23-11</c:v>
                      </c:pt>
                      <c:pt idx="169">
                        <c:v>23-12</c:v>
                      </c:pt>
                      <c:pt idx="170">
                        <c:v>24-01</c:v>
                      </c:pt>
                      <c:pt idx="171">
                        <c:v>24-02</c:v>
                      </c:pt>
                      <c:pt idx="172">
                        <c:v>24-03</c:v>
                      </c:pt>
                      <c:pt idx="173">
                        <c:v>24-04</c:v>
                      </c:pt>
                      <c:pt idx="174">
                        <c:v>24-05</c:v>
                      </c:pt>
                      <c:pt idx="175">
                        <c:v>24-06</c:v>
                      </c:pt>
                      <c:pt idx="176">
                        <c:v>24-07</c:v>
                      </c:pt>
                      <c:pt idx="177">
                        <c:v>24-08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'Active CDBG Spend Rates'!$J$2:$J$179</c15:sqref>
                        </c15:formulaRef>
                      </c:ext>
                    </c:extLst>
                    <c:numCache>
                      <c:formatCode>0</c:formatCode>
                      <c:ptCount val="178"/>
                      <c:pt idx="0">
                        <c:v>49</c:v>
                      </c:pt>
                      <c:pt idx="1">
                        <c:v>50</c:v>
                      </c:pt>
                      <c:pt idx="2">
                        <c:v>50</c:v>
                      </c:pt>
                      <c:pt idx="3">
                        <c:v>50</c:v>
                      </c:pt>
                      <c:pt idx="4">
                        <c:v>50</c:v>
                      </c:pt>
                      <c:pt idx="5">
                        <c:v>50</c:v>
                      </c:pt>
                      <c:pt idx="6">
                        <c:v>44</c:v>
                      </c:pt>
                      <c:pt idx="7">
                        <c:v>42</c:v>
                      </c:pt>
                      <c:pt idx="8">
                        <c:v>40</c:v>
                      </c:pt>
                      <c:pt idx="9">
                        <c:v>50</c:v>
                      </c:pt>
                      <c:pt idx="10">
                        <c:v>50</c:v>
                      </c:pt>
                      <c:pt idx="11">
                        <c:v>50</c:v>
                      </c:pt>
                      <c:pt idx="12">
                        <c:v>50</c:v>
                      </c:pt>
                      <c:pt idx="13">
                        <c:v>50</c:v>
                      </c:pt>
                      <c:pt idx="14">
                        <c:v>50</c:v>
                      </c:pt>
                      <c:pt idx="15">
                        <c:v>50</c:v>
                      </c:pt>
                      <c:pt idx="16">
                        <c:v>50</c:v>
                      </c:pt>
                      <c:pt idx="17">
                        <c:v>49</c:v>
                      </c:pt>
                      <c:pt idx="18">
                        <c:v>49</c:v>
                      </c:pt>
                      <c:pt idx="19">
                        <c:v>49</c:v>
                      </c:pt>
                      <c:pt idx="20">
                        <c:v>50</c:v>
                      </c:pt>
                      <c:pt idx="21">
                        <c:v>50</c:v>
                      </c:pt>
                      <c:pt idx="22">
                        <c:v>50</c:v>
                      </c:pt>
                      <c:pt idx="23">
                        <c:v>50</c:v>
                      </c:pt>
                      <c:pt idx="24">
                        <c:v>50</c:v>
                      </c:pt>
                      <c:pt idx="25">
                        <c:v>50</c:v>
                      </c:pt>
                      <c:pt idx="26">
                        <c:v>50</c:v>
                      </c:pt>
                      <c:pt idx="27">
                        <c:v>50</c:v>
                      </c:pt>
                      <c:pt idx="28">
                        <c:v>50</c:v>
                      </c:pt>
                      <c:pt idx="29">
                        <c:v>49</c:v>
                      </c:pt>
                      <c:pt idx="30">
                        <c:v>40</c:v>
                      </c:pt>
                      <c:pt idx="31">
                        <c:v>40</c:v>
                      </c:pt>
                      <c:pt idx="32">
                        <c:v>37</c:v>
                      </c:pt>
                      <c:pt idx="33">
                        <c:v>47</c:v>
                      </c:pt>
                      <c:pt idx="34">
                        <c:v>47</c:v>
                      </c:pt>
                      <c:pt idx="35">
                        <c:v>47</c:v>
                      </c:pt>
                      <c:pt idx="36">
                        <c:v>47</c:v>
                      </c:pt>
                      <c:pt idx="37">
                        <c:v>47</c:v>
                      </c:pt>
                      <c:pt idx="38">
                        <c:v>47</c:v>
                      </c:pt>
                      <c:pt idx="39">
                        <c:v>45</c:v>
                      </c:pt>
                      <c:pt idx="40">
                        <c:v>45</c:v>
                      </c:pt>
                      <c:pt idx="41">
                        <c:v>45</c:v>
                      </c:pt>
                      <c:pt idx="42">
                        <c:v>46</c:v>
                      </c:pt>
                      <c:pt idx="43">
                        <c:v>46</c:v>
                      </c:pt>
                      <c:pt idx="44">
                        <c:v>42</c:v>
                      </c:pt>
                      <c:pt idx="45">
                        <c:v>47</c:v>
                      </c:pt>
                      <c:pt idx="46">
                        <c:v>46</c:v>
                      </c:pt>
                      <c:pt idx="47">
                        <c:v>45</c:v>
                      </c:pt>
                      <c:pt idx="48">
                        <c:v>46</c:v>
                      </c:pt>
                      <c:pt idx="49">
                        <c:v>45</c:v>
                      </c:pt>
                      <c:pt idx="50">
                        <c:v>44</c:v>
                      </c:pt>
                      <c:pt idx="51">
                        <c:v>41</c:v>
                      </c:pt>
                      <c:pt idx="52">
                        <c:v>41</c:v>
                      </c:pt>
                      <c:pt idx="53">
                        <c:v>41</c:v>
                      </c:pt>
                      <c:pt idx="54">
                        <c:v>41</c:v>
                      </c:pt>
                      <c:pt idx="55">
                        <c:v>36</c:v>
                      </c:pt>
                      <c:pt idx="56">
                        <c:v>27</c:v>
                      </c:pt>
                      <c:pt idx="57">
                        <c:v>40</c:v>
                      </c:pt>
                      <c:pt idx="58">
                        <c:v>40</c:v>
                      </c:pt>
                      <c:pt idx="59">
                        <c:v>40</c:v>
                      </c:pt>
                      <c:pt idx="60">
                        <c:v>39</c:v>
                      </c:pt>
                      <c:pt idx="61">
                        <c:v>40</c:v>
                      </c:pt>
                      <c:pt idx="62">
                        <c:v>39</c:v>
                      </c:pt>
                      <c:pt idx="63">
                        <c:v>37</c:v>
                      </c:pt>
                      <c:pt idx="64">
                        <c:v>37</c:v>
                      </c:pt>
                      <c:pt idx="65">
                        <c:v>34</c:v>
                      </c:pt>
                      <c:pt idx="66">
                        <c:v>34</c:v>
                      </c:pt>
                      <c:pt idx="67">
                        <c:v>33</c:v>
                      </c:pt>
                      <c:pt idx="68">
                        <c:v>29</c:v>
                      </c:pt>
                      <c:pt idx="69">
                        <c:v>44</c:v>
                      </c:pt>
                      <c:pt idx="70">
                        <c:v>40</c:v>
                      </c:pt>
                      <c:pt idx="71">
                        <c:v>36</c:v>
                      </c:pt>
                      <c:pt idx="72">
                        <c:v>35</c:v>
                      </c:pt>
                      <c:pt idx="73">
                        <c:v>36</c:v>
                      </c:pt>
                      <c:pt idx="74">
                        <c:v>35</c:v>
                      </c:pt>
                      <c:pt idx="75">
                        <c:v>35</c:v>
                      </c:pt>
                      <c:pt idx="76">
                        <c:v>32</c:v>
                      </c:pt>
                      <c:pt idx="77">
                        <c:v>30</c:v>
                      </c:pt>
                      <c:pt idx="78">
                        <c:v>30</c:v>
                      </c:pt>
                      <c:pt idx="79">
                        <c:v>30</c:v>
                      </c:pt>
                      <c:pt idx="80">
                        <c:v>30</c:v>
                      </c:pt>
                      <c:pt idx="81">
                        <c:v>21</c:v>
                      </c:pt>
                      <c:pt idx="82">
                        <c:v>35</c:v>
                      </c:pt>
                      <c:pt idx="83">
                        <c:v>34</c:v>
                      </c:pt>
                      <c:pt idx="84">
                        <c:v>31</c:v>
                      </c:pt>
                      <c:pt idx="85">
                        <c:v>31</c:v>
                      </c:pt>
                      <c:pt idx="86">
                        <c:v>31</c:v>
                      </c:pt>
                      <c:pt idx="87">
                        <c:v>28</c:v>
                      </c:pt>
                      <c:pt idx="88">
                        <c:v>29</c:v>
                      </c:pt>
                      <c:pt idx="89">
                        <c:v>29</c:v>
                      </c:pt>
                      <c:pt idx="90">
                        <c:v>28</c:v>
                      </c:pt>
                      <c:pt idx="91">
                        <c:v>30</c:v>
                      </c:pt>
                      <c:pt idx="92">
                        <c:v>31</c:v>
                      </c:pt>
                      <c:pt idx="93">
                        <c:v>30</c:v>
                      </c:pt>
                      <c:pt idx="94">
                        <c:v>28</c:v>
                      </c:pt>
                      <c:pt idx="95">
                        <c:v>21</c:v>
                      </c:pt>
                      <c:pt idx="96">
                        <c:v>33</c:v>
                      </c:pt>
                      <c:pt idx="97">
                        <c:v>30</c:v>
                      </c:pt>
                      <c:pt idx="98">
                        <c:v>28</c:v>
                      </c:pt>
                      <c:pt idx="99">
                        <c:v>22</c:v>
                      </c:pt>
                      <c:pt idx="100">
                        <c:v>22</c:v>
                      </c:pt>
                      <c:pt idx="101">
                        <c:v>22</c:v>
                      </c:pt>
                      <c:pt idx="102">
                        <c:v>22</c:v>
                      </c:pt>
                      <c:pt idx="103">
                        <c:v>23</c:v>
                      </c:pt>
                      <c:pt idx="104">
                        <c:v>23</c:v>
                      </c:pt>
                      <c:pt idx="105">
                        <c:v>16</c:v>
                      </c:pt>
                      <c:pt idx="106">
                        <c:v>27</c:v>
                      </c:pt>
                      <c:pt idx="107">
                        <c:v>25</c:v>
                      </c:pt>
                      <c:pt idx="108">
                        <c:v>27</c:v>
                      </c:pt>
                      <c:pt idx="109">
                        <c:v>21</c:v>
                      </c:pt>
                      <c:pt idx="110">
                        <c:v>21</c:v>
                      </c:pt>
                      <c:pt idx="111">
                        <c:v>20</c:v>
                      </c:pt>
                      <c:pt idx="112">
                        <c:v>20</c:v>
                      </c:pt>
                      <c:pt idx="113">
                        <c:v>19</c:v>
                      </c:pt>
                      <c:pt idx="114">
                        <c:v>19</c:v>
                      </c:pt>
                      <c:pt idx="115">
                        <c:v>18</c:v>
                      </c:pt>
                      <c:pt idx="116">
                        <c:v>16</c:v>
                      </c:pt>
                      <c:pt idx="117">
                        <c:v>27</c:v>
                      </c:pt>
                      <c:pt idx="118">
                        <c:v>18</c:v>
                      </c:pt>
                      <c:pt idx="119">
                        <c:v>19</c:v>
                      </c:pt>
                      <c:pt idx="120">
                        <c:v>18</c:v>
                      </c:pt>
                      <c:pt idx="121">
                        <c:v>16</c:v>
                      </c:pt>
                      <c:pt idx="122">
                        <c:v>14</c:v>
                      </c:pt>
                      <c:pt idx="123">
                        <c:v>9</c:v>
                      </c:pt>
                      <c:pt idx="124">
                        <c:v>12</c:v>
                      </c:pt>
                      <c:pt idx="125">
                        <c:v>13</c:v>
                      </c:pt>
                      <c:pt idx="126">
                        <c:v>13</c:v>
                      </c:pt>
                      <c:pt idx="127">
                        <c:v>11</c:v>
                      </c:pt>
                      <c:pt idx="128">
                        <c:v>27</c:v>
                      </c:pt>
                      <c:pt idx="129">
                        <c:v>24</c:v>
                      </c:pt>
                      <c:pt idx="130">
                        <c:v>19</c:v>
                      </c:pt>
                      <c:pt idx="131">
                        <c:v>18</c:v>
                      </c:pt>
                      <c:pt idx="132">
                        <c:v>18</c:v>
                      </c:pt>
                      <c:pt idx="133">
                        <c:v>17</c:v>
                      </c:pt>
                      <c:pt idx="134">
                        <c:v>16</c:v>
                      </c:pt>
                      <c:pt idx="135">
                        <c:v>14</c:v>
                      </c:pt>
                      <c:pt idx="136">
                        <c:v>13</c:v>
                      </c:pt>
                      <c:pt idx="137">
                        <c:v>10</c:v>
                      </c:pt>
                      <c:pt idx="138">
                        <c:v>10</c:v>
                      </c:pt>
                      <c:pt idx="139">
                        <c:v>9</c:v>
                      </c:pt>
                      <c:pt idx="140">
                        <c:v>8</c:v>
                      </c:pt>
                      <c:pt idx="141">
                        <c:v>7</c:v>
                      </c:pt>
                      <c:pt idx="142">
                        <c:v>12</c:v>
                      </c:pt>
                      <c:pt idx="143">
                        <c:v>11</c:v>
                      </c:pt>
                      <c:pt idx="144">
                        <c:v>11</c:v>
                      </c:pt>
                      <c:pt idx="145">
                        <c:v>11</c:v>
                      </c:pt>
                      <c:pt idx="146">
                        <c:v>12</c:v>
                      </c:pt>
                      <c:pt idx="147">
                        <c:v>10</c:v>
                      </c:pt>
                      <c:pt idx="148">
                        <c:v>7</c:v>
                      </c:pt>
                      <c:pt idx="149">
                        <c:v>7</c:v>
                      </c:pt>
                      <c:pt idx="150">
                        <c:v>8</c:v>
                      </c:pt>
                      <c:pt idx="151">
                        <c:v>9</c:v>
                      </c:pt>
                      <c:pt idx="152">
                        <c:v>8</c:v>
                      </c:pt>
                      <c:pt idx="153">
                        <c:v>10</c:v>
                      </c:pt>
                      <c:pt idx="154">
                        <c:v>7</c:v>
                      </c:pt>
                      <c:pt idx="155">
                        <c:v>6</c:v>
                      </c:pt>
                      <c:pt idx="156">
                        <c:v>16</c:v>
                      </c:pt>
                      <c:pt idx="157">
                        <c:v>16</c:v>
                      </c:pt>
                      <c:pt idx="158">
                        <c:v>16</c:v>
                      </c:pt>
                      <c:pt idx="159">
                        <c:v>16</c:v>
                      </c:pt>
                      <c:pt idx="160">
                        <c:v>15</c:v>
                      </c:pt>
                      <c:pt idx="161">
                        <c:v>17</c:v>
                      </c:pt>
                      <c:pt idx="162">
                        <c:v>17</c:v>
                      </c:pt>
                      <c:pt idx="163">
                        <c:v>15</c:v>
                      </c:pt>
                      <c:pt idx="164">
                        <c:v>11</c:v>
                      </c:pt>
                      <c:pt idx="165">
                        <c:v>8</c:v>
                      </c:pt>
                      <c:pt idx="166">
                        <c:v>21</c:v>
                      </c:pt>
                      <c:pt idx="167">
                        <c:v>20</c:v>
                      </c:pt>
                      <c:pt idx="168">
                        <c:v>18</c:v>
                      </c:pt>
                      <c:pt idx="169">
                        <c:v>17</c:v>
                      </c:pt>
                      <c:pt idx="170">
                        <c:v>16</c:v>
                      </c:pt>
                      <c:pt idx="171">
                        <c:v>15</c:v>
                      </c:pt>
                      <c:pt idx="172">
                        <c:v>15</c:v>
                      </c:pt>
                      <c:pt idx="173">
                        <c:v>15</c:v>
                      </c:pt>
                      <c:pt idx="174">
                        <c:v>14</c:v>
                      </c:pt>
                      <c:pt idx="175">
                        <c:v>15</c:v>
                      </c:pt>
                      <c:pt idx="176">
                        <c:v>15</c:v>
                      </c:pt>
                      <c:pt idx="177">
                        <c:v>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166F-4F42-9C4A-CE4E56FB6B08}"/>
                  </c:ext>
                </c:extLst>
              </c15:ser>
            </c15:filteredLineSeries>
          </c:ext>
        </c:extLst>
      </c:lineChart>
      <c:catAx>
        <c:axId val="125063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1823"/>
        <c:crosses val="autoZero"/>
        <c:auto val="1"/>
        <c:lblAlgn val="ctr"/>
        <c:lblOffset val="100"/>
        <c:noMultiLvlLbl val="0"/>
      </c:catAx>
      <c:valAx>
        <c:axId val="1250631823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648655986967146"/>
          <c:y val="0.74077548342363353"/>
          <c:w val="0.15770884242917912"/>
          <c:h val="0.12280865621266342"/>
        </c:manualLayout>
      </c:layout>
      <c:overlay val="0"/>
      <c:spPr>
        <a:solidFill>
          <a:schemeClr val="bg1"/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d.grants.tn.gov/files/1514989/171872/CDBG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oftennessee.formstack.com/forms/cdbg_public_meeting_input_for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scode.house.gov/view.xhtml?path=/prelim@title42/chapter69&amp;edition=preli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 Public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2025 Program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October 1, 2024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BBB8-EF6C-444B-8DE5-BAA52F2D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Eligible Activity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BB2C-01D1-4D4B-9631-3FDC45E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Health and Safety (small and large population)</a:t>
            </a:r>
          </a:p>
          <a:p>
            <a:r>
              <a:rPr lang="en-US" dirty="0"/>
              <a:t>Community Infrastructure</a:t>
            </a:r>
          </a:p>
          <a:p>
            <a:r>
              <a:rPr lang="en-US" dirty="0"/>
              <a:t>Community Revitalization</a:t>
            </a:r>
          </a:p>
          <a:p>
            <a:r>
              <a:rPr lang="en-US" dirty="0"/>
              <a:t>Sewer System Rehabilitation (small system only)</a:t>
            </a:r>
          </a:p>
          <a:p>
            <a:r>
              <a:rPr lang="en-US" dirty="0"/>
              <a:t>Water System Rehabilitation (small system only)</a:t>
            </a:r>
          </a:p>
          <a:p>
            <a:r>
              <a:rPr lang="en-US" dirty="0"/>
              <a:t>Water Line Extensions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Funding Limits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Non-Construction: 	$420,000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Construction:	$1,000,000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6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9C0F-49D1-4022-862C-68BC48E8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Considered Changes for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9606-63F1-45DD-AA58-CD555D59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 scale for max funding for public health and safety</a:t>
            </a:r>
          </a:p>
          <a:p>
            <a:pPr lvl="1"/>
            <a:r>
              <a:rPr lang="en-US" dirty="0"/>
              <a:t>Make construction and non-construction competitive</a:t>
            </a:r>
          </a:p>
          <a:p>
            <a:pPr lvl="1"/>
            <a:r>
              <a:rPr lang="en-US" dirty="0"/>
              <a:t>Adjust non-construction to $1 million scale for scoring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Reintroduce water and sewer system (large population)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Looking at scoring adjustments to consolidate large and small population categories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Continue to reassess annually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1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not change for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Objective</a:t>
            </a:r>
          </a:p>
          <a:p>
            <a:r>
              <a:rPr lang="en-US" dirty="0"/>
              <a:t>Eligible and Ineligible expenses</a:t>
            </a:r>
          </a:p>
          <a:p>
            <a:r>
              <a:rPr lang="en-US" dirty="0"/>
              <a:t>Awards will be proportional to the number and types of applications received</a:t>
            </a:r>
          </a:p>
          <a:p>
            <a:r>
              <a:rPr lang="en-US" dirty="0" err="1"/>
              <a:t>ThreeStar</a:t>
            </a:r>
            <a:r>
              <a:rPr lang="en-US" dirty="0"/>
              <a:t> match reduction</a:t>
            </a:r>
          </a:p>
          <a:p>
            <a:r>
              <a:rPr lang="en-US" dirty="0"/>
              <a:t>Entitlement Communities (two new)</a:t>
            </a:r>
          </a:p>
          <a:p>
            <a:pPr lvl="1"/>
            <a:r>
              <a:rPr lang="en-US" dirty="0"/>
              <a:t>Spring Hill</a:t>
            </a:r>
          </a:p>
          <a:p>
            <a:pPr lvl="1"/>
            <a:r>
              <a:rPr lang="en-US" dirty="0"/>
              <a:t>Smyrna</a:t>
            </a:r>
          </a:p>
        </p:txBody>
      </p:sp>
    </p:spTree>
    <p:extLst>
      <p:ext uri="{BB962C8B-B14F-4D97-AF65-F5344CB8AC3E}">
        <p14:creationId xmlns:p14="http://schemas.microsoft.com/office/powerpoint/2010/main" val="347456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2025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Meetings held by January 17, 2025</a:t>
            </a:r>
          </a:p>
          <a:p>
            <a:r>
              <a:rPr lang="en-US" dirty="0"/>
              <a:t>Final change orders due February 7, 2025</a:t>
            </a:r>
          </a:p>
          <a:p>
            <a:r>
              <a:rPr lang="en-US" dirty="0"/>
              <a:t>Final RFPs due February 28, 2025</a:t>
            </a:r>
          </a:p>
          <a:p>
            <a:r>
              <a:rPr lang="en-US" dirty="0"/>
              <a:t>Closeouts due February 28, 2025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Applications March 7, 2025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72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Engineering document*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  <a:p>
            <a:pPr marL="3200400" indent="-457200">
              <a:buFont typeface="+mj-lt"/>
              <a:buAutoNum type="arabicPeriod"/>
            </a:pPr>
            <a:endParaRPr lang="en-US" dirty="0"/>
          </a:p>
          <a:p>
            <a:pPr marL="60325" indent="0">
              <a:buNone/>
            </a:pPr>
            <a:r>
              <a:rPr lang="en-US" dirty="0"/>
              <a:t>* Or architectural report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66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will be completed in </a:t>
            </a:r>
            <a:r>
              <a:rPr lang="en-US" dirty="0" err="1"/>
              <a:t>SmartSimple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Manual updates in process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CDBG Compliance webinar will take place in November/December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workshop take place in November/December</a:t>
            </a:r>
          </a:p>
          <a:p>
            <a:endParaRPr lang="en-US" dirty="0"/>
          </a:p>
          <a:p>
            <a:r>
              <a:rPr lang="en-US" dirty="0"/>
              <a:t>Workshops may be more intensive this year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869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C14F-1032-4F5F-83F9-2CB55B7B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6BC7-B0DC-48DE-BEFD-D6CBD5C5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will be posted in </a:t>
            </a:r>
            <a:r>
              <a:rPr lang="en-US" dirty="0" err="1"/>
              <a:t>SmartSimple</a:t>
            </a:r>
            <a:endParaRPr lang="en-US" dirty="0"/>
          </a:p>
          <a:p>
            <a:pPr lvl="1"/>
            <a:r>
              <a:rPr lang="en-US" dirty="0"/>
              <a:t>Target Area Surveys and Ability to Pay are available</a:t>
            </a:r>
          </a:p>
          <a:p>
            <a:pPr lvl="1"/>
            <a:r>
              <a:rPr lang="en-US" b="0" i="0" dirty="0">
                <a:solidFill>
                  <a:srgbClr val="376CBB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https://ecd.grants.tn.gov/files/1514989/171872/CDBG/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Grant payment setup forms will be submitted with the application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Title VI compliance is good for 3 years</a:t>
            </a:r>
          </a:p>
          <a:p>
            <a:pPr lvl="1"/>
            <a:r>
              <a:rPr lang="en-US" dirty="0"/>
              <a:t>Can accept certifications from other departments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7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735E-B4C0-4461-BAC2-EA306BC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BE5-47ED-43D5-8797-7EB5B334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questions or comments?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have a comment to submit after the presentation, please submit it using the online form at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376CBB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https://stateoftennessee.formstack.com/forms/cdbg_public_meeting_input_form</a:t>
            </a:r>
            <a:endParaRPr lang="en-US" dirty="0">
              <a:solidFill>
                <a:srgbClr val="376C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9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Community and Rural Development / CDBG Staff</a:t>
            </a:r>
          </a:p>
          <a:p>
            <a:pPr lvl="1"/>
            <a:r>
              <a:rPr lang="en-US" dirty="0"/>
              <a:t>Brooxie Carlton, Assistant Commissioner</a:t>
            </a:r>
          </a:p>
          <a:p>
            <a:pPr lvl="1"/>
            <a:r>
              <a:rPr lang="en-US" dirty="0"/>
              <a:t>Rachel Powers, Deputy Assistant Commissioner </a:t>
            </a:r>
          </a:p>
          <a:p>
            <a:pPr lvl="1"/>
            <a:r>
              <a:rPr lang="en-US" dirty="0"/>
              <a:t>Kent Archer, Director of Community Infrastructure</a:t>
            </a:r>
          </a:p>
          <a:p>
            <a:pPr lvl="1"/>
            <a:r>
              <a:rPr lang="en-US" dirty="0"/>
              <a:t>Lynn Tutor, CDBG Assistant Director</a:t>
            </a:r>
          </a:p>
          <a:p>
            <a:pPr lvl="1"/>
            <a:r>
              <a:rPr lang="en-US" dirty="0"/>
              <a:t>Tracey Davis, CDBG Project Manager</a:t>
            </a:r>
          </a:p>
          <a:p>
            <a:pPr lvl="1"/>
            <a:r>
              <a:rPr lang="en-US" dirty="0"/>
              <a:t>Lee Peterson, CDBG Project Manager</a:t>
            </a:r>
          </a:p>
          <a:p>
            <a:pPr lvl="1"/>
            <a:r>
              <a:rPr lang="en-US" dirty="0"/>
              <a:t>Allison Fox, CDBG Project Manager</a:t>
            </a:r>
          </a:p>
          <a:p>
            <a:pPr lvl="1"/>
            <a:r>
              <a:rPr lang="en-US" dirty="0"/>
              <a:t>CDBG Project Manager</a:t>
            </a:r>
          </a:p>
          <a:p>
            <a:pPr lvl="1"/>
            <a:r>
              <a:rPr lang="en-US" dirty="0"/>
              <a:t>Lindsay Gainous, ARC Program Coordinator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971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Primary Objective is to develop viable communities by providing for decent housing and a suitable living environment and expanding economic opportunities principally for persons of low- and moderate-income</a:t>
            </a:r>
          </a:p>
          <a:p>
            <a:endParaRPr lang="en-US" dirty="0"/>
          </a:p>
          <a:p>
            <a:r>
              <a:rPr lang="en-US" dirty="0"/>
              <a:t>Created by Title 1 of the Housing and Community Development Act of 1974 (42 U.S.C. § 69)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AAF11-2AA5-8858-C1EC-0B31E6DD879D}"/>
              </a:ext>
            </a:extLst>
          </p:cNvPr>
          <p:cNvSpPr txBox="1"/>
          <p:nvPr/>
        </p:nvSpPr>
        <p:spPr>
          <a:xfrm>
            <a:off x="533400" y="3699301"/>
            <a:ext cx="8458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376CB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https://uscode.house.gov/view.xhtml?path=/prelim@title42/chapter69&amp;edition=prelim</a:t>
            </a:r>
            <a:r>
              <a:rPr lang="en-US" sz="2400" dirty="0">
                <a:solidFill>
                  <a:srgbClr val="376CB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99E8-C0EF-4AD3-A25F-53ABD7C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75412-E2C6-4BF2-BFC5-EA2AD82C8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219200"/>
          </a:xfrm>
        </p:spPr>
        <p:txBody>
          <a:bodyPr/>
          <a:lstStyle/>
          <a:p>
            <a:r>
              <a:rPr lang="en-US" dirty="0"/>
              <a:t>Funding from HUD of approximately $28M last year</a:t>
            </a:r>
          </a:p>
          <a:p>
            <a:pPr lvl="1"/>
            <a:r>
              <a:rPr lang="en-US" dirty="0"/>
              <a:t>Expect the level funding in FY25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60871AF-3D1D-4A18-D2CA-85BB63259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80047"/>
              </p:ext>
            </p:extLst>
          </p:nvPr>
        </p:nvGraphicFramePr>
        <p:xfrm>
          <a:off x="152400" y="1905000"/>
          <a:ext cx="8839201" cy="35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36366777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712218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4686825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762270571"/>
                    </a:ext>
                  </a:extLst>
                </a:gridCol>
              </a:tblGrid>
              <a:tr h="360370">
                <a:tc>
                  <a:txBody>
                    <a:bodyPr/>
                    <a:lstStyle/>
                    <a:p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345841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House FY25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Senate FY25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FY24 enacted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41199"/>
                  </a:ext>
                </a:extLst>
              </a:tr>
              <a:tr h="41696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Homeless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$4.06B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$4.051B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84360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CDBG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23503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$1.4B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$1.25B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752712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RHP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6061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Econ Dev Initiative (earmarks)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$2.176B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$1.187B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$3.29B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774608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Section 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796490"/>
                  </a:ext>
                </a:extLst>
              </a:tr>
              <a:tr h="63064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Preservation and Reinvestment Initiative for Community Enhancement (PRICE)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29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6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Current Status - 259 open grants</a:t>
            </a:r>
          </a:p>
          <a:p>
            <a:pPr marL="857250" lvl="1"/>
            <a:r>
              <a:rPr lang="en-US" dirty="0"/>
              <a:t>164 Regular Round</a:t>
            </a:r>
          </a:p>
          <a:p>
            <a:pPr marL="857250" lvl="1"/>
            <a:r>
              <a:rPr lang="en-US" dirty="0"/>
              <a:t>2 NDR </a:t>
            </a:r>
          </a:p>
          <a:p>
            <a:pPr marL="857250" lvl="1"/>
            <a:r>
              <a:rPr lang="en-US" dirty="0"/>
              <a:t>89 CARES (Child Care, Food Banks)</a:t>
            </a:r>
          </a:p>
          <a:p>
            <a:pPr marL="857250" lvl="1"/>
            <a:r>
              <a:rPr lang="en-US" dirty="0"/>
              <a:t>4 Recovery Housing</a:t>
            </a:r>
          </a:p>
          <a:p>
            <a:pPr marL="857250" lvl="1"/>
            <a:endParaRPr lang="en-US" dirty="0"/>
          </a:p>
          <a:p>
            <a:pPr marL="857250" lvl="1"/>
            <a:endParaRPr lang="en-US" dirty="0"/>
          </a:p>
          <a:p>
            <a:pPr marL="457200"/>
            <a:r>
              <a:rPr lang="en-US" dirty="0"/>
              <a:t>2024 Regular Round announcements</a:t>
            </a:r>
            <a:endParaRPr lang="en-US" dirty="0">
              <a:solidFill>
                <a:srgbClr val="FF0000"/>
              </a:solidFill>
            </a:endParaRPr>
          </a:p>
          <a:p>
            <a:pPr marL="857250" lvl="1"/>
            <a:r>
              <a:rPr lang="en-US" dirty="0"/>
              <a:t>Finalizing reviews and scoring </a:t>
            </a:r>
          </a:p>
          <a:p>
            <a:pPr marL="857250" lvl="1"/>
            <a:r>
              <a:rPr lang="en-US" dirty="0"/>
              <a:t>Reminder: Build America, Buy America (BABA) – Iron and Steel, Specifically Covered Materials will apply</a:t>
            </a:r>
          </a:p>
          <a:p>
            <a:pPr marL="571500" lvl="1" indent="0">
              <a:buNone/>
            </a:pPr>
            <a:endParaRPr lang="en-US" dirty="0"/>
          </a:p>
          <a:p>
            <a:pPr marL="85725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CF07-26B5-4A80-9A4B-989C40AD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8774-3724-4DA2-BFAA-B33BA0E8F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981200"/>
          </a:xfrm>
        </p:spPr>
        <p:txBody>
          <a:bodyPr>
            <a:normAutofit/>
          </a:bodyPr>
          <a:lstStyle/>
          <a:p>
            <a:r>
              <a:rPr lang="en-US" dirty="0"/>
              <a:t>71 eligible applications submitted </a:t>
            </a:r>
          </a:p>
          <a:p>
            <a:r>
              <a:rPr lang="en-US" dirty="0"/>
              <a:t>$48,486,047 total requested ($682,902 average)</a:t>
            </a:r>
          </a:p>
          <a:p>
            <a:r>
              <a:rPr lang="en-US" dirty="0"/>
              <a:t>31% in Community Infrastructure and Revitalization</a:t>
            </a:r>
          </a:p>
          <a:p>
            <a:r>
              <a:rPr lang="en-US" dirty="0"/>
              <a:t>34% in Water and Sewer Systems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65F48D-B6C6-46D2-8F92-37D95490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935"/>
              </p:ext>
            </p:extLst>
          </p:nvPr>
        </p:nvGraphicFramePr>
        <p:xfrm>
          <a:off x="609600" y="3127131"/>
          <a:ext cx="6705600" cy="2926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33101751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099067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20551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Percentage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084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(Small)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5669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(Large)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5868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Infrastructure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3093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Revitalization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643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Sewer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5124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88184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 Line Extensions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429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64A9-D92E-4608-A28C-DE09A739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 Trend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30524-A5CF-4540-A59A-0AA74276A16C}"/>
              </a:ext>
            </a:extLst>
          </p:cNvPr>
          <p:cNvSpPr txBox="1"/>
          <p:nvPr/>
        </p:nvSpPr>
        <p:spPr>
          <a:xfrm>
            <a:off x="152400" y="104031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 Ranking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8BF811-B8E2-4F8C-BFE7-353E2E4FB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809185"/>
              </p:ext>
            </p:extLst>
          </p:nvPr>
        </p:nvGraphicFramePr>
        <p:xfrm>
          <a:off x="152400" y="1538990"/>
          <a:ext cx="8839200" cy="34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07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DC02-A5DB-4A44-9D02-9C42E0B7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Expenditures Nationwide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5382A-1FF7-4A64-9B84-FFE7D2D2B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03732"/>
              </p:ext>
            </p:extLst>
          </p:nvPr>
        </p:nvGraphicFramePr>
        <p:xfrm>
          <a:off x="533400" y="5105400"/>
          <a:ext cx="73914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137">
                  <a:extLst>
                    <a:ext uri="{9D8B030D-6E8A-4147-A177-3AD203B41FA5}">
                      <a16:colId xmlns:a16="http://schemas.microsoft.com/office/drawing/2014/main" val="2850613628"/>
                    </a:ext>
                  </a:extLst>
                </a:gridCol>
                <a:gridCol w="1057166">
                  <a:extLst>
                    <a:ext uri="{9D8B030D-6E8A-4147-A177-3AD203B41FA5}">
                      <a16:colId xmlns:a16="http://schemas.microsoft.com/office/drawing/2014/main" val="1513397452"/>
                    </a:ext>
                  </a:extLst>
                </a:gridCol>
                <a:gridCol w="1060965">
                  <a:extLst>
                    <a:ext uri="{9D8B030D-6E8A-4147-A177-3AD203B41FA5}">
                      <a16:colId xmlns:a16="http://schemas.microsoft.com/office/drawing/2014/main" val="155375598"/>
                    </a:ext>
                  </a:extLst>
                </a:gridCol>
                <a:gridCol w="1051332">
                  <a:extLst>
                    <a:ext uri="{9D8B030D-6E8A-4147-A177-3AD203B41FA5}">
                      <a16:colId xmlns:a16="http://schemas.microsoft.com/office/drawing/2014/main" val="21295738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085968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2021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2022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3916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101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States Above 1.00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70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TN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955899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B26D92-E6B7-1D13-30C8-E318DF4116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835003"/>
              </p:ext>
            </p:extLst>
          </p:nvPr>
        </p:nvGraphicFramePr>
        <p:xfrm>
          <a:off x="152400" y="1371600"/>
          <a:ext cx="8839200" cy="34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57E77DC-5589-B919-29F0-D6F14D6E11B1}"/>
              </a:ext>
            </a:extLst>
          </p:cNvPr>
          <p:cNvSpPr txBox="1"/>
          <p:nvPr/>
        </p:nvSpPr>
        <p:spPr>
          <a:xfrm>
            <a:off x="152400" y="104031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 v. US Unexpended Ratios</a:t>
            </a:r>
          </a:p>
        </p:txBody>
      </p:sp>
    </p:spTree>
    <p:extLst>
      <p:ext uri="{BB962C8B-B14F-4D97-AF65-F5344CB8AC3E}">
        <p14:creationId xmlns:p14="http://schemas.microsoft.com/office/powerpoint/2010/main" val="13475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6386-8CCE-B91C-180A-0560D5D4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CD70-4B5E-A7DD-BC01-17D3842F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CDBG activities must address one of the following National Objectives:</a:t>
            </a:r>
          </a:p>
          <a:p>
            <a:r>
              <a:rPr lang="en-US" dirty="0"/>
              <a:t>Benefit to low and moderate income (LMI) persons</a:t>
            </a:r>
          </a:p>
          <a:p>
            <a:pPr lvl="1"/>
            <a:r>
              <a:rPr lang="en-US" dirty="0"/>
              <a:t>Must benefit a minimum of 51% LMI persons</a:t>
            </a:r>
          </a:p>
          <a:p>
            <a:pPr lvl="1"/>
            <a:endParaRPr lang="en-US" dirty="0"/>
          </a:p>
          <a:p>
            <a:r>
              <a:rPr lang="en-US" dirty="0"/>
              <a:t>Elimination of slum and blight</a:t>
            </a:r>
          </a:p>
          <a:p>
            <a:endParaRPr lang="en-US" dirty="0"/>
          </a:p>
          <a:p>
            <a:r>
              <a:rPr lang="en-US" dirty="0"/>
              <a:t>Imminent threat or urgent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5578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25014</TotalTime>
  <Words>820</Words>
  <Application>Microsoft Office PowerPoint</Application>
  <PresentationFormat>On-screen Show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PermianSlabSerifTypeface</vt:lpstr>
      <vt:lpstr>PowerPoint B</vt:lpstr>
      <vt:lpstr>CDBG Public Meeting</vt:lpstr>
      <vt:lpstr>Program Staff</vt:lpstr>
      <vt:lpstr>CDBG Overview</vt:lpstr>
      <vt:lpstr>Budget Outlook</vt:lpstr>
      <vt:lpstr>CDBG Update</vt:lpstr>
      <vt:lpstr>2024 Breakdown</vt:lpstr>
      <vt:lpstr>Timely Expenditure Trend</vt:lpstr>
      <vt:lpstr>Timely Expenditures Nationwide</vt:lpstr>
      <vt:lpstr>National Objective</vt:lpstr>
      <vt:lpstr>Existing Eligible Activity Categories</vt:lpstr>
      <vt:lpstr>Considered Changes for 2025</vt:lpstr>
      <vt:lpstr>Will not change for 2025</vt:lpstr>
      <vt:lpstr>Schedule for 2025 Applications</vt:lpstr>
      <vt:lpstr>Application Process Flow</vt:lpstr>
      <vt:lpstr>Additional Updates</vt:lpstr>
      <vt:lpstr>Additional Updates</vt:lpstr>
      <vt:lpstr>Questions and Comments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124</cp:revision>
  <dcterms:created xsi:type="dcterms:W3CDTF">2015-04-23T14:05:52Z</dcterms:created>
  <dcterms:modified xsi:type="dcterms:W3CDTF">2024-10-01T14:57:28Z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