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96" r:id="rId6"/>
    <p:sldId id="305" r:id="rId7"/>
    <p:sldId id="262" r:id="rId8"/>
    <p:sldId id="286" r:id="rId9"/>
    <p:sldId id="288" r:id="rId10"/>
    <p:sldId id="267" r:id="rId11"/>
    <p:sldId id="297" r:id="rId12"/>
    <p:sldId id="298" r:id="rId13"/>
    <p:sldId id="290" r:id="rId14"/>
    <p:sldId id="287" r:id="rId15"/>
    <p:sldId id="299" r:id="rId16"/>
    <p:sldId id="307" r:id="rId17"/>
    <p:sldId id="300" r:id="rId18"/>
    <p:sldId id="292" r:id="rId19"/>
    <p:sldId id="301" r:id="rId20"/>
    <p:sldId id="285" r:id="rId21"/>
    <p:sldId id="293" r:id="rId22"/>
    <p:sldId id="302" r:id="rId23"/>
    <p:sldId id="294" r:id="rId24"/>
    <p:sldId id="271" r:id="rId25"/>
    <p:sldId id="303" r:id="rId26"/>
    <p:sldId id="265" r:id="rId27"/>
    <p:sldId id="270" r:id="rId28"/>
    <p:sldId id="308" r:id="rId29"/>
    <p:sldId id="272" r:id="rId30"/>
    <p:sldId id="306" r:id="rId31"/>
    <p:sldId id="278" r:id="rId32"/>
    <p:sldId id="309" r:id="rId33"/>
    <p:sldId id="310" r:id="rId34"/>
    <p:sldId id="311" r:id="rId35"/>
    <p:sldId id="312" r:id="rId36"/>
    <p:sldId id="313" r:id="rId37"/>
    <p:sldId id="273" r:id="rId38"/>
    <p:sldId id="295" r:id="rId39"/>
    <p:sldId id="304" r:id="rId40"/>
    <p:sldId id="279" r:id="rId41"/>
    <p:sldId id="274" r:id="rId42"/>
    <p:sldId id="281"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F00"/>
    <a:srgbClr val="4870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75" autoAdjust="0"/>
  </p:normalViewPr>
  <p:slideViewPr>
    <p:cSldViewPr>
      <p:cViewPr varScale="1">
        <p:scale>
          <a:sx n="103" d="100"/>
          <a:sy n="103" d="100"/>
        </p:scale>
        <p:origin x="177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Standard">
    <p:spTree>
      <p:nvGrpSpPr>
        <p:cNvPr id="1" name=""/>
        <p:cNvGrpSpPr/>
        <p:nvPr/>
      </p:nvGrpSpPr>
      <p:grpSpPr>
        <a:xfrm>
          <a:off x="0" y="0"/>
          <a:ext cx="0" cy="0"/>
          <a:chOff x="0" y="0"/>
          <a:chExt cx="0" cy="0"/>
        </a:xfrm>
      </p:grpSpPr>
      <p:sp>
        <p:nvSpPr>
          <p:cNvPr id="3" name="Rectangle 2"/>
          <p:cNvSpPr/>
          <p:nvPr userDrawn="1"/>
        </p:nvSpPr>
        <p:spPr>
          <a:xfrm>
            <a:off x="0" y="3886200"/>
            <a:ext cx="9144000" cy="2514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 y="4038603"/>
            <a:ext cx="8839200" cy="1422399"/>
          </a:xfrm>
        </p:spPr>
        <p:txBody>
          <a:bodyPr>
            <a:normAutofit/>
          </a:bodyPr>
          <a:lstStyle>
            <a:lvl1pPr algn="ctr">
              <a:defRPr sz="40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7" name="Text Placeholder 13"/>
          <p:cNvSpPr>
            <a:spLocks noGrp="1"/>
          </p:cNvSpPr>
          <p:nvPr>
            <p:ph type="body" sz="quarter" idx="12" hasCustomPrompt="1"/>
          </p:nvPr>
        </p:nvSpPr>
        <p:spPr>
          <a:xfrm>
            <a:off x="152400" y="5461001"/>
            <a:ext cx="8839200" cy="812800"/>
          </a:xfrm>
        </p:spPr>
        <p:txBody>
          <a:bodyPr anchor="ctr">
            <a:normAutofit/>
          </a:bodyPr>
          <a:lstStyle>
            <a:lvl1pPr marL="0" indent="0" algn="ctr">
              <a:buNone/>
              <a:defRPr sz="2800">
                <a:solidFill>
                  <a:schemeClr val="bg1"/>
                </a:solidFill>
                <a:effectLst>
                  <a:outerShdw blurRad="38100" dist="38100" dir="2700000" algn="tl">
                    <a:srgbClr val="000000">
                      <a:alpha val="43137"/>
                    </a:srgbClr>
                  </a:outerShdw>
                </a:effectLst>
                <a:latin typeface="PermianSlabSerifTypeface" pitchFamily="50" charset="0"/>
              </a:defRPr>
            </a:lvl1pPr>
          </a:lstStyle>
          <a:p>
            <a:pPr lvl="0"/>
            <a:r>
              <a:rPr lang="en-US" dirty="0"/>
              <a:t>Sub-Title</a:t>
            </a:r>
          </a:p>
        </p:txBody>
      </p:sp>
      <p:sp>
        <p:nvSpPr>
          <p:cNvPr id="8" name="Text Placeholder 11"/>
          <p:cNvSpPr>
            <a:spLocks noGrp="1"/>
          </p:cNvSpPr>
          <p:nvPr>
            <p:ph type="body" sz="quarter" idx="11" hasCustomPrompt="1"/>
          </p:nvPr>
        </p:nvSpPr>
        <p:spPr>
          <a:xfrm>
            <a:off x="0" y="6400800"/>
            <a:ext cx="9144000" cy="457200"/>
          </a:xfrm>
        </p:spPr>
        <p:txBody>
          <a:bodyPr anchor="ctr">
            <a:normAutofit/>
          </a:bodyPr>
          <a:lstStyle>
            <a:lvl1pPr marL="0" indent="0" algn="ctr">
              <a:buNone/>
              <a:defRPr sz="1100" baseline="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Name, Position | Date</a:t>
            </a: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43000" y="1524000"/>
            <a:ext cx="6858000" cy="2286000"/>
          </a:xfrm>
          <a:prstGeom prst="rect">
            <a:avLst/>
          </a:prstGeom>
        </p:spPr>
      </p:pic>
    </p:spTree>
    <p:extLst>
      <p:ext uri="{BB962C8B-B14F-4D97-AF65-F5344CB8AC3E}">
        <p14:creationId xmlns:p14="http://schemas.microsoft.com/office/powerpoint/2010/main" val="3357423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Body - Tan">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152400" y="1193800"/>
            <a:ext cx="8839200" cy="4958465"/>
          </a:xfrm>
        </p:spPr>
        <p:txBody>
          <a:bodyPr>
            <a:normAutofit/>
          </a:bodyPr>
          <a:lstStyle>
            <a:lvl1pPr>
              <a:buClr>
                <a:schemeClr val="accent6"/>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6"/>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6"/>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6"/>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6"/>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ooter Placeholder 4"/>
          <p:cNvSpPr>
            <a:spLocks noGrp="1"/>
          </p:cNvSpPr>
          <p:nvPr>
            <p:ph type="ftr" sz="quarter" idx="11"/>
          </p:nvPr>
        </p:nvSpPr>
        <p:spPr>
          <a:xfrm>
            <a:off x="3124200" y="6416675"/>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416675"/>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75" y="6165601"/>
            <a:ext cx="2194560" cy="731520"/>
          </a:xfrm>
          <a:prstGeom prst="rect">
            <a:avLst/>
          </a:prstGeom>
        </p:spPr>
      </p:pic>
    </p:spTree>
    <p:extLst>
      <p:ext uri="{BB962C8B-B14F-4D97-AF65-F5344CB8AC3E}">
        <p14:creationId xmlns:p14="http://schemas.microsoft.com/office/powerpoint/2010/main" val="2448185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Body - Gray">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152400" y="1193804"/>
            <a:ext cx="8839200" cy="4958462"/>
          </a:xfrm>
        </p:spPr>
        <p:txBody>
          <a:bodyPr>
            <a:normAutofit/>
          </a:bodyPr>
          <a:lstStyle>
            <a:lvl1pPr>
              <a:buClr>
                <a:schemeClr val="accent5">
                  <a:lumMod val="60000"/>
                  <a:lumOff val="40000"/>
                </a:schemeClr>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5">
                  <a:lumMod val="60000"/>
                  <a:lumOff val="40000"/>
                </a:schemeClr>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5">
                  <a:lumMod val="60000"/>
                  <a:lumOff val="40000"/>
                </a:schemeClr>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5">
                  <a:lumMod val="60000"/>
                  <a:lumOff val="40000"/>
                </a:schemeClr>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5">
                  <a:lumMod val="60000"/>
                  <a:lumOff val="40000"/>
                </a:schemeClr>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ooter Placeholder 4"/>
          <p:cNvSpPr>
            <a:spLocks noGrp="1"/>
          </p:cNvSpPr>
          <p:nvPr>
            <p:ph type="ftr" sz="quarter" idx="11"/>
          </p:nvPr>
        </p:nvSpPr>
        <p:spPr>
          <a:xfrm>
            <a:off x="3124200" y="6416675"/>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3" name="Slide Number Placeholder 5"/>
          <p:cNvSpPr>
            <a:spLocks noGrp="1"/>
          </p:cNvSpPr>
          <p:nvPr>
            <p:ph type="sldNum" sz="quarter" idx="12"/>
          </p:nvPr>
        </p:nvSpPr>
        <p:spPr>
          <a:xfrm>
            <a:off x="6858000" y="6416675"/>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75" y="6165601"/>
            <a:ext cx="2194560" cy="731520"/>
          </a:xfrm>
          <a:prstGeom prst="rect">
            <a:avLst/>
          </a:prstGeom>
        </p:spPr>
      </p:pic>
    </p:spTree>
    <p:extLst>
      <p:ext uri="{BB962C8B-B14F-4D97-AF65-F5344CB8AC3E}">
        <p14:creationId xmlns:p14="http://schemas.microsoft.com/office/powerpoint/2010/main" val="7838844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ouble-Column Body">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152400" y="1193804"/>
            <a:ext cx="4267200" cy="4958462"/>
          </a:xfrm>
        </p:spPr>
        <p:txBody>
          <a:bodyPr>
            <a:norm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p:cNvSpPr>
            <a:spLocks noGrp="1"/>
          </p:cNvSpPr>
          <p:nvPr>
            <p:ph idx="13"/>
          </p:nvPr>
        </p:nvSpPr>
        <p:spPr>
          <a:xfrm>
            <a:off x="4648200" y="1193804"/>
            <a:ext cx="4267200" cy="4958462"/>
          </a:xfrm>
        </p:spPr>
        <p:txBody>
          <a:bodyPr>
            <a:normAutofit/>
          </a:bodyPr>
          <a:lstStyle>
            <a:lvl1pPr>
              <a:buClr>
                <a:srgbClr val="FF00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0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0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0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0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ooter Placeholder 4"/>
          <p:cNvSpPr>
            <a:spLocks noGrp="1"/>
          </p:cNvSpPr>
          <p:nvPr>
            <p:ph type="ftr" sz="quarter" idx="11"/>
          </p:nvPr>
        </p:nvSpPr>
        <p:spPr>
          <a:xfrm>
            <a:off x="3124200" y="6416675"/>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4" name="Slide Number Placeholder 5"/>
          <p:cNvSpPr>
            <a:spLocks noGrp="1"/>
          </p:cNvSpPr>
          <p:nvPr>
            <p:ph type="sldNum" sz="quarter" idx="12"/>
          </p:nvPr>
        </p:nvSpPr>
        <p:spPr>
          <a:xfrm>
            <a:off x="6858000" y="6416675"/>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75" y="6165601"/>
            <a:ext cx="2194560" cy="731520"/>
          </a:xfrm>
          <a:prstGeom prst="rect">
            <a:avLst/>
          </a:prstGeom>
        </p:spPr>
      </p:pic>
    </p:spTree>
    <p:extLst>
      <p:ext uri="{BB962C8B-B14F-4D97-AF65-F5344CB8AC3E}">
        <p14:creationId xmlns:p14="http://schemas.microsoft.com/office/powerpoint/2010/main" val="27645693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spTree>
    <p:extLst>
      <p:ext uri="{BB962C8B-B14F-4D97-AF65-F5344CB8AC3E}">
        <p14:creationId xmlns:p14="http://schemas.microsoft.com/office/powerpoint/2010/main" val="24444557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 Blue">
    <p:bg>
      <p:bgPr>
        <a:solidFill>
          <a:schemeClr val="accent1"/>
        </a:solidFill>
        <a:effectLst/>
      </p:bgPr>
    </p:bg>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spTree>
    <p:extLst>
      <p:ext uri="{BB962C8B-B14F-4D97-AF65-F5344CB8AC3E}">
        <p14:creationId xmlns:p14="http://schemas.microsoft.com/office/powerpoint/2010/main" val="39629934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 Orange">
    <p:bg>
      <p:bgPr>
        <a:solidFill>
          <a:schemeClr val="accent3"/>
        </a:solidFill>
        <a:effectLst/>
      </p:bgPr>
    </p:bg>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spTree>
    <p:extLst>
      <p:ext uri="{BB962C8B-B14F-4D97-AF65-F5344CB8AC3E}">
        <p14:creationId xmlns:p14="http://schemas.microsoft.com/office/powerpoint/2010/main" val="3962993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 YellowGreen">
    <p:bg>
      <p:bgPr>
        <a:solidFill>
          <a:schemeClr val="accent2"/>
        </a:solidFill>
        <a:effectLst/>
      </p:bgPr>
    </p:bg>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spTree>
    <p:extLst>
      <p:ext uri="{BB962C8B-B14F-4D97-AF65-F5344CB8AC3E}">
        <p14:creationId xmlns:p14="http://schemas.microsoft.com/office/powerpoint/2010/main" val="41006782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 Gray">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spTree>
    <p:extLst>
      <p:ext uri="{BB962C8B-B14F-4D97-AF65-F5344CB8AC3E}">
        <p14:creationId xmlns:p14="http://schemas.microsoft.com/office/powerpoint/2010/main" val="3962993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 Photo">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4572000" y="0"/>
            <a:ext cx="4572000" cy="6858000"/>
          </a:xfrm>
        </p:spPr>
        <p:txBody>
          <a:bodyPr/>
          <a:lstStyle>
            <a:lvl1pPr marL="0" indent="0">
              <a:buNone/>
              <a:defRPr/>
            </a:lvl1pPr>
          </a:lstStyle>
          <a:p>
            <a:r>
              <a:rPr lang="en-US"/>
              <a:t>Click icon to add picture</a:t>
            </a:r>
            <a:endParaRPr lang="en-US" dirty="0"/>
          </a:p>
        </p:txBody>
      </p:sp>
      <p:sp>
        <p:nvSpPr>
          <p:cNvPr id="10" name="Title 9"/>
          <p:cNvSpPr>
            <a:spLocks noGrp="1"/>
          </p:cNvSpPr>
          <p:nvPr>
            <p:ph type="title"/>
          </p:nvPr>
        </p:nvSpPr>
        <p:spPr>
          <a:xfrm>
            <a:off x="381000" y="2209801"/>
            <a:ext cx="3962400" cy="2235200"/>
          </a:xfrm>
        </p:spPr>
        <p:txBody>
          <a:bodyPr>
            <a:noAutofit/>
          </a:bodyPr>
          <a:lstStyle>
            <a:lvl1pPr marL="0" indent="0" algn="l">
              <a:defRPr sz="3600">
                <a:effectLst/>
                <a:latin typeface="PermianSlabSerifTypeface" pitchFamily="50" charset="0"/>
              </a:defRPr>
            </a:lvl1pPr>
          </a:lstStyle>
          <a:p>
            <a:r>
              <a:rPr lang="en-US"/>
              <a:t>Click to edit Master title style</a:t>
            </a:r>
            <a:endParaRPr lang="en-US" dirty="0"/>
          </a:p>
        </p:txBody>
      </p:sp>
      <p:sp>
        <p:nvSpPr>
          <p:cNvPr id="12" name="Text Placeholder 11"/>
          <p:cNvSpPr>
            <a:spLocks noGrp="1"/>
          </p:cNvSpPr>
          <p:nvPr>
            <p:ph type="body" sz="quarter" idx="11" hasCustomPrompt="1"/>
          </p:nvPr>
        </p:nvSpPr>
        <p:spPr>
          <a:xfrm>
            <a:off x="381000" y="5562600"/>
            <a:ext cx="4038600" cy="1117600"/>
          </a:xfrm>
        </p:spPr>
        <p:txBody>
          <a:bodyPr anchor="b">
            <a:normAutofit/>
          </a:bodyPr>
          <a:lstStyle>
            <a:lvl1pPr marL="0" indent="0">
              <a:buNone/>
              <a:defRPr sz="110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Name, Position</a:t>
            </a:r>
          </a:p>
          <a:p>
            <a:pPr lvl="0"/>
            <a:r>
              <a:rPr lang="en-US" dirty="0"/>
              <a:t>Date</a:t>
            </a:r>
          </a:p>
        </p:txBody>
      </p:sp>
      <p:sp>
        <p:nvSpPr>
          <p:cNvPr id="14" name="Text Placeholder 13"/>
          <p:cNvSpPr>
            <a:spLocks noGrp="1"/>
          </p:cNvSpPr>
          <p:nvPr>
            <p:ph type="body" sz="quarter" idx="12" hasCustomPrompt="1"/>
          </p:nvPr>
        </p:nvSpPr>
        <p:spPr>
          <a:xfrm>
            <a:off x="381000" y="4445001"/>
            <a:ext cx="3962400" cy="812800"/>
          </a:xfrm>
        </p:spPr>
        <p:txBody>
          <a:bodyPr>
            <a:normAutofit/>
          </a:bodyPr>
          <a:lstStyle>
            <a:lvl1pPr marL="0" indent="0">
              <a:buNone/>
              <a:defRPr sz="2800">
                <a:solidFill>
                  <a:schemeClr val="accent5"/>
                </a:solidFill>
                <a:latin typeface="PermianSlabSerifTypeface" pitchFamily="50" charset="0"/>
              </a:defRPr>
            </a:lvl1pPr>
          </a:lstStyle>
          <a:p>
            <a:pPr lvl="0"/>
            <a:r>
              <a:rPr lang="en-US" dirty="0"/>
              <a:t>Sub-Title</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0" y="457200"/>
            <a:ext cx="3840480" cy="1280160"/>
          </a:xfrm>
          <a:prstGeom prst="rect">
            <a:avLst/>
          </a:prstGeom>
        </p:spPr>
      </p:pic>
    </p:spTree>
    <p:extLst>
      <p:ext uri="{BB962C8B-B14F-4D97-AF65-F5344CB8AC3E}">
        <p14:creationId xmlns:p14="http://schemas.microsoft.com/office/powerpoint/2010/main" val="2255976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Title">
    <p:spTree>
      <p:nvGrpSpPr>
        <p:cNvPr id="1" name=""/>
        <p:cNvGrpSpPr/>
        <p:nvPr/>
      </p:nvGrpSpPr>
      <p:grpSpPr>
        <a:xfrm>
          <a:off x="0" y="0"/>
          <a:ext cx="0" cy="0"/>
          <a:chOff x="0" y="0"/>
          <a:chExt cx="0" cy="0"/>
        </a:xfrm>
      </p:grpSpPr>
      <p:sp>
        <p:nvSpPr>
          <p:cNvPr id="4" name="Rectangle 3"/>
          <p:cNvSpPr/>
          <p:nvPr userDrawn="1"/>
        </p:nvSpPr>
        <p:spPr>
          <a:xfrm>
            <a:off x="2590800" y="3874770"/>
            <a:ext cx="6553200" cy="22402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667000" y="3962400"/>
            <a:ext cx="6324600" cy="2057400"/>
          </a:xfrm>
        </p:spPr>
        <p:txBody>
          <a:bodyPr/>
          <a:lstStyle>
            <a:lvl1pPr algn="r">
              <a:defRPr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15509" t="13397" r="9549" b="13397"/>
          <a:stretch/>
        </p:blipFill>
        <p:spPr>
          <a:xfrm>
            <a:off x="152400" y="3766736"/>
            <a:ext cx="2514600" cy="2456348"/>
          </a:xfrm>
          <a:prstGeom prst="rect">
            <a:avLst/>
          </a:prstGeom>
          <a:noFill/>
          <a:ln>
            <a:noFill/>
          </a:ln>
        </p:spPr>
      </p:pic>
    </p:spTree>
    <p:extLst>
      <p:ext uri="{BB962C8B-B14F-4D97-AF65-F5344CB8AC3E}">
        <p14:creationId xmlns:p14="http://schemas.microsoft.com/office/powerpoint/2010/main" val="2854890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ody - TN Mark">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152400" y="1143000"/>
            <a:ext cx="8839200" cy="5562600"/>
          </a:xfrm>
        </p:spPr>
        <p:txBody>
          <a:bodyPr>
            <a:normAutofit/>
          </a:bodyPr>
          <a:lstStyle>
            <a:lvl1pPr>
              <a:buClr>
                <a:schemeClr val="bg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bg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bg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05800" y="6019800"/>
            <a:ext cx="866774" cy="866774"/>
          </a:xfrm>
          <a:prstGeom prst="rect">
            <a:avLst/>
          </a:prstGeom>
        </p:spPr>
      </p:pic>
    </p:spTree>
    <p:extLst>
      <p:ext uri="{BB962C8B-B14F-4D97-AF65-F5344CB8AC3E}">
        <p14:creationId xmlns:p14="http://schemas.microsoft.com/office/powerpoint/2010/main" val="1899978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ody">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152400" y="1193800"/>
            <a:ext cx="8839200" cy="4958465"/>
          </a:xfrm>
        </p:spPr>
        <p:txBody>
          <a:bodyPr>
            <a:norm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ooter Placeholder 4"/>
          <p:cNvSpPr>
            <a:spLocks noGrp="1"/>
          </p:cNvSpPr>
          <p:nvPr>
            <p:ph type="ftr" sz="quarter" idx="11"/>
          </p:nvPr>
        </p:nvSpPr>
        <p:spPr>
          <a:xfrm>
            <a:off x="3124200" y="6416675"/>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416675"/>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75" y="6165601"/>
            <a:ext cx="2194560" cy="731520"/>
          </a:xfrm>
          <a:prstGeom prst="rect">
            <a:avLst/>
          </a:prstGeom>
        </p:spPr>
      </p:pic>
    </p:spTree>
    <p:extLst>
      <p:ext uri="{BB962C8B-B14F-4D97-AF65-F5344CB8AC3E}">
        <p14:creationId xmlns:p14="http://schemas.microsoft.com/office/powerpoint/2010/main" val="3942619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Body - Red">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152400" y="1193800"/>
            <a:ext cx="8839200" cy="4958465"/>
          </a:xfrm>
        </p:spPr>
        <p:txBody>
          <a:bodyPr>
            <a:norm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rgbClr val="FF0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ooter Placeholder 4"/>
          <p:cNvSpPr>
            <a:spLocks noGrp="1"/>
          </p:cNvSpPr>
          <p:nvPr>
            <p:ph type="ftr" sz="quarter" idx="11"/>
          </p:nvPr>
        </p:nvSpPr>
        <p:spPr>
          <a:xfrm>
            <a:off x="3124200" y="6416675"/>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416675"/>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75" y="6165601"/>
            <a:ext cx="2194560" cy="731520"/>
          </a:xfrm>
          <a:prstGeom prst="rect">
            <a:avLst/>
          </a:prstGeom>
        </p:spPr>
      </p:pic>
    </p:spTree>
    <p:extLst>
      <p:ext uri="{BB962C8B-B14F-4D97-AF65-F5344CB8AC3E}">
        <p14:creationId xmlns:p14="http://schemas.microsoft.com/office/powerpoint/2010/main" val="2770656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dy - Orange">
    <p:spTree>
      <p:nvGrpSpPr>
        <p:cNvPr id="1" name=""/>
        <p:cNvGrpSpPr/>
        <p:nvPr/>
      </p:nvGrpSpPr>
      <p:grpSpPr>
        <a:xfrm>
          <a:off x="0" y="0"/>
          <a:ext cx="0" cy="0"/>
          <a:chOff x="0" y="0"/>
          <a:chExt cx="0" cy="0"/>
        </a:xfrm>
      </p:grpSpPr>
      <p:sp>
        <p:nvSpPr>
          <p:cNvPr id="12" name="Rectangle 11"/>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14" name="Content Placeholder 2"/>
          <p:cNvSpPr>
            <a:spLocks noGrp="1"/>
          </p:cNvSpPr>
          <p:nvPr>
            <p:ph idx="1"/>
          </p:nvPr>
        </p:nvSpPr>
        <p:spPr>
          <a:xfrm>
            <a:off x="152400" y="1193800"/>
            <a:ext cx="8839200" cy="4958465"/>
          </a:xfrm>
        </p:spPr>
        <p:txBody>
          <a:bodyPr>
            <a:normAutofit/>
          </a:bodyPr>
          <a:lstStyle>
            <a:lvl1pPr>
              <a:buClr>
                <a:schemeClr val="accent3"/>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3"/>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3"/>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3"/>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3"/>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Rectangle 16"/>
          <p:cNvSpPr/>
          <p:nvPr userDrawn="1"/>
        </p:nvSpPr>
        <p:spPr>
          <a:xfrm>
            <a:off x="0" y="990602"/>
            <a:ext cx="9144000" cy="88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75" y="6165601"/>
            <a:ext cx="2194560" cy="731520"/>
          </a:xfrm>
          <a:prstGeom prst="rect">
            <a:avLst/>
          </a:prstGeom>
        </p:spPr>
      </p:pic>
    </p:spTree>
    <p:extLst>
      <p:ext uri="{BB962C8B-B14F-4D97-AF65-F5344CB8AC3E}">
        <p14:creationId xmlns:p14="http://schemas.microsoft.com/office/powerpoint/2010/main" val="2563395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Body - Blue">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152400" y="1193800"/>
            <a:ext cx="8839200" cy="4958465"/>
          </a:xfrm>
        </p:spPr>
        <p:txBody>
          <a:bodyPr>
            <a:normAutofit/>
          </a:bodyPr>
          <a:lstStyle>
            <a:lvl1pPr>
              <a:buClr>
                <a:schemeClr val="accent1"/>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1"/>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1"/>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1"/>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1"/>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ooter Placeholder 4"/>
          <p:cNvSpPr>
            <a:spLocks noGrp="1"/>
          </p:cNvSpPr>
          <p:nvPr>
            <p:ph type="ftr" sz="quarter" idx="11"/>
          </p:nvPr>
        </p:nvSpPr>
        <p:spPr>
          <a:xfrm>
            <a:off x="3124200" y="6416675"/>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416675"/>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75" y="6165601"/>
            <a:ext cx="2194560" cy="731520"/>
          </a:xfrm>
          <a:prstGeom prst="rect">
            <a:avLst/>
          </a:prstGeom>
        </p:spPr>
      </p:pic>
    </p:spTree>
    <p:extLst>
      <p:ext uri="{BB962C8B-B14F-4D97-AF65-F5344CB8AC3E}">
        <p14:creationId xmlns:p14="http://schemas.microsoft.com/office/powerpoint/2010/main" val="2335100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Body - YellowGreen">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152400" y="1193800"/>
            <a:ext cx="8839200" cy="4958465"/>
          </a:xfrm>
        </p:spPr>
        <p:txBody>
          <a:bodyPr>
            <a:normAutofit/>
          </a:bodyPr>
          <a:lstStyle>
            <a:lvl1pPr>
              <a:buClr>
                <a:schemeClr val="accent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ooter Placeholder 4"/>
          <p:cNvSpPr>
            <a:spLocks noGrp="1"/>
          </p:cNvSpPr>
          <p:nvPr>
            <p:ph type="ftr" sz="quarter" idx="11"/>
          </p:nvPr>
        </p:nvSpPr>
        <p:spPr>
          <a:xfrm>
            <a:off x="3124200" y="6416675"/>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416675"/>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75" y="6165601"/>
            <a:ext cx="2194560" cy="731520"/>
          </a:xfrm>
          <a:prstGeom prst="rect">
            <a:avLst/>
          </a:prstGeom>
        </p:spPr>
      </p:pic>
    </p:spTree>
    <p:extLst>
      <p:ext uri="{BB962C8B-B14F-4D97-AF65-F5344CB8AC3E}">
        <p14:creationId xmlns:p14="http://schemas.microsoft.com/office/powerpoint/2010/main" val="2883267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416675"/>
            <a:ext cx="2895600" cy="365125"/>
          </a:xfrm>
          <a:prstGeom prst="rect">
            <a:avLst/>
          </a:prstGeom>
        </p:spPr>
        <p:txBody>
          <a:bodyPr vert="horz" lIns="91440" tIns="45720" rIns="91440" bIns="45720" rtlCol="0" anchor="b"/>
          <a:lstStyle>
            <a:lvl1pPr algn="ct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7" name="Slide Number Placeholder 5"/>
          <p:cNvSpPr>
            <a:spLocks noGrp="1"/>
          </p:cNvSpPr>
          <p:nvPr>
            <p:ph type="sldNum" sz="quarter" idx="4"/>
          </p:nvPr>
        </p:nvSpPr>
        <p:spPr>
          <a:xfrm>
            <a:off x="6858000" y="6416675"/>
            <a:ext cx="2133600" cy="365125"/>
          </a:xfrm>
          <a:prstGeom prst="rect">
            <a:avLst/>
          </a:prstGeom>
        </p:spPr>
        <p:txBody>
          <a:bodyPr anchor="b"/>
          <a:lstStyle>
            <a:lvl1pPr algn="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spTree>
    <p:extLst>
      <p:ext uri="{BB962C8B-B14F-4D97-AF65-F5344CB8AC3E}">
        <p14:creationId xmlns:p14="http://schemas.microsoft.com/office/powerpoint/2010/main" val="1143005989"/>
      </p:ext>
    </p:extLst>
  </p:cSld>
  <p:clrMap bg1="lt1" tx1="dk1" bg2="lt2" tx2="dk2" accent1="accent1" accent2="accent2" accent3="accent3" accent4="accent4" accent5="accent5" accent6="accent6" hlink="hlink" folHlink="folHlink"/>
  <p:sldLayoutIdLst>
    <p:sldLayoutId id="2147483660" r:id="rId1"/>
    <p:sldLayoutId id="2147483670" r:id="rId2"/>
    <p:sldLayoutId id="2147483649" r:id="rId3"/>
    <p:sldLayoutId id="2147483680" r:id="rId4"/>
    <p:sldLayoutId id="2147483679" r:id="rId5"/>
    <p:sldLayoutId id="2147483668" r:id="rId6"/>
    <p:sldLayoutId id="2147483665" r:id="rId7"/>
    <p:sldLayoutId id="2147483672" r:id="rId8"/>
    <p:sldLayoutId id="2147483673" r:id="rId9"/>
    <p:sldLayoutId id="2147483674" r:id="rId10"/>
    <p:sldLayoutId id="2147483671" r:id="rId11"/>
    <p:sldLayoutId id="2147483662" r:id="rId12"/>
    <p:sldLayoutId id="2147483663" r:id="rId13"/>
    <p:sldLayoutId id="2147483676" r:id="rId14"/>
    <p:sldLayoutId id="2147483677" r:id="rId15"/>
    <p:sldLayoutId id="2147483675" r:id="rId16"/>
    <p:sldLayoutId id="2147483678" r:id="rId1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www.tn.gov/content/dam/tn/ecd/documents/cdbg/manual/2020-manual/F-5%20CDBG%20Bid%20and%20Contract%20Documents%20for%20Equipment.pdf" TargetMode="External"/><Relationship Id="rId2" Type="http://schemas.openxmlformats.org/officeDocument/2006/relationships/hyperlink" Target="https://www.tn.gov/content/dam/tn/ecd/documents/cdbg/manual/2020-manual/F-1%20CDBG%20Bid%20and%20Contract%20Documents.pdf"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hyperlink" Target="https://www.tn.gov/content/dam/tn/ecd/documents/cdbg/manual/2020-manual/H-2%20Notice%20of%20Contract%20Award%20and%20Pre-Construction%20Conference.pdf"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www.tn.gov/content/dam/tn/ecd/documents/cdbg/manual/2021_manual/A4_Signature_Authorization_Form.pdf" TargetMode="External"/><Relationship Id="rId2" Type="http://schemas.openxmlformats.org/officeDocument/2006/relationships/hyperlink" Target="https://www.tn.gov/content/dam/tn/ecd/documents/resources/grantee-resources/ECD%20Grant%20Payment%20Setup%20Form%20rev%20072021.pdf" TargetMode="Externa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hyperlink" Target="https://www.tn.gov/content/dam/tn/ecd/documents/cdbg/manual/2021_manual/H1_Contract_Subcontract_Activity_Report_HUD2516.xlsm" TargetMode="External"/><Relationship Id="rId2" Type="http://schemas.openxmlformats.org/officeDocument/2006/relationships/hyperlink" Target="https://www.tn.gov/content/dam/tn/ecd/documents/cdbg/manual/2020-manual/H-5%20Notice%20of%20Start%20of%20Construction.pdf" TargetMode="Externa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hyperlink" Target="mailto:lee.peterson@tn.gov" TargetMode="Externa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hyperlink" Target="https://www.tn.gov/content/dam/tn/ecd/documents/cdbg/manual/chapter_l/L4_Section_3_Labor_Hours_Tracking_Form.xlsx" TargetMode="External"/><Relationship Id="rId2" Type="http://schemas.openxmlformats.org/officeDocument/2006/relationships/hyperlink" Target="https://www.tn.gov/content/dam/tn/ecd/documents/cdbg/manual/chapter_l/L1_Section_3_Worker_Certification.xlsx" TargetMode="Externa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hyperlink" Target="https://www.hud.gov/program_offices/general_counsel/build_america_buy_america"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s://www.tn.gov/ecd/rural-development/crd-grant-administration.html" TargetMode="Externa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hyperlink" Target="https://app.tnecd.com/cdbg-electronic-monitoring/" TargetMode="External"/><Relationship Id="rId2" Type="http://schemas.openxmlformats.org/officeDocument/2006/relationships/hyperlink" Target="https://www.tn.gov/ecd/community-development-block-grant/cdbg/cdbg-monitoring.html" TargetMode="Externa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hyperlink" Target="https://www.tn.gov/ecd/rural-development/crd-grant-administration.html" TargetMode="Externa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hyperlink" Target="http://tn.gov/ecd/topic/cdbg-annual-and-final-report" TargetMode="External"/><Relationship Id="rId2" Type="http://schemas.openxmlformats.org/officeDocument/2006/relationships/hyperlink" Target="https://www.tn.gov/content/dam/tn/ecd/documents/cdbg/manual/2020-manual/K-5%20CDBG%20Status%20Report%20Form.pdf" TargetMode="Externa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hyperlink" Target="http://tn.gov/ecd/topic/cdbg-annual-and-final-report" TargetMode="Externa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mailto:ecd.tefmsadmin@tn.gov" TargetMode="External"/><Relationship Id="rId2" Type="http://schemas.openxmlformats.org/officeDocument/2006/relationships/hyperlink" Target="mailto:ECD.Invoices@tn.gov"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mailto:ECD.Invoices@tn.gov"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2023 CDBG Compliance Workshop</a:t>
            </a:r>
          </a:p>
        </p:txBody>
      </p:sp>
      <p:sp>
        <p:nvSpPr>
          <p:cNvPr id="3" name="Text Placeholder 2"/>
          <p:cNvSpPr>
            <a:spLocks noGrp="1"/>
          </p:cNvSpPr>
          <p:nvPr>
            <p:ph type="body" sz="quarter" idx="12"/>
          </p:nvPr>
        </p:nvSpPr>
        <p:spPr/>
        <p:txBody>
          <a:bodyPr/>
          <a:lstStyle/>
          <a:p>
            <a:r>
              <a:rPr lang="en-US" dirty="0"/>
              <a:t>Administrator Training</a:t>
            </a:r>
          </a:p>
        </p:txBody>
      </p:sp>
      <p:sp>
        <p:nvSpPr>
          <p:cNvPr id="4" name="Text Placeholder 3"/>
          <p:cNvSpPr>
            <a:spLocks noGrp="1"/>
          </p:cNvSpPr>
          <p:nvPr>
            <p:ph type="body" sz="quarter" idx="11"/>
          </p:nvPr>
        </p:nvSpPr>
        <p:spPr/>
        <p:txBody>
          <a:bodyPr>
            <a:normAutofit/>
          </a:bodyPr>
          <a:lstStyle/>
          <a:p>
            <a:r>
              <a:rPr lang="en-US" dirty="0"/>
              <a:t>November 16, 2023</a:t>
            </a:r>
          </a:p>
        </p:txBody>
      </p:sp>
    </p:spTree>
    <p:extLst>
      <p:ext uri="{BB962C8B-B14F-4D97-AF65-F5344CB8AC3E}">
        <p14:creationId xmlns:p14="http://schemas.microsoft.com/office/powerpoint/2010/main" val="479260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D7B0C-1A7A-4BFC-8CCA-3BF53FA1C758}"/>
              </a:ext>
            </a:extLst>
          </p:cNvPr>
          <p:cNvSpPr>
            <a:spLocks noGrp="1"/>
          </p:cNvSpPr>
          <p:nvPr>
            <p:ph type="title"/>
          </p:nvPr>
        </p:nvSpPr>
        <p:spPr/>
        <p:txBody>
          <a:bodyPr/>
          <a:lstStyle/>
          <a:p>
            <a:r>
              <a:rPr lang="en-US" dirty="0"/>
              <a:t>Fair Housing</a:t>
            </a:r>
          </a:p>
        </p:txBody>
      </p:sp>
      <p:sp>
        <p:nvSpPr>
          <p:cNvPr id="3" name="Content Placeholder 2">
            <a:extLst>
              <a:ext uri="{FF2B5EF4-FFF2-40B4-BE49-F238E27FC236}">
                <a16:creationId xmlns:a16="http://schemas.microsoft.com/office/drawing/2014/main" id="{28102FB2-61DF-4A45-94E0-0139634FAB3E}"/>
              </a:ext>
            </a:extLst>
          </p:cNvPr>
          <p:cNvSpPr>
            <a:spLocks noGrp="1"/>
          </p:cNvSpPr>
          <p:nvPr>
            <p:ph idx="1"/>
          </p:nvPr>
        </p:nvSpPr>
        <p:spPr/>
        <p:txBody>
          <a:bodyPr/>
          <a:lstStyle/>
          <a:p>
            <a:r>
              <a:rPr lang="en-US" dirty="0"/>
              <a:t>All CDBG activities must include a fair housing activity that addresses at least one fair housing impediment</a:t>
            </a:r>
          </a:p>
          <a:p>
            <a:endParaRPr lang="en-US" dirty="0"/>
          </a:p>
          <a:p>
            <a:r>
              <a:rPr lang="en-US" dirty="0"/>
              <a:t>Fair housing activities must be approved by ECD</a:t>
            </a:r>
          </a:p>
          <a:p>
            <a:endParaRPr lang="en-US" dirty="0"/>
          </a:p>
          <a:p>
            <a:r>
              <a:rPr lang="en-US" dirty="0"/>
              <a:t>Do this early, and always before monitoring</a:t>
            </a:r>
          </a:p>
        </p:txBody>
      </p:sp>
    </p:spTree>
    <p:extLst>
      <p:ext uri="{BB962C8B-B14F-4D97-AF65-F5344CB8AC3E}">
        <p14:creationId xmlns:p14="http://schemas.microsoft.com/office/powerpoint/2010/main" val="4256334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2DEA8-6F3E-4495-A21B-DED5CEE1B70C}"/>
              </a:ext>
            </a:extLst>
          </p:cNvPr>
          <p:cNvSpPr>
            <a:spLocks noGrp="1"/>
          </p:cNvSpPr>
          <p:nvPr>
            <p:ph type="title"/>
          </p:nvPr>
        </p:nvSpPr>
        <p:spPr/>
        <p:txBody>
          <a:bodyPr/>
          <a:lstStyle/>
          <a:p>
            <a:r>
              <a:rPr lang="en-US" dirty="0"/>
              <a:t>Plans and Specifications</a:t>
            </a:r>
          </a:p>
        </p:txBody>
      </p:sp>
      <p:sp>
        <p:nvSpPr>
          <p:cNvPr id="3" name="Content Placeholder 2">
            <a:extLst>
              <a:ext uri="{FF2B5EF4-FFF2-40B4-BE49-F238E27FC236}">
                <a16:creationId xmlns:a16="http://schemas.microsoft.com/office/drawing/2014/main" id="{56F6CDAA-4AF6-4E03-BDC8-A92AEB9CDD95}"/>
              </a:ext>
            </a:extLst>
          </p:cNvPr>
          <p:cNvSpPr>
            <a:spLocks noGrp="1"/>
          </p:cNvSpPr>
          <p:nvPr>
            <p:ph idx="1"/>
          </p:nvPr>
        </p:nvSpPr>
        <p:spPr/>
        <p:txBody>
          <a:bodyPr>
            <a:normAutofit/>
          </a:bodyPr>
          <a:lstStyle/>
          <a:p>
            <a:r>
              <a:rPr lang="en-US" dirty="0"/>
              <a:t>Include all applicable forms, certifications, and affidavits</a:t>
            </a:r>
          </a:p>
          <a:p>
            <a:pPr lvl="1"/>
            <a:r>
              <a:rPr lang="en-US" dirty="0"/>
              <a:t>Use </a:t>
            </a:r>
            <a:r>
              <a:rPr lang="en-US" dirty="0">
                <a:solidFill>
                  <a:srgbClr val="0070C0"/>
                </a:solidFill>
                <a:hlinkClick r:id="rId2">
                  <a:extLst>
                    <a:ext uri="{A12FA001-AC4F-418D-AE19-62706E023703}">
                      <ahyp:hlinkClr xmlns:ahyp="http://schemas.microsoft.com/office/drawing/2018/hyperlinkcolor" val="tx"/>
                    </a:ext>
                  </a:extLst>
                </a:hlinkClick>
              </a:rPr>
              <a:t>Exhibit F-1</a:t>
            </a:r>
            <a:r>
              <a:rPr lang="en-US" dirty="0"/>
              <a:t> for construction projects</a:t>
            </a:r>
          </a:p>
          <a:p>
            <a:pPr lvl="1"/>
            <a:r>
              <a:rPr lang="en-US" dirty="0"/>
              <a:t>Use </a:t>
            </a:r>
            <a:r>
              <a:rPr lang="en-US" dirty="0">
                <a:solidFill>
                  <a:srgbClr val="0070C0"/>
                </a:solidFill>
                <a:hlinkClick r:id="rId3">
                  <a:extLst>
                    <a:ext uri="{A12FA001-AC4F-418D-AE19-62706E023703}">
                      <ahyp:hlinkClr xmlns:ahyp="http://schemas.microsoft.com/office/drawing/2018/hyperlinkcolor" val="tx"/>
                    </a:ext>
                  </a:extLst>
                </a:hlinkClick>
              </a:rPr>
              <a:t>Exhibit F-5 </a:t>
            </a:r>
            <a:r>
              <a:rPr lang="en-US" dirty="0"/>
              <a:t>for equipment projects</a:t>
            </a:r>
          </a:p>
          <a:p>
            <a:pPr lvl="1"/>
            <a:r>
              <a:rPr lang="en-US" dirty="0"/>
              <a:t>New certification included – Anti-Boycott of Israel</a:t>
            </a:r>
          </a:p>
          <a:p>
            <a:endParaRPr lang="en-US" dirty="0"/>
          </a:p>
          <a:p>
            <a:r>
              <a:rPr lang="en-US" dirty="0"/>
              <a:t>Check for brand names and equivalent language</a:t>
            </a:r>
          </a:p>
          <a:p>
            <a:endParaRPr lang="en-US" dirty="0"/>
          </a:p>
          <a:p>
            <a:r>
              <a:rPr lang="en-US" dirty="0"/>
              <a:t>Water &amp; sewer plans and specs must be sent to TDEC for review</a:t>
            </a:r>
          </a:p>
          <a:p>
            <a:endParaRPr lang="en-US" dirty="0"/>
          </a:p>
          <a:p>
            <a:r>
              <a:rPr lang="en-US" dirty="0"/>
              <a:t>Include ERR consultation LOREC notations </a:t>
            </a:r>
          </a:p>
          <a:p>
            <a:endParaRPr lang="en-US" dirty="0"/>
          </a:p>
          <a:p>
            <a:endParaRPr lang="en-US" dirty="0"/>
          </a:p>
        </p:txBody>
      </p:sp>
    </p:spTree>
    <p:extLst>
      <p:ext uri="{BB962C8B-B14F-4D97-AF65-F5344CB8AC3E}">
        <p14:creationId xmlns:p14="http://schemas.microsoft.com/office/powerpoint/2010/main" val="3770833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DEB2E-F7E9-478C-8927-15F5612EFB4A}"/>
              </a:ext>
            </a:extLst>
          </p:cNvPr>
          <p:cNvSpPr>
            <a:spLocks noGrp="1"/>
          </p:cNvSpPr>
          <p:nvPr>
            <p:ph type="title"/>
          </p:nvPr>
        </p:nvSpPr>
        <p:spPr/>
        <p:txBody>
          <a:bodyPr/>
          <a:lstStyle/>
          <a:p>
            <a:r>
              <a:rPr lang="en-US" dirty="0"/>
              <a:t>Plans and Specifications</a:t>
            </a:r>
          </a:p>
        </p:txBody>
      </p:sp>
      <p:sp>
        <p:nvSpPr>
          <p:cNvPr id="3" name="Content Placeholder 2">
            <a:extLst>
              <a:ext uri="{FF2B5EF4-FFF2-40B4-BE49-F238E27FC236}">
                <a16:creationId xmlns:a16="http://schemas.microsoft.com/office/drawing/2014/main" id="{122785E6-2B1B-4A90-A6FB-D2511170B5B8}"/>
              </a:ext>
            </a:extLst>
          </p:cNvPr>
          <p:cNvSpPr>
            <a:spLocks noGrp="1"/>
          </p:cNvSpPr>
          <p:nvPr>
            <p:ph idx="1"/>
          </p:nvPr>
        </p:nvSpPr>
        <p:spPr/>
        <p:txBody>
          <a:bodyPr/>
          <a:lstStyle/>
          <a:p>
            <a:r>
              <a:rPr lang="en-US" dirty="0"/>
              <a:t>Equipment with installation cost over 13% need to include Davis-Bacon language</a:t>
            </a:r>
          </a:p>
          <a:p>
            <a:pPr lvl="1"/>
            <a:r>
              <a:rPr lang="en-US" dirty="0"/>
              <a:t>Rare cases, typically sirens and communication towers</a:t>
            </a:r>
          </a:p>
          <a:p>
            <a:endParaRPr lang="en-US" dirty="0"/>
          </a:p>
          <a:p>
            <a:r>
              <a:rPr lang="en-US" dirty="0"/>
              <a:t>Plans to bid loose equipment as a package, not line item</a:t>
            </a:r>
          </a:p>
          <a:p>
            <a:endParaRPr lang="en-US" dirty="0"/>
          </a:p>
          <a:p>
            <a:r>
              <a:rPr lang="en-US" dirty="0"/>
              <a:t>Be specific about what is required (</a:t>
            </a:r>
            <a:r>
              <a:rPr lang="en-US" dirty="0" err="1"/>
              <a:t>ie</a:t>
            </a:r>
            <a:r>
              <a:rPr lang="en-US" dirty="0"/>
              <a:t>. If equipment is being purchased and installation is needed, be sure it is included in the specs.)</a:t>
            </a:r>
          </a:p>
          <a:p>
            <a:endParaRPr lang="en-US" dirty="0"/>
          </a:p>
          <a:p>
            <a:r>
              <a:rPr lang="en-US" dirty="0"/>
              <a:t>Think of ways to encourage participation from bidders</a:t>
            </a:r>
          </a:p>
        </p:txBody>
      </p:sp>
    </p:spTree>
    <p:extLst>
      <p:ext uri="{BB962C8B-B14F-4D97-AF65-F5344CB8AC3E}">
        <p14:creationId xmlns:p14="http://schemas.microsoft.com/office/powerpoint/2010/main" val="3366030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DEB2E-F7E9-478C-8927-15F5612EFB4A}"/>
              </a:ext>
            </a:extLst>
          </p:cNvPr>
          <p:cNvSpPr>
            <a:spLocks noGrp="1"/>
          </p:cNvSpPr>
          <p:nvPr>
            <p:ph type="title"/>
          </p:nvPr>
        </p:nvSpPr>
        <p:spPr/>
        <p:txBody>
          <a:bodyPr/>
          <a:lstStyle/>
          <a:p>
            <a:r>
              <a:rPr lang="en-US" dirty="0"/>
              <a:t>Plans and Specifications</a:t>
            </a:r>
          </a:p>
        </p:txBody>
      </p:sp>
      <p:sp>
        <p:nvSpPr>
          <p:cNvPr id="3" name="Content Placeholder 2">
            <a:extLst>
              <a:ext uri="{FF2B5EF4-FFF2-40B4-BE49-F238E27FC236}">
                <a16:creationId xmlns:a16="http://schemas.microsoft.com/office/drawing/2014/main" id="{122785E6-2B1B-4A90-A6FB-D2511170B5B8}"/>
              </a:ext>
            </a:extLst>
          </p:cNvPr>
          <p:cNvSpPr>
            <a:spLocks noGrp="1"/>
          </p:cNvSpPr>
          <p:nvPr>
            <p:ph idx="1"/>
          </p:nvPr>
        </p:nvSpPr>
        <p:spPr/>
        <p:txBody>
          <a:bodyPr/>
          <a:lstStyle/>
          <a:p>
            <a:r>
              <a:rPr lang="en-US" dirty="0"/>
              <a:t>Must submit to </a:t>
            </a:r>
            <a:r>
              <a:rPr lang="en-US" dirty="0" err="1"/>
              <a:t>GoDBE</a:t>
            </a:r>
            <a:r>
              <a:rPr lang="en-US" dirty="0"/>
              <a:t> portal</a:t>
            </a:r>
          </a:p>
          <a:p>
            <a:endParaRPr lang="en-US" dirty="0"/>
          </a:p>
          <a:p>
            <a:r>
              <a:rPr lang="en-US" dirty="0"/>
              <a:t>Reminder: Review before submitting to ECD</a:t>
            </a:r>
          </a:p>
          <a:p>
            <a:endParaRPr lang="en-US" dirty="0"/>
          </a:p>
          <a:p>
            <a:r>
              <a:rPr lang="en-US" dirty="0"/>
              <a:t>2023 projects: Make sure to consider BABA iron and steel requirements</a:t>
            </a:r>
          </a:p>
        </p:txBody>
      </p:sp>
    </p:spTree>
    <p:extLst>
      <p:ext uri="{BB962C8B-B14F-4D97-AF65-F5344CB8AC3E}">
        <p14:creationId xmlns:p14="http://schemas.microsoft.com/office/powerpoint/2010/main" val="10963327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5D14F-8280-4F90-ADA9-BA9697423919}"/>
              </a:ext>
            </a:extLst>
          </p:cNvPr>
          <p:cNvSpPr>
            <a:spLocks noGrp="1"/>
          </p:cNvSpPr>
          <p:nvPr>
            <p:ph type="title"/>
          </p:nvPr>
        </p:nvSpPr>
        <p:spPr/>
        <p:txBody>
          <a:bodyPr/>
          <a:lstStyle/>
          <a:p>
            <a:r>
              <a:rPr lang="en-US" dirty="0"/>
              <a:t>Plans and Specifications – Bid Alternates</a:t>
            </a:r>
          </a:p>
        </p:txBody>
      </p:sp>
      <p:sp>
        <p:nvSpPr>
          <p:cNvPr id="3" name="Content Placeholder 2">
            <a:extLst>
              <a:ext uri="{FF2B5EF4-FFF2-40B4-BE49-F238E27FC236}">
                <a16:creationId xmlns:a16="http://schemas.microsoft.com/office/drawing/2014/main" id="{D23B6AB2-7F67-4F93-B90D-7FD326617573}"/>
              </a:ext>
            </a:extLst>
          </p:cNvPr>
          <p:cNvSpPr>
            <a:spLocks noGrp="1"/>
          </p:cNvSpPr>
          <p:nvPr>
            <p:ph idx="1"/>
          </p:nvPr>
        </p:nvSpPr>
        <p:spPr/>
        <p:txBody>
          <a:bodyPr/>
          <a:lstStyle/>
          <a:p>
            <a:r>
              <a:rPr lang="en-US" dirty="0"/>
              <a:t>Consider bid alternates</a:t>
            </a:r>
          </a:p>
          <a:p>
            <a:pPr lvl="1"/>
            <a:r>
              <a:rPr lang="en-US" dirty="0"/>
              <a:t>Additive </a:t>
            </a:r>
          </a:p>
          <a:p>
            <a:pPr lvl="1"/>
            <a:r>
              <a:rPr lang="en-US" dirty="0"/>
              <a:t>Deductive</a:t>
            </a:r>
          </a:p>
          <a:p>
            <a:pPr lvl="1"/>
            <a:r>
              <a:rPr lang="en-US" dirty="0"/>
              <a:t>Provides flexibility and limits chances of rebidding</a:t>
            </a:r>
          </a:p>
          <a:p>
            <a:endParaRPr lang="en-US" dirty="0"/>
          </a:p>
          <a:p>
            <a:r>
              <a:rPr lang="en-US" dirty="0"/>
              <a:t>Additive Alternates</a:t>
            </a:r>
          </a:p>
          <a:p>
            <a:pPr lvl="1"/>
            <a:r>
              <a:rPr lang="en-US" dirty="0"/>
              <a:t>Start with a base amount and add items as funding permits</a:t>
            </a:r>
          </a:p>
          <a:p>
            <a:pPr lvl="1"/>
            <a:r>
              <a:rPr lang="en-US" dirty="0"/>
              <a:t>Clearly specify the order in which items will be added</a:t>
            </a:r>
          </a:p>
          <a:p>
            <a:pPr lvl="1"/>
            <a:endParaRPr lang="en-US" dirty="0"/>
          </a:p>
          <a:p>
            <a:r>
              <a:rPr lang="en-US" dirty="0"/>
              <a:t>Deductive Alternates</a:t>
            </a:r>
          </a:p>
          <a:p>
            <a:pPr lvl="1"/>
            <a:r>
              <a:rPr lang="en-US" dirty="0"/>
              <a:t>Start with a complete project and remove items as needed to bring the project in-line with funding</a:t>
            </a:r>
          </a:p>
          <a:p>
            <a:pPr lvl="1"/>
            <a:r>
              <a:rPr lang="en-US" dirty="0"/>
              <a:t>Clearly specify the order in which items will be removed</a:t>
            </a:r>
          </a:p>
          <a:p>
            <a:pPr lvl="1"/>
            <a:r>
              <a:rPr lang="en-US" dirty="0"/>
              <a:t>Be careful to not reduce the scope</a:t>
            </a:r>
          </a:p>
          <a:p>
            <a:pPr lvl="1"/>
            <a:endParaRPr lang="en-US" dirty="0"/>
          </a:p>
        </p:txBody>
      </p:sp>
    </p:spTree>
    <p:extLst>
      <p:ext uri="{BB962C8B-B14F-4D97-AF65-F5344CB8AC3E}">
        <p14:creationId xmlns:p14="http://schemas.microsoft.com/office/powerpoint/2010/main" val="33128266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5E2A0-EDE9-40C2-8727-5AA63D9AAD17}"/>
              </a:ext>
            </a:extLst>
          </p:cNvPr>
          <p:cNvSpPr>
            <a:spLocks noGrp="1"/>
          </p:cNvSpPr>
          <p:nvPr>
            <p:ph type="title"/>
          </p:nvPr>
        </p:nvSpPr>
        <p:spPr/>
        <p:txBody>
          <a:bodyPr/>
          <a:lstStyle/>
          <a:p>
            <a:r>
              <a:rPr lang="en-US" dirty="0"/>
              <a:t>Plans and Specifications</a:t>
            </a:r>
          </a:p>
        </p:txBody>
      </p:sp>
      <p:sp>
        <p:nvSpPr>
          <p:cNvPr id="3" name="Content Placeholder 2">
            <a:extLst>
              <a:ext uri="{FF2B5EF4-FFF2-40B4-BE49-F238E27FC236}">
                <a16:creationId xmlns:a16="http://schemas.microsoft.com/office/drawing/2014/main" id="{961610FF-1703-4611-A070-D80F5C897297}"/>
              </a:ext>
            </a:extLst>
          </p:cNvPr>
          <p:cNvSpPr>
            <a:spLocks noGrp="1"/>
          </p:cNvSpPr>
          <p:nvPr>
            <p:ph idx="1"/>
          </p:nvPr>
        </p:nvSpPr>
        <p:spPr/>
        <p:txBody>
          <a:bodyPr/>
          <a:lstStyle/>
          <a:p>
            <a:r>
              <a:rPr lang="en-US" dirty="0"/>
              <a:t>Statewide Contract:</a:t>
            </a:r>
          </a:p>
          <a:p>
            <a:pPr lvl="1"/>
            <a:r>
              <a:rPr lang="en-US" dirty="0"/>
              <a:t>Documentation of listing on Active Statewide Contract list</a:t>
            </a:r>
          </a:p>
          <a:p>
            <a:pPr lvl="1"/>
            <a:r>
              <a:rPr lang="en-US" dirty="0"/>
              <a:t>Request letter from mayor</a:t>
            </a:r>
          </a:p>
          <a:p>
            <a:pPr lvl="1"/>
            <a:r>
              <a:rPr lang="en-US" dirty="0"/>
              <a:t>Submitted to ECD prior to contacting vendor</a:t>
            </a:r>
          </a:p>
          <a:p>
            <a:pPr lvl="1"/>
            <a:endParaRPr lang="en-US" dirty="0"/>
          </a:p>
          <a:p>
            <a:r>
              <a:rPr lang="en-US" dirty="0"/>
              <a:t>Cooperative Agreement:</a:t>
            </a:r>
          </a:p>
          <a:p>
            <a:pPr lvl="1"/>
            <a:r>
              <a:rPr lang="en-US" dirty="0"/>
              <a:t>Request letter from mayor</a:t>
            </a:r>
          </a:p>
          <a:p>
            <a:pPr lvl="1"/>
            <a:r>
              <a:rPr lang="en-US" dirty="0"/>
              <a:t>Documentation from the other governmental entity or service </a:t>
            </a:r>
          </a:p>
          <a:p>
            <a:pPr lvl="1"/>
            <a:r>
              <a:rPr lang="en-US" dirty="0"/>
              <a:t>If using a service/platform, documentation the method of procurement is compliant with the State of TN</a:t>
            </a:r>
          </a:p>
          <a:p>
            <a:pPr lvl="1"/>
            <a:r>
              <a:rPr lang="en-US" dirty="0"/>
              <a:t>Adopted resolution agreeing to the terms of the master agreement of the cooperative purchase service/platform</a:t>
            </a:r>
          </a:p>
          <a:p>
            <a:pPr lvl="1"/>
            <a:r>
              <a:rPr lang="en-US" dirty="0"/>
              <a:t>Must comply with local procurement policies</a:t>
            </a:r>
          </a:p>
        </p:txBody>
      </p:sp>
    </p:spTree>
    <p:extLst>
      <p:ext uri="{BB962C8B-B14F-4D97-AF65-F5344CB8AC3E}">
        <p14:creationId xmlns:p14="http://schemas.microsoft.com/office/powerpoint/2010/main" val="24596995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27CAE-B3EE-4D7B-969D-F103C30859D0}"/>
              </a:ext>
            </a:extLst>
          </p:cNvPr>
          <p:cNvSpPr>
            <a:spLocks noGrp="1"/>
          </p:cNvSpPr>
          <p:nvPr>
            <p:ph type="title"/>
          </p:nvPr>
        </p:nvSpPr>
        <p:spPr/>
        <p:txBody>
          <a:bodyPr/>
          <a:lstStyle/>
          <a:p>
            <a:r>
              <a:rPr lang="en-US" dirty="0"/>
              <a:t>Bidding and Procurement</a:t>
            </a:r>
          </a:p>
        </p:txBody>
      </p:sp>
      <p:sp>
        <p:nvSpPr>
          <p:cNvPr id="3" name="Content Placeholder 2">
            <a:extLst>
              <a:ext uri="{FF2B5EF4-FFF2-40B4-BE49-F238E27FC236}">
                <a16:creationId xmlns:a16="http://schemas.microsoft.com/office/drawing/2014/main" id="{AE13888F-6953-4C7D-8E3A-0D1347DF68CA}"/>
              </a:ext>
            </a:extLst>
          </p:cNvPr>
          <p:cNvSpPr>
            <a:spLocks noGrp="1"/>
          </p:cNvSpPr>
          <p:nvPr>
            <p:ph idx="1"/>
          </p:nvPr>
        </p:nvSpPr>
        <p:spPr/>
        <p:txBody>
          <a:bodyPr/>
          <a:lstStyle/>
          <a:p>
            <a:r>
              <a:rPr lang="en-US" dirty="0"/>
              <a:t>Bid opening must be advertised in a newspaper</a:t>
            </a:r>
          </a:p>
          <a:p>
            <a:pPr lvl="1"/>
            <a:r>
              <a:rPr lang="en-US" dirty="0"/>
              <a:t>Does not have to be daily</a:t>
            </a:r>
          </a:p>
          <a:p>
            <a:pPr lvl="1"/>
            <a:r>
              <a:rPr lang="en-US" dirty="0"/>
              <a:t>Consider other actions to solicit bidders</a:t>
            </a:r>
          </a:p>
          <a:p>
            <a:pPr lvl="1"/>
            <a:endParaRPr lang="en-US" dirty="0"/>
          </a:p>
          <a:p>
            <a:r>
              <a:rPr lang="en-US" dirty="0"/>
              <a:t>All addenda must be approved by ECD</a:t>
            </a:r>
          </a:p>
          <a:p>
            <a:pPr lvl="1"/>
            <a:r>
              <a:rPr lang="en-US" dirty="0"/>
              <a:t>Submit at least 4 days prior to bid opening</a:t>
            </a:r>
          </a:p>
          <a:p>
            <a:pPr lvl="1"/>
            <a:r>
              <a:rPr lang="en-US" dirty="0"/>
              <a:t>State law requires 48 hours notice to bidders</a:t>
            </a:r>
          </a:p>
        </p:txBody>
      </p:sp>
    </p:spTree>
    <p:extLst>
      <p:ext uri="{BB962C8B-B14F-4D97-AF65-F5344CB8AC3E}">
        <p14:creationId xmlns:p14="http://schemas.microsoft.com/office/powerpoint/2010/main" val="5282507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8A64D-B893-4C9C-B2F5-F27A191C5BE2}"/>
              </a:ext>
            </a:extLst>
          </p:cNvPr>
          <p:cNvSpPr>
            <a:spLocks noGrp="1"/>
          </p:cNvSpPr>
          <p:nvPr>
            <p:ph type="title"/>
          </p:nvPr>
        </p:nvSpPr>
        <p:spPr/>
        <p:txBody>
          <a:bodyPr/>
          <a:lstStyle/>
          <a:p>
            <a:r>
              <a:rPr lang="en-US" dirty="0"/>
              <a:t>Recommendations for Bid Award	</a:t>
            </a:r>
          </a:p>
        </p:txBody>
      </p:sp>
      <p:sp>
        <p:nvSpPr>
          <p:cNvPr id="3" name="Content Placeholder 2">
            <a:extLst>
              <a:ext uri="{FF2B5EF4-FFF2-40B4-BE49-F238E27FC236}">
                <a16:creationId xmlns:a16="http://schemas.microsoft.com/office/drawing/2014/main" id="{C4651853-4473-42F4-8060-DA94114F69A7}"/>
              </a:ext>
            </a:extLst>
          </p:cNvPr>
          <p:cNvSpPr>
            <a:spLocks noGrp="1"/>
          </p:cNvSpPr>
          <p:nvPr>
            <p:ph idx="1"/>
          </p:nvPr>
        </p:nvSpPr>
        <p:spPr/>
        <p:txBody>
          <a:bodyPr/>
          <a:lstStyle/>
          <a:p>
            <a:r>
              <a:rPr lang="en-US" dirty="0"/>
              <a:t>If recommendation comes from engineer, letter from mayor must be included</a:t>
            </a:r>
          </a:p>
          <a:p>
            <a:pPr marL="0" indent="0">
              <a:buNone/>
            </a:pPr>
            <a:endParaRPr lang="en-US" dirty="0"/>
          </a:p>
          <a:p>
            <a:r>
              <a:rPr lang="en-US" dirty="0"/>
              <a:t>All executed certifications and affidavits from bidder must be included</a:t>
            </a:r>
          </a:p>
          <a:p>
            <a:endParaRPr lang="en-US" dirty="0"/>
          </a:p>
          <a:p>
            <a:r>
              <a:rPr lang="en-US" dirty="0"/>
              <a:t>If local procurement policy requires council/commission approval, minutes must be included</a:t>
            </a:r>
          </a:p>
          <a:p>
            <a:endParaRPr lang="en-US" dirty="0"/>
          </a:p>
          <a:p>
            <a:r>
              <a:rPr lang="en-US" dirty="0"/>
              <a:t>Bid advertisement with date of ad run must be included</a:t>
            </a:r>
          </a:p>
          <a:p>
            <a:endParaRPr lang="en-US" dirty="0"/>
          </a:p>
          <a:p>
            <a:r>
              <a:rPr lang="en-US" dirty="0"/>
              <a:t>Minutes of bid opening must be included</a:t>
            </a:r>
          </a:p>
        </p:txBody>
      </p:sp>
    </p:spTree>
    <p:extLst>
      <p:ext uri="{BB962C8B-B14F-4D97-AF65-F5344CB8AC3E}">
        <p14:creationId xmlns:p14="http://schemas.microsoft.com/office/powerpoint/2010/main" val="4890031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F90CC-477C-4741-9E25-C7CF87A74FB4}"/>
              </a:ext>
            </a:extLst>
          </p:cNvPr>
          <p:cNvSpPr>
            <a:spLocks noGrp="1"/>
          </p:cNvSpPr>
          <p:nvPr>
            <p:ph type="title"/>
          </p:nvPr>
        </p:nvSpPr>
        <p:spPr/>
        <p:txBody>
          <a:bodyPr/>
          <a:lstStyle/>
          <a:p>
            <a:r>
              <a:rPr lang="en-US" dirty="0"/>
              <a:t>Recommendations for Bid Award	</a:t>
            </a:r>
          </a:p>
        </p:txBody>
      </p:sp>
      <p:sp>
        <p:nvSpPr>
          <p:cNvPr id="3" name="Content Placeholder 2">
            <a:extLst>
              <a:ext uri="{FF2B5EF4-FFF2-40B4-BE49-F238E27FC236}">
                <a16:creationId xmlns:a16="http://schemas.microsoft.com/office/drawing/2014/main" id="{3669D45D-A211-4E61-8C1B-1E598B114AA7}"/>
              </a:ext>
            </a:extLst>
          </p:cNvPr>
          <p:cNvSpPr>
            <a:spLocks noGrp="1"/>
          </p:cNvSpPr>
          <p:nvPr>
            <p:ph idx="1"/>
          </p:nvPr>
        </p:nvSpPr>
        <p:spPr/>
        <p:txBody>
          <a:bodyPr/>
          <a:lstStyle/>
          <a:p>
            <a:r>
              <a:rPr lang="en-US" dirty="0"/>
              <a:t>If low bidder is not selected, justification must be included</a:t>
            </a:r>
          </a:p>
          <a:p>
            <a:endParaRPr lang="en-US" dirty="0"/>
          </a:p>
          <a:p>
            <a:r>
              <a:rPr lang="en-US" dirty="0"/>
              <a:t>If selected bid exceeds budget amount, resolution for additional funding must be included</a:t>
            </a:r>
          </a:p>
          <a:p>
            <a:endParaRPr lang="en-US" dirty="0"/>
          </a:p>
          <a:p>
            <a:r>
              <a:rPr lang="en-US" dirty="0"/>
              <a:t>If only one bidder* submits and you wish to accept the bid, the following must be included:</a:t>
            </a:r>
          </a:p>
          <a:p>
            <a:pPr lvl="1"/>
            <a:r>
              <a:rPr lang="en-US" dirty="0"/>
              <a:t>Efforts to solicit bids </a:t>
            </a:r>
          </a:p>
          <a:p>
            <a:pPr lvl="1"/>
            <a:r>
              <a:rPr lang="en-US" dirty="0"/>
              <a:t>Interest from potential bidders</a:t>
            </a:r>
          </a:p>
          <a:p>
            <a:pPr lvl="1"/>
            <a:r>
              <a:rPr lang="en-US" dirty="0"/>
              <a:t>Justification why rebidding with additional efforts or changes to the plans and specs won’t result in increased competition </a:t>
            </a:r>
          </a:p>
          <a:p>
            <a:endParaRPr lang="en-US" dirty="0"/>
          </a:p>
          <a:p>
            <a:pPr marL="0" indent="0">
              <a:buNone/>
            </a:pPr>
            <a:r>
              <a:rPr lang="en-US" dirty="0">
                <a:solidFill>
                  <a:srgbClr val="FF0F00"/>
                </a:solidFill>
              </a:rPr>
              <a:t>*</a:t>
            </a:r>
            <a:r>
              <a:rPr lang="en-US" dirty="0"/>
              <a:t> Justification must be compelling. </a:t>
            </a:r>
          </a:p>
        </p:txBody>
      </p:sp>
    </p:spTree>
    <p:extLst>
      <p:ext uri="{BB962C8B-B14F-4D97-AF65-F5344CB8AC3E}">
        <p14:creationId xmlns:p14="http://schemas.microsoft.com/office/powerpoint/2010/main" val="39785519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FC203-9B04-40C9-9E31-D3FF21E3D2E0}"/>
              </a:ext>
            </a:extLst>
          </p:cNvPr>
          <p:cNvSpPr>
            <a:spLocks noGrp="1"/>
          </p:cNvSpPr>
          <p:nvPr>
            <p:ph type="title"/>
          </p:nvPr>
        </p:nvSpPr>
        <p:spPr/>
        <p:txBody>
          <a:bodyPr/>
          <a:lstStyle/>
          <a:p>
            <a:r>
              <a:rPr lang="en-US" dirty="0"/>
              <a:t>Pre-Construction Conference</a:t>
            </a:r>
          </a:p>
        </p:txBody>
      </p:sp>
      <p:sp>
        <p:nvSpPr>
          <p:cNvPr id="3" name="Content Placeholder 2">
            <a:extLst>
              <a:ext uri="{FF2B5EF4-FFF2-40B4-BE49-F238E27FC236}">
                <a16:creationId xmlns:a16="http://schemas.microsoft.com/office/drawing/2014/main" id="{6E06356F-701A-40FA-B134-BFB12DDB63AF}"/>
              </a:ext>
            </a:extLst>
          </p:cNvPr>
          <p:cNvSpPr>
            <a:spLocks noGrp="1"/>
          </p:cNvSpPr>
          <p:nvPr>
            <p:ph idx="1"/>
          </p:nvPr>
        </p:nvSpPr>
        <p:spPr/>
        <p:txBody>
          <a:bodyPr/>
          <a:lstStyle/>
          <a:p>
            <a:r>
              <a:rPr lang="en-US" dirty="0"/>
              <a:t>Notify ECD at least 10 days prior to the Pre-Construction Conference (PCC). Link: </a:t>
            </a:r>
            <a:r>
              <a:rPr lang="en-US" dirty="0">
                <a:solidFill>
                  <a:srgbClr val="0070C0"/>
                </a:solidFill>
                <a:hlinkClick r:id="rId2">
                  <a:extLst>
                    <a:ext uri="{A12FA001-AC4F-418D-AE19-62706E023703}">
                      <ahyp:hlinkClr xmlns:ahyp="http://schemas.microsoft.com/office/drawing/2018/hyperlinkcolor" val="tx"/>
                    </a:ext>
                  </a:extLst>
                </a:hlinkClick>
              </a:rPr>
              <a:t>Notice of Contract Award and PCC</a:t>
            </a:r>
            <a:endParaRPr lang="en-US" dirty="0">
              <a:solidFill>
                <a:srgbClr val="0070C0"/>
              </a:solidFill>
            </a:endParaRPr>
          </a:p>
          <a:p>
            <a:endParaRPr lang="en-US" dirty="0">
              <a:solidFill>
                <a:srgbClr val="0070C0"/>
              </a:solidFill>
            </a:endParaRPr>
          </a:p>
          <a:p>
            <a:r>
              <a:rPr lang="en-US" dirty="0"/>
              <a:t>Clearly explain expectations and requirements to contractors</a:t>
            </a:r>
          </a:p>
          <a:p>
            <a:pPr lvl="1"/>
            <a:r>
              <a:rPr lang="en-US" dirty="0"/>
              <a:t>Davis-Bacon and Labor Requirements</a:t>
            </a:r>
          </a:p>
          <a:p>
            <a:pPr lvl="1"/>
            <a:r>
              <a:rPr lang="en-US" dirty="0"/>
              <a:t>Section 3 Requirements</a:t>
            </a:r>
          </a:p>
          <a:p>
            <a:pPr lvl="1"/>
            <a:r>
              <a:rPr lang="en-US" dirty="0"/>
              <a:t>Change Order Process</a:t>
            </a:r>
          </a:p>
          <a:p>
            <a:pPr lvl="1"/>
            <a:r>
              <a:rPr lang="en-US" dirty="0"/>
              <a:t>Invoicing Process</a:t>
            </a:r>
          </a:p>
          <a:p>
            <a:pPr lvl="1"/>
            <a:endParaRPr lang="en-US" dirty="0"/>
          </a:p>
          <a:p>
            <a:endParaRPr lang="en-US" dirty="0"/>
          </a:p>
        </p:txBody>
      </p:sp>
    </p:spTree>
    <p:extLst>
      <p:ext uri="{BB962C8B-B14F-4D97-AF65-F5344CB8AC3E}">
        <p14:creationId xmlns:p14="http://schemas.microsoft.com/office/powerpoint/2010/main" val="132785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B90EA-5187-49A0-90DA-176AA9F75BFA}"/>
              </a:ext>
            </a:extLst>
          </p:cNvPr>
          <p:cNvSpPr>
            <a:spLocks noGrp="1"/>
          </p:cNvSpPr>
          <p:nvPr>
            <p:ph type="title"/>
          </p:nvPr>
        </p:nvSpPr>
        <p:spPr/>
        <p:txBody>
          <a:bodyPr/>
          <a:lstStyle/>
          <a:p>
            <a:r>
              <a:rPr lang="en-US" dirty="0"/>
              <a:t>Awards and Contracting</a:t>
            </a:r>
          </a:p>
        </p:txBody>
      </p:sp>
      <p:sp>
        <p:nvSpPr>
          <p:cNvPr id="3" name="Content Placeholder 2">
            <a:extLst>
              <a:ext uri="{FF2B5EF4-FFF2-40B4-BE49-F238E27FC236}">
                <a16:creationId xmlns:a16="http://schemas.microsoft.com/office/drawing/2014/main" id="{6E5D88B5-A084-41D6-8CD0-C00C3DE800EF}"/>
              </a:ext>
            </a:extLst>
          </p:cNvPr>
          <p:cNvSpPr>
            <a:spLocks noGrp="1"/>
          </p:cNvSpPr>
          <p:nvPr>
            <p:ph idx="1"/>
          </p:nvPr>
        </p:nvSpPr>
        <p:spPr/>
        <p:txBody>
          <a:bodyPr/>
          <a:lstStyle/>
          <a:p>
            <a:r>
              <a:rPr lang="en-US" dirty="0"/>
              <a:t>2023 awards are imminent</a:t>
            </a:r>
          </a:p>
          <a:p>
            <a:pPr lvl="1"/>
            <a:r>
              <a:rPr lang="en-US" dirty="0"/>
              <a:t>Will fund most applications</a:t>
            </a:r>
          </a:p>
          <a:p>
            <a:pPr lvl="1"/>
            <a:r>
              <a:rPr lang="en-US" dirty="0"/>
              <a:t>Parks are being funded with CDBG-CV funds</a:t>
            </a:r>
          </a:p>
          <a:p>
            <a:pPr marL="457200" lvl="1" indent="0">
              <a:buNone/>
            </a:pPr>
            <a:endParaRPr lang="en-US" dirty="0"/>
          </a:p>
          <a:p>
            <a:r>
              <a:rPr lang="en-US" dirty="0"/>
              <a:t>All awardees must complete and submit the following forms before the contract is sent by ECD</a:t>
            </a:r>
          </a:p>
          <a:p>
            <a:pPr lvl="1"/>
            <a:r>
              <a:rPr lang="en-US" dirty="0">
                <a:solidFill>
                  <a:srgbClr val="0070C0"/>
                </a:solidFill>
                <a:hlinkClick r:id="rId2">
                  <a:extLst>
                    <a:ext uri="{A12FA001-AC4F-418D-AE19-62706E023703}">
                      <ahyp:hlinkClr xmlns:ahyp="http://schemas.microsoft.com/office/drawing/2018/hyperlinkcolor" val="tx"/>
                    </a:ext>
                  </a:extLst>
                </a:hlinkClick>
              </a:rPr>
              <a:t>Grant Payment Setup Form</a:t>
            </a:r>
            <a:endParaRPr lang="en-US" dirty="0">
              <a:solidFill>
                <a:srgbClr val="0070C0"/>
              </a:solidFill>
            </a:endParaRPr>
          </a:p>
          <a:p>
            <a:pPr lvl="1"/>
            <a:r>
              <a:rPr lang="en-US" dirty="0">
                <a:solidFill>
                  <a:srgbClr val="0070C0"/>
                </a:solidFill>
                <a:hlinkClick r:id="rId3">
                  <a:extLst>
                    <a:ext uri="{A12FA001-AC4F-418D-AE19-62706E023703}">
                      <ahyp:hlinkClr xmlns:ahyp="http://schemas.microsoft.com/office/drawing/2018/hyperlinkcolor" val="tx"/>
                    </a:ext>
                  </a:extLst>
                </a:hlinkClick>
              </a:rPr>
              <a:t>Signature Authorization Form</a:t>
            </a:r>
            <a:r>
              <a:rPr lang="en-US" dirty="0">
                <a:solidFill>
                  <a:srgbClr val="0070C0"/>
                </a:solidFill>
              </a:rPr>
              <a:t> </a:t>
            </a:r>
            <a:r>
              <a:rPr lang="en-US" dirty="0"/>
              <a:t>(Update anytime personnel changes)</a:t>
            </a:r>
          </a:p>
          <a:p>
            <a:pPr lvl="1"/>
            <a:endParaRPr lang="en-US" dirty="0"/>
          </a:p>
          <a:p>
            <a:r>
              <a:rPr lang="en-US" dirty="0"/>
              <a:t>Information submitted must match what is in Edison</a:t>
            </a:r>
          </a:p>
          <a:p>
            <a:pPr lvl="1"/>
            <a:endParaRPr lang="en-US" dirty="0"/>
          </a:p>
          <a:p>
            <a:r>
              <a:rPr lang="en-US" dirty="0"/>
              <a:t>Must submit a new direct deposit form for new accounts </a:t>
            </a:r>
          </a:p>
          <a:p>
            <a:endParaRPr lang="en-US" dirty="0"/>
          </a:p>
        </p:txBody>
      </p:sp>
    </p:spTree>
    <p:extLst>
      <p:ext uri="{BB962C8B-B14F-4D97-AF65-F5344CB8AC3E}">
        <p14:creationId xmlns:p14="http://schemas.microsoft.com/office/powerpoint/2010/main" val="19299863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60210-64FC-44BB-9A4E-FEF224DA255F}"/>
              </a:ext>
            </a:extLst>
          </p:cNvPr>
          <p:cNvSpPr>
            <a:spLocks noGrp="1"/>
          </p:cNvSpPr>
          <p:nvPr>
            <p:ph type="title"/>
          </p:nvPr>
        </p:nvSpPr>
        <p:spPr/>
        <p:txBody>
          <a:bodyPr/>
          <a:lstStyle/>
          <a:p>
            <a:r>
              <a:rPr lang="en-US" dirty="0"/>
              <a:t>Start of Construction</a:t>
            </a:r>
          </a:p>
        </p:txBody>
      </p:sp>
      <p:sp>
        <p:nvSpPr>
          <p:cNvPr id="3" name="Content Placeholder 2">
            <a:extLst>
              <a:ext uri="{FF2B5EF4-FFF2-40B4-BE49-F238E27FC236}">
                <a16:creationId xmlns:a16="http://schemas.microsoft.com/office/drawing/2014/main" id="{546F8C6D-B48D-455C-A813-4F4DEE5A6644}"/>
              </a:ext>
            </a:extLst>
          </p:cNvPr>
          <p:cNvSpPr>
            <a:spLocks noGrp="1"/>
          </p:cNvSpPr>
          <p:nvPr>
            <p:ph idx="1"/>
          </p:nvPr>
        </p:nvSpPr>
        <p:spPr/>
        <p:txBody>
          <a:bodyPr/>
          <a:lstStyle/>
          <a:p>
            <a:r>
              <a:rPr lang="en-US" dirty="0"/>
              <a:t>Submit Notice of Start of Construction to ECD once date is set. Link: </a:t>
            </a:r>
            <a:r>
              <a:rPr lang="en-US" dirty="0">
                <a:solidFill>
                  <a:srgbClr val="0070C0"/>
                </a:solidFill>
                <a:hlinkClick r:id="rId2">
                  <a:extLst>
                    <a:ext uri="{A12FA001-AC4F-418D-AE19-62706E023703}">
                      <ahyp:hlinkClr xmlns:ahyp="http://schemas.microsoft.com/office/drawing/2018/hyperlinkcolor" val="tx"/>
                    </a:ext>
                  </a:extLst>
                </a:hlinkClick>
              </a:rPr>
              <a:t>Notice of Start of Construction</a:t>
            </a:r>
            <a:endParaRPr lang="en-US" dirty="0">
              <a:solidFill>
                <a:srgbClr val="0070C0"/>
              </a:solidFill>
            </a:endParaRPr>
          </a:p>
          <a:p>
            <a:endParaRPr lang="en-US" dirty="0"/>
          </a:p>
          <a:p>
            <a:r>
              <a:rPr lang="en-US" dirty="0"/>
              <a:t>Include initial Contract/Subcontract Activity Report with Notice of Start of Construction. Link: </a:t>
            </a:r>
            <a:r>
              <a:rPr lang="en-US" dirty="0">
                <a:solidFill>
                  <a:srgbClr val="0070C0"/>
                </a:solidFill>
                <a:hlinkClick r:id="rId3">
                  <a:extLst>
                    <a:ext uri="{A12FA001-AC4F-418D-AE19-62706E023703}">
                      <ahyp:hlinkClr xmlns:ahyp="http://schemas.microsoft.com/office/drawing/2018/hyperlinkcolor" val="tx"/>
                    </a:ext>
                  </a:extLst>
                </a:hlinkClick>
              </a:rPr>
              <a:t>Form HUD-2516</a:t>
            </a:r>
            <a:endParaRPr lang="en-US" dirty="0">
              <a:solidFill>
                <a:srgbClr val="0070C0"/>
              </a:solidFill>
            </a:endParaRPr>
          </a:p>
          <a:p>
            <a:endParaRPr lang="en-US" dirty="0"/>
          </a:p>
          <a:p>
            <a:endParaRPr lang="en-US" dirty="0"/>
          </a:p>
        </p:txBody>
      </p:sp>
    </p:spTree>
    <p:extLst>
      <p:ext uri="{BB962C8B-B14F-4D97-AF65-F5344CB8AC3E}">
        <p14:creationId xmlns:p14="http://schemas.microsoft.com/office/powerpoint/2010/main" val="2851732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Contractor/Subcontractor Report</a:t>
            </a:r>
          </a:p>
        </p:txBody>
      </p:sp>
      <p:sp>
        <p:nvSpPr>
          <p:cNvPr id="3" name="Content Placeholder 2"/>
          <p:cNvSpPr>
            <a:spLocks noGrp="1"/>
          </p:cNvSpPr>
          <p:nvPr>
            <p:ph idx="1"/>
          </p:nvPr>
        </p:nvSpPr>
        <p:spPr/>
        <p:txBody>
          <a:bodyPr/>
          <a:lstStyle/>
          <a:p>
            <a:r>
              <a:rPr lang="en-US" dirty="0"/>
              <a:t>Contractor/Subcontractor Report</a:t>
            </a:r>
          </a:p>
          <a:p>
            <a:pPr lvl="1"/>
            <a:r>
              <a:rPr lang="en-US" dirty="0"/>
              <a:t>Submit to Lee Peterson at </a:t>
            </a:r>
            <a:r>
              <a:rPr lang="en-US" dirty="0">
                <a:solidFill>
                  <a:srgbClr val="0070C0"/>
                </a:solidFill>
                <a:hlinkClick r:id="rId2">
                  <a:extLst>
                    <a:ext uri="{A12FA001-AC4F-418D-AE19-62706E023703}">
                      <ahyp:hlinkClr xmlns:ahyp="http://schemas.microsoft.com/office/drawing/2018/hyperlinkcolor" val="tx"/>
                    </a:ext>
                  </a:extLst>
                </a:hlinkClick>
              </a:rPr>
              <a:t>lee.peterson@tn.gov</a:t>
            </a:r>
            <a:r>
              <a:rPr lang="en-US" dirty="0">
                <a:solidFill>
                  <a:srgbClr val="0070C0"/>
                </a:solidFill>
              </a:rPr>
              <a:t> </a:t>
            </a:r>
          </a:p>
          <a:p>
            <a:pPr lvl="1"/>
            <a:r>
              <a:rPr lang="en-US" dirty="0"/>
              <a:t>Submit with Notice of Start of Construction or when equipment order is placed</a:t>
            </a:r>
          </a:p>
          <a:p>
            <a:pPr lvl="1"/>
            <a:r>
              <a:rPr lang="en-US" dirty="0"/>
              <a:t>Submit updated forms anytime a new contractor or sub is included</a:t>
            </a:r>
          </a:p>
          <a:p>
            <a:pPr lvl="1"/>
            <a:r>
              <a:rPr lang="en-US" dirty="0"/>
              <a:t>Make sure you are using the CPD codes, not housing (1-3)</a:t>
            </a:r>
          </a:p>
          <a:p>
            <a:pPr lvl="1"/>
            <a:r>
              <a:rPr lang="en-US" dirty="0"/>
              <a:t>Required for all CDBG projects (including equipment)</a:t>
            </a:r>
          </a:p>
          <a:p>
            <a:pPr lvl="1"/>
            <a:r>
              <a:rPr lang="en-US" dirty="0"/>
              <a:t>Updated copies may be requested at time of monitoring</a:t>
            </a:r>
          </a:p>
          <a:p>
            <a:pPr lvl="1"/>
            <a:r>
              <a:rPr lang="en-US" dirty="0"/>
              <a:t>Will require a final report with closeout submission</a:t>
            </a:r>
          </a:p>
          <a:p>
            <a:pPr lvl="1"/>
            <a:endParaRPr lang="en-US" dirty="0"/>
          </a:p>
        </p:txBody>
      </p:sp>
    </p:spTree>
    <p:extLst>
      <p:ext uri="{BB962C8B-B14F-4D97-AF65-F5344CB8AC3E}">
        <p14:creationId xmlns:p14="http://schemas.microsoft.com/office/powerpoint/2010/main" val="9005183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ED5BA-204B-41C6-863D-AC57FCDE832F}"/>
              </a:ext>
            </a:extLst>
          </p:cNvPr>
          <p:cNvSpPr>
            <a:spLocks noGrp="1"/>
          </p:cNvSpPr>
          <p:nvPr>
            <p:ph type="title"/>
          </p:nvPr>
        </p:nvSpPr>
        <p:spPr/>
        <p:txBody>
          <a:bodyPr/>
          <a:lstStyle/>
          <a:p>
            <a:r>
              <a:rPr lang="en-US" dirty="0"/>
              <a:t>Contractor/Subcontractor Report</a:t>
            </a:r>
          </a:p>
        </p:txBody>
      </p:sp>
      <p:sp>
        <p:nvSpPr>
          <p:cNvPr id="3" name="Content Placeholder 2">
            <a:extLst>
              <a:ext uri="{FF2B5EF4-FFF2-40B4-BE49-F238E27FC236}">
                <a16:creationId xmlns:a16="http://schemas.microsoft.com/office/drawing/2014/main" id="{7A36E2BD-461D-483F-8EA2-71C857C92993}"/>
              </a:ext>
            </a:extLst>
          </p:cNvPr>
          <p:cNvSpPr>
            <a:spLocks noGrp="1"/>
          </p:cNvSpPr>
          <p:nvPr>
            <p:ph idx="1"/>
          </p:nvPr>
        </p:nvSpPr>
        <p:spPr/>
        <p:txBody>
          <a:bodyPr>
            <a:normAutofit lnSpcReduction="10000"/>
          </a:bodyPr>
          <a:lstStyle/>
          <a:p>
            <a:r>
              <a:rPr lang="en-US" dirty="0"/>
              <a:t>Grant/Project Number 7a.</a:t>
            </a:r>
          </a:p>
          <a:p>
            <a:pPr lvl="1"/>
            <a:r>
              <a:rPr lang="en-US" dirty="0"/>
              <a:t>5 digit contract number</a:t>
            </a:r>
          </a:p>
          <a:p>
            <a:r>
              <a:rPr lang="en-US" dirty="0"/>
              <a:t>Amount of Contract or Subcontract 7b.</a:t>
            </a:r>
          </a:p>
          <a:p>
            <a:pPr lvl="1"/>
            <a:r>
              <a:rPr lang="en-US" dirty="0"/>
              <a:t>Amount of the awarded contracts</a:t>
            </a:r>
          </a:p>
          <a:p>
            <a:pPr lvl="1"/>
            <a:r>
              <a:rPr lang="en-US" dirty="0"/>
              <a:t>Do not reduce subcontracts from prime</a:t>
            </a:r>
          </a:p>
          <a:p>
            <a:pPr lvl="1"/>
            <a:r>
              <a:rPr lang="en-US" dirty="0"/>
              <a:t>Do not revise with change orders</a:t>
            </a:r>
          </a:p>
          <a:p>
            <a:r>
              <a:rPr lang="en-US" dirty="0"/>
              <a:t>Type of Trade Codes 7c.</a:t>
            </a:r>
          </a:p>
          <a:p>
            <a:pPr lvl="1"/>
            <a:r>
              <a:rPr lang="en-US" dirty="0"/>
              <a:t>1 = New Construction</a:t>
            </a:r>
          </a:p>
          <a:p>
            <a:pPr lvl="1"/>
            <a:r>
              <a:rPr lang="en-US" dirty="0"/>
              <a:t>2 = Education/Training</a:t>
            </a:r>
          </a:p>
          <a:p>
            <a:pPr lvl="1"/>
            <a:r>
              <a:rPr lang="en-US" dirty="0"/>
              <a:t>3 = Other (This will include professional services)</a:t>
            </a:r>
          </a:p>
          <a:p>
            <a:pPr lvl="1"/>
            <a:endParaRPr lang="en-US" dirty="0"/>
          </a:p>
          <a:p>
            <a:r>
              <a:rPr lang="en-US" dirty="0"/>
              <a:t>Administration and Engineering are prime contracts</a:t>
            </a:r>
          </a:p>
          <a:p>
            <a:endParaRPr lang="en-US" dirty="0"/>
          </a:p>
          <a:p>
            <a:r>
              <a:rPr lang="en-US" dirty="0"/>
              <a:t>Contractor ID = FEIN </a:t>
            </a:r>
          </a:p>
        </p:txBody>
      </p:sp>
    </p:spTree>
    <p:extLst>
      <p:ext uri="{BB962C8B-B14F-4D97-AF65-F5344CB8AC3E}">
        <p14:creationId xmlns:p14="http://schemas.microsoft.com/office/powerpoint/2010/main" val="4469975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 Orders</a:t>
            </a:r>
          </a:p>
        </p:txBody>
      </p:sp>
      <p:sp>
        <p:nvSpPr>
          <p:cNvPr id="3" name="Content Placeholder 2"/>
          <p:cNvSpPr>
            <a:spLocks noGrp="1"/>
          </p:cNvSpPr>
          <p:nvPr>
            <p:ph idx="1"/>
          </p:nvPr>
        </p:nvSpPr>
        <p:spPr>
          <a:xfrm>
            <a:off x="457200" y="1295400"/>
            <a:ext cx="8229600" cy="5105400"/>
          </a:xfrm>
        </p:spPr>
        <p:txBody>
          <a:bodyPr>
            <a:normAutofit lnSpcReduction="10000"/>
          </a:bodyPr>
          <a:lstStyle/>
          <a:p>
            <a:r>
              <a:rPr lang="en-US" dirty="0"/>
              <a:t>We allow increases work by more than 20% if the attorney provides a letter</a:t>
            </a:r>
          </a:p>
          <a:p>
            <a:pPr lvl="1"/>
            <a:r>
              <a:rPr lang="en-US" dirty="0"/>
              <a:t>There will still need to be scope changes for a decrease in work of 20% or more </a:t>
            </a:r>
          </a:p>
          <a:p>
            <a:pPr lvl="1"/>
            <a:endParaRPr lang="en-US" dirty="0"/>
          </a:p>
          <a:p>
            <a:r>
              <a:rPr lang="en-US" dirty="0"/>
              <a:t>Change orders cannot be used for cost increases, only quantities and time</a:t>
            </a:r>
          </a:p>
          <a:p>
            <a:endParaRPr lang="en-US" dirty="0"/>
          </a:p>
          <a:p>
            <a:r>
              <a:rPr lang="en-US" dirty="0"/>
              <a:t>Justification/explanation from engineer must be included</a:t>
            </a:r>
          </a:p>
          <a:p>
            <a:pPr lvl="1"/>
            <a:r>
              <a:rPr lang="en-US" dirty="0"/>
              <a:t>Letter of concurrence from mayor included</a:t>
            </a:r>
          </a:p>
          <a:p>
            <a:endParaRPr lang="en-US" dirty="0"/>
          </a:p>
          <a:p>
            <a:r>
              <a:rPr lang="en-US" dirty="0"/>
              <a:t>Adjustments to professional services require approval</a:t>
            </a:r>
          </a:p>
          <a:p>
            <a:pPr lvl="1"/>
            <a:r>
              <a:rPr lang="en-US" dirty="0"/>
              <a:t>We are still having some trouble here</a:t>
            </a:r>
          </a:p>
          <a:p>
            <a:pPr marL="0" indent="0">
              <a:buNone/>
            </a:pPr>
            <a:endParaRPr lang="en-US" dirty="0"/>
          </a:p>
        </p:txBody>
      </p:sp>
    </p:spTree>
    <p:extLst>
      <p:ext uri="{BB962C8B-B14F-4D97-AF65-F5344CB8AC3E}">
        <p14:creationId xmlns:p14="http://schemas.microsoft.com/office/powerpoint/2010/main" val="30652921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3</a:t>
            </a:r>
          </a:p>
        </p:txBody>
      </p:sp>
      <p:sp>
        <p:nvSpPr>
          <p:cNvPr id="3" name="Content Placeholder 2"/>
          <p:cNvSpPr>
            <a:spLocks noGrp="1"/>
          </p:cNvSpPr>
          <p:nvPr>
            <p:ph idx="1"/>
          </p:nvPr>
        </p:nvSpPr>
        <p:spPr>
          <a:xfrm>
            <a:off x="457200" y="1295400"/>
            <a:ext cx="8229600" cy="5105400"/>
          </a:xfrm>
        </p:spPr>
        <p:txBody>
          <a:bodyPr>
            <a:normAutofit/>
          </a:bodyPr>
          <a:lstStyle/>
          <a:p>
            <a:r>
              <a:rPr lang="en-US" dirty="0"/>
              <a:t>New Section 3 rule applies to 2021 and later grants</a:t>
            </a:r>
          </a:p>
          <a:p>
            <a:endParaRPr lang="en-US" dirty="0"/>
          </a:p>
          <a:p>
            <a:r>
              <a:rPr lang="en-US" dirty="0"/>
              <a:t>Applies to only to construction projects with HUD assistance over $200,000</a:t>
            </a:r>
          </a:p>
          <a:p>
            <a:endParaRPr lang="en-US" dirty="0"/>
          </a:p>
          <a:p>
            <a:r>
              <a:rPr lang="en-US" dirty="0"/>
              <a:t>Shift from Section 3 hires to Section 3 hours worked</a:t>
            </a:r>
          </a:p>
          <a:p>
            <a:endParaRPr lang="en-US" dirty="0"/>
          </a:p>
          <a:p>
            <a:r>
              <a:rPr lang="en-US" dirty="0"/>
              <a:t>Plan to track Section 3 hours with weekly payrolls</a:t>
            </a:r>
          </a:p>
          <a:p>
            <a:endParaRPr lang="en-US" dirty="0"/>
          </a:p>
          <a:p>
            <a:r>
              <a:rPr lang="en-US" dirty="0"/>
              <a:t>Review new Section 3 chapter</a:t>
            </a:r>
          </a:p>
        </p:txBody>
      </p:sp>
    </p:spTree>
    <p:extLst>
      <p:ext uri="{BB962C8B-B14F-4D97-AF65-F5344CB8AC3E}">
        <p14:creationId xmlns:p14="http://schemas.microsoft.com/office/powerpoint/2010/main" val="11218442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6F82E-4E7E-4989-16C8-2DCF87AA71B8}"/>
              </a:ext>
            </a:extLst>
          </p:cNvPr>
          <p:cNvSpPr>
            <a:spLocks noGrp="1"/>
          </p:cNvSpPr>
          <p:nvPr>
            <p:ph type="title"/>
          </p:nvPr>
        </p:nvSpPr>
        <p:spPr/>
        <p:txBody>
          <a:bodyPr/>
          <a:lstStyle/>
          <a:p>
            <a:r>
              <a:rPr lang="en-US" dirty="0"/>
              <a:t>Section 3</a:t>
            </a:r>
          </a:p>
        </p:txBody>
      </p:sp>
      <p:sp>
        <p:nvSpPr>
          <p:cNvPr id="3" name="Content Placeholder 2">
            <a:extLst>
              <a:ext uri="{FF2B5EF4-FFF2-40B4-BE49-F238E27FC236}">
                <a16:creationId xmlns:a16="http://schemas.microsoft.com/office/drawing/2014/main" id="{B5AB8E30-8B28-557D-8E55-D2E1A203A649}"/>
              </a:ext>
            </a:extLst>
          </p:cNvPr>
          <p:cNvSpPr>
            <a:spLocks noGrp="1"/>
          </p:cNvSpPr>
          <p:nvPr>
            <p:ph idx="1"/>
          </p:nvPr>
        </p:nvSpPr>
        <p:spPr/>
        <p:txBody>
          <a:bodyPr/>
          <a:lstStyle/>
          <a:p>
            <a:r>
              <a:rPr lang="en-US" dirty="0"/>
              <a:t>Download the </a:t>
            </a:r>
            <a:r>
              <a:rPr lang="en-US" b="0" i="0" u="sng" dirty="0">
                <a:solidFill>
                  <a:schemeClr val="tx2">
                    <a:lumMod val="60000"/>
                    <a:lumOff val="40000"/>
                  </a:schemeClr>
                </a:solidFill>
                <a:effectLst/>
                <a:latin typeface="Open Sans" panose="020B0606030504020204" pitchFamily="34" charset="0"/>
                <a:hlinkClick r:id="rId2">
                  <a:extLst>
                    <a:ext uri="{A12FA001-AC4F-418D-AE19-62706E023703}">
                      <ahyp:hlinkClr xmlns:ahyp="http://schemas.microsoft.com/office/drawing/2018/hyperlinkcolor" val="tx"/>
                    </a:ext>
                  </a:extLst>
                </a:hlinkClick>
              </a:rPr>
              <a:t>Section 3 Worker Certification</a:t>
            </a:r>
            <a:r>
              <a:rPr lang="en-US" b="0" i="0" dirty="0">
                <a:solidFill>
                  <a:srgbClr val="174A7C"/>
                </a:solidFill>
                <a:effectLst/>
                <a:latin typeface="Open Sans" panose="020B0606030504020204" pitchFamily="34" charset="0"/>
              </a:rPr>
              <a:t> </a:t>
            </a:r>
            <a:r>
              <a:rPr lang="en-US" b="0" i="0" dirty="0">
                <a:effectLst/>
                <a:latin typeface="Open Sans" panose="020B0606030504020204" pitchFamily="34" charset="0"/>
              </a:rPr>
              <a:t>form once the awarded bid is contracted</a:t>
            </a:r>
          </a:p>
          <a:p>
            <a:pPr lvl="1"/>
            <a:r>
              <a:rPr lang="en-US" dirty="0"/>
              <a:t>Income data is updated annually</a:t>
            </a:r>
          </a:p>
          <a:p>
            <a:pPr lvl="1"/>
            <a:endParaRPr lang="en-US" dirty="0"/>
          </a:p>
          <a:p>
            <a:r>
              <a:rPr lang="en-US" b="0" i="0" u="sng" dirty="0">
                <a:solidFill>
                  <a:schemeClr val="tx2">
                    <a:lumMod val="60000"/>
                    <a:lumOff val="40000"/>
                  </a:schemeClr>
                </a:solidFill>
                <a:effectLst/>
                <a:latin typeface="Open Sans" panose="020B0606030504020204" pitchFamily="34" charset="0"/>
                <a:hlinkClick r:id="rId3">
                  <a:extLst>
                    <a:ext uri="{A12FA001-AC4F-418D-AE19-62706E023703}">
                      <ahyp:hlinkClr xmlns:ahyp="http://schemas.microsoft.com/office/drawing/2018/hyperlinkcolor" val="tx"/>
                    </a:ext>
                  </a:extLst>
                </a:hlinkClick>
              </a:rPr>
              <a:t>Section 3 Labor Hours Tracking Form</a:t>
            </a:r>
            <a:r>
              <a:rPr lang="en-US" b="0" i="0" dirty="0">
                <a:solidFill>
                  <a:schemeClr val="tx2">
                    <a:lumMod val="60000"/>
                    <a:lumOff val="40000"/>
                  </a:schemeClr>
                </a:solidFill>
                <a:effectLst/>
                <a:latin typeface="Open Sans" panose="020B0606030504020204" pitchFamily="34" charset="0"/>
              </a:rPr>
              <a:t> </a:t>
            </a:r>
            <a:r>
              <a:rPr lang="en-US" b="0" i="0" dirty="0">
                <a:effectLst/>
                <a:latin typeface="Open Sans" panose="020B0606030504020204" pitchFamily="34" charset="0"/>
              </a:rPr>
              <a:t>or comparable form must be submitted at closeout</a:t>
            </a:r>
          </a:p>
          <a:p>
            <a:endParaRPr lang="en-US" dirty="0"/>
          </a:p>
          <a:p>
            <a:r>
              <a:rPr lang="en-US" dirty="0"/>
              <a:t>Will be checked at monitoring</a:t>
            </a:r>
          </a:p>
        </p:txBody>
      </p:sp>
    </p:spTree>
    <p:extLst>
      <p:ext uri="{BB962C8B-B14F-4D97-AF65-F5344CB8AC3E}">
        <p14:creationId xmlns:p14="http://schemas.microsoft.com/office/powerpoint/2010/main" val="15646745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Davis-Bacon and Labor Requirements</a:t>
            </a:r>
          </a:p>
        </p:txBody>
      </p:sp>
      <p:sp>
        <p:nvSpPr>
          <p:cNvPr id="3" name="Content Placeholder 2"/>
          <p:cNvSpPr>
            <a:spLocks noGrp="1"/>
          </p:cNvSpPr>
          <p:nvPr>
            <p:ph idx="1"/>
          </p:nvPr>
        </p:nvSpPr>
        <p:spPr>
          <a:xfrm>
            <a:off x="457200" y="1295400"/>
            <a:ext cx="8229600" cy="5105400"/>
          </a:xfrm>
        </p:spPr>
        <p:txBody>
          <a:bodyPr>
            <a:normAutofit lnSpcReduction="10000"/>
          </a:bodyPr>
          <a:lstStyle/>
          <a:p>
            <a:r>
              <a:rPr lang="en-US" sz="2600" dirty="0"/>
              <a:t>Interview employees early in the project to catch problems early</a:t>
            </a:r>
          </a:p>
          <a:p>
            <a:pPr lvl="1"/>
            <a:r>
              <a:rPr lang="en-US" sz="2200" dirty="0"/>
              <a:t>At least once a month, minimum</a:t>
            </a:r>
          </a:p>
          <a:p>
            <a:pPr marL="0" indent="0">
              <a:buNone/>
            </a:pPr>
            <a:endParaRPr lang="en-US" dirty="0"/>
          </a:p>
          <a:p>
            <a:r>
              <a:rPr lang="en-US" sz="2600" dirty="0"/>
              <a:t>Get enough interviews to cover all wage classifications used</a:t>
            </a:r>
          </a:p>
          <a:p>
            <a:pPr marL="0" indent="0">
              <a:buNone/>
            </a:pPr>
            <a:endParaRPr lang="en-US" sz="2600" dirty="0"/>
          </a:p>
          <a:p>
            <a:r>
              <a:rPr lang="en-US" sz="2600" dirty="0"/>
              <a:t>Make sure the employee interviews and payrolls match the job classification</a:t>
            </a:r>
          </a:p>
          <a:p>
            <a:pPr marL="0" indent="0">
              <a:buNone/>
            </a:pPr>
            <a:endParaRPr lang="en-US" sz="2600" dirty="0"/>
          </a:p>
          <a:p>
            <a:r>
              <a:rPr lang="en-US" sz="2600" dirty="0"/>
              <a:t>Review the first few payrolls CLOSELY and fix the problems early on</a:t>
            </a:r>
          </a:p>
          <a:p>
            <a:endParaRPr lang="en-US" dirty="0"/>
          </a:p>
          <a:p>
            <a:pPr marL="457200" lvl="1"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31043014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Davis-Bacon and Labor Requirements</a:t>
            </a:r>
          </a:p>
        </p:txBody>
      </p:sp>
      <p:sp>
        <p:nvSpPr>
          <p:cNvPr id="3" name="Content Placeholder 2"/>
          <p:cNvSpPr>
            <a:spLocks noGrp="1"/>
          </p:cNvSpPr>
          <p:nvPr>
            <p:ph idx="1"/>
          </p:nvPr>
        </p:nvSpPr>
        <p:spPr>
          <a:xfrm>
            <a:off x="457200" y="1295400"/>
            <a:ext cx="8229600" cy="5105400"/>
          </a:xfrm>
        </p:spPr>
        <p:txBody>
          <a:bodyPr>
            <a:normAutofit/>
          </a:bodyPr>
          <a:lstStyle/>
          <a:p>
            <a:r>
              <a:rPr lang="en-US" sz="2600" dirty="0"/>
              <a:t>Review the first few payrolls CLOSELY and fix the problems early on</a:t>
            </a:r>
          </a:p>
          <a:p>
            <a:pPr marL="0" indent="0">
              <a:buNone/>
            </a:pPr>
            <a:endParaRPr lang="en-US" dirty="0"/>
          </a:p>
          <a:p>
            <a:r>
              <a:rPr lang="en-US" dirty="0"/>
              <a:t>All required posters and applicable wage decision must be clearly posted at the job site</a:t>
            </a:r>
          </a:p>
          <a:p>
            <a:pPr lvl="1"/>
            <a:r>
              <a:rPr lang="en-US" dirty="0"/>
              <a:t>Will result in a finding at monitoring if not</a:t>
            </a:r>
          </a:p>
          <a:p>
            <a:endParaRPr lang="en-US" dirty="0"/>
          </a:p>
          <a:p>
            <a:pPr marL="457200" lvl="1"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36304438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Wage Classification Requests</a:t>
            </a:r>
          </a:p>
        </p:txBody>
      </p:sp>
      <p:sp>
        <p:nvSpPr>
          <p:cNvPr id="3" name="Content Placeholder 2"/>
          <p:cNvSpPr>
            <a:spLocks noGrp="1"/>
          </p:cNvSpPr>
          <p:nvPr>
            <p:ph idx="1"/>
          </p:nvPr>
        </p:nvSpPr>
        <p:spPr/>
        <p:txBody>
          <a:bodyPr>
            <a:normAutofit/>
          </a:bodyPr>
          <a:lstStyle/>
          <a:p>
            <a:r>
              <a:rPr lang="en-US" dirty="0"/>
              <a:t>Submit requests before work is done, as soon after contracting as you can</a:t>
            </a:r>
          </a:p>
          <a:p>
            <a:pPr marL="457200" lvl="1" indent="0">
              <a:buNone/>
            </a:pPr>
            <a:endParaRPr lang="en-US" dirty="0"/>
          </a:p>
          <a:p>
            <a:r>
              <a:rPr lang="en-US" dirty="0"/>
              <a:t>DOL at times takes 2-3 months to respond to requests</a:t>
            </a:r>
          </a:p>
          <a:p>
            <a:endParaRPr lang="en-US" dirty="0"/>
          </a:p>
          <a:p>
            <a:r>
              <a:rPr lang="en-US" dirty="0"/>
              <a:t>Things to consider</a:t>
            </a:r>
          </a:p>
          <a:p>
            <a:pPr lvl="1"/>
            <a:r>
              <a:rPr lang="en-US" dirty="0"/>
              <a:t>Communicate with contractors about reasonableness </a:t>
            </a:r>
          </a:p>
          <a:p>
            <a:pPr lvl="1"/>
            <a:r>
              <a:rPr lang="en-US" dirty="0"/>
              <a:t>Make sure requests include justification</a:t>
            </a:r>
          </a:p>
          <a:p>
            <a:pPr lvl="1"/>
            <a:r>
              <a:rPr lang="en-US" dirty="0"/>
              <a:t>Other classifications don’t always work as justification</a:t>
            </a:r>
          </a:p>
          <a:p>
            <a:pPr lvl="1"/>
            <a:r>
              <a:rPr lang="en-US" dirty="0"/>
              <a:t>If the additional classification is a skill position, use a published skilled rate as a basis; DOL will</a:t>
            </a:r>
          </a:p>
          <a:p>
            <a:pPr lvl="1"/>
            <a:endParaRPr lang="en-US" dirty="0"/>
          </a:p>
          <a:p>
            <a:endParaRPr lang="en-US" dirty="0"/>
          </a:p>
        </p:txBody>
      </p:sp>
    </p:spTree>
    <p:extLst>
      <p:ext uri="{BB962C8B-B14F-4D97-AF65-F5344CB8AC3E}">
        <p14:creationId xmlns:p14="http://schemas.microsoft.com/office/powerpoint/2010/main" val="26490405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0907B-24DC-3758-AA6F-CE51F7F41822}"/>
              </a:ext>
            </a:extLst>
          </p:cNvPr>
          <p:cNvSpPr>
            <a:spLocks noGrp="1"/>
          </p:cNvSpPr>
          <p:nvPr>
            <p:ph type="title"/>
          </p:nvPr>
        </p:nvSpPr>
        <p:spPr/>
        <p:txBody>
          <a:bodyPr/>
          <a:lstStyle/>
          <a:p>
            <a:r>
              <a:rPr lang="en-US" dirty="0"/>
              <a:t>Build America, Buy America (BABA)</a:t>
            </a:r>
          </a:p>
        </p:txBody>
      </p:sp>
      <p:sp>
        <p:nvSpPr>
          <p:cNvPr id="3" name="Content Placeholder 2">
            <a:extLst>
              <a:ext uri="{FF2B5EF4-FFF2-40B4-BE49-F238E27FC236}">
                <a16:creationId xmlns:a16="http://schemas.microsoft.com/office/drawing/2014/main" id="{50011F2F-CE9F-7AD8-5D4B-9C2841037E2F}"/>
              </a:ext>
            </a:extLst>
          </p:cNvPr>
          <p:cNvSpPr>
            <a:spLocks noGrp="1"/>
          </p:cNvSpPr>
          <p:nvPr>
            <p:ph idx="1"/>
          </p:nvPr>
        </p:nvSpPr>
        <p:spPr/>
        <p:txBody>
          <a:bodyPr/>
          <a:lstStyle/>
          <a:p>
            <a:r>
              <a:rPr lang="en-US" i="1" dirty="0"/>
              <a:t>BABA requires any “infrastructure project” funded by any “Federal Financial Assistance” (FFA) apply a domestic content procurement preference, meaning that all iron, steel, manufactured products, and construction materials used in the infrastructure project have been produced in the United States, unless the awarding agency has issued a waiver of this requirement. </a:t>
            </a:r>
          </a:p>
          <a:p>
            <a:pPr marL="0" indent="0">
              <a:buNone/>
            </a:pPr>
            <a:endParaRPr lang="en-US" dirty="0"/>
          </a:p>
          <a:p>
            <a:r>
              <a:rPr lang="en-US" dirty="0"/>
              <a:t>Implemented differently by each federal funding agency</a:t>
            </a:r>
          </a:p>
          <a:p>
            <a:endParaRPr lang="en-US" dirty="0"/>
          </a:p>
          <a:p>
            <a:r>
              <a:rPr lang="en-US" dirty="0">
                <a:solidFill>
                  <a:schemeClr val="tx2">
                    <a:lumMod val="60000"/>
                    <a:lumOff val="40000"/>
                  </a:schemeClr>
                </a:solidFill>
                <a:hlinkClick r:id="rId2">
                  <a:extLst>
                    <a:ext uri="{A12FA001-AC4F-418D-AE19-62706E023703}">
                      <ahyp:hlinkClr xmlns:ahyp="http://schemas.microsoft.com/office/drawing/2018/hyperlinkcolor" val="tx"/>
                    </a:ext>
                  </a:extLst>
                </a:hlinkClick>
              </a:rPr>
              <a:t>HUD BABA website</a:t>
            </a:r>
            <a:endParaRPr lang="en-US" dirty="0">
              <a:solidFill>
                <a:schemeClr val="tx2">
                  <a:lumMod val="60000"/>
                  <a:lumOff val="40000"/>
                </a:schemeClr>
              </a:solidFill>
            </a:endParaRPr>
          </a:p>
        </p:txBody>
      </p:sp>
    </p:spTree>
    <p:extLst>
      <p:ext uri="{BB962C8B-B14F-4D97-AF65-F5344CB8AC3E}">
        <p14:creationId xmlns:p14="http://schemas.microsoft.com/office/powerpoint/2010/main" val="2668840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5B335-CE4C-42B6-83CC-7D18C8BCB357}"/>
              </a:ext>
            </a:extLst>
          </p:cNvPr>
          <p:cNvSpPr>
            <a:spLocks noGrp="1"/>
          </p:cNvSpPr>
          <p:nvPr>
            <p:ph type="title"/>
          </p:nvPr>
        </p:nvSpPr>
        <p:spPr/>
        <p:txBody>
          <a:bodyPr/>
          <a:lstStyle/>
          <a:p>
            <a:r>
              <a:rPr lang="en-US" dirty="0"/>
              <a:t>Title VI Compliance</a:t>
            </a:r>
          </a:p>
        </p:txBody>
      </p:sp>
      <p:sp>
        <p:nvSpPr>
          <p:cNvPr id="3" name="Content Placeholder 2">
            <a:extLst>
              <a:ext uri="{FF2B5EF4-FFF2-40B4-BE49-F238E27FC236}">
                <a16:creationId xmlns:a16="http://schemas.microsoft.com/office/drawing/2014/main" id="{8D8CCE87-DE96-47B3-B3D4-806670FABBE4}"/>
              </a:ext>
            </a:extLst>
          </p:cNvPr>
          <p:cNvSpPr>
            <a:spLocks noGrp="1"/>
          </p:cNvSpPr>
          <p:nvPr>
            <p:ph idx="1"/>
          </p:nvPr>
        </p:nvSpPr>
        <p:spPr/>
        <p:txBody>
          <a:bodyPr/>
          <a:lstStyle/>
          <a:p>
            <a:r>
              <a:rPr lang="en-US" dirty="0"/>
              <a:t>Title VI compliance and training always occurs after awards</a:t>
            </a:r>
          </a:p>
          <a:p>
            <a:endParaRPr lang="en-US" dirty="0"/>
          </a:p>
          <a:p>
            <a:r>
              <a:rPr lang="en-US" dirty="0"/>
              <a:t>Title VI Survey and non-discrimination policy are required for new grantees</a:t>
            </a:r>
          </a:p>
          <a:p>
            <a:endParaRPr lang="en-US" dirty="0"/>
          </a:p>
          <a:p>
            <a:r>
              <a:rPr lang="en-US" dirty="0"/>
              <a:t>All grantees with open grants must complete Title VI training annually</a:t>
            </a:r>
          </a:p>
          <a:p>
            <a:endParaRPr lang="en-US" dirty="0"/>
          </a:p>
          <a:p>
            <a:r>
              <a:rPr lang="en-US" dirty="0"/>
              <a:t>Select the “Audit &amp; Title VI” tab on our </a:t>
            </a:r>
            <a:r>
              <a:rPr lang="en-US" dirty="0">
                <a:solidFill>
                  <a:srgbClr val="0070C0"/>
                </a:solidFill>
                <a:hlinkClick r:id="rId2">
                  <a:extLst>
                    <a:ext uri="{A12FA001-AC4F-418D-AE19-62706E023703}">
                      <ahyp:hlinkClr xmlns:ahyp="http://schemas.microsoft.com/office/drawing/2018/hyperlinkcolor" val="tx"/>
                    </a:ext>
                  </a:extLst>
                </a:hlinkClick>
              </a:rPr>
              <a:t>Grant Administration</a:t>
            </a:r>
            <a:r>
              <a:rPr lang="en-US" dirty="0"/>
              <a:t> page to find the Title VI training and to submit Title VI documents</a:t>
            </a:r>
          </a:p>
          <a:p>
            <a:endParaRPr lang="en-US" dirty="0"/>
          </a:p>
        </p:txBody>
      </p:sp>
    </p:spTree>
    <p:extLst>
      <p:ext uri="{BB962C8B-B14F-4D97-AF65-F5344CB8AC3E}">
        <p14:creationId xmlns:p14="http://schemas.microsoft.com/office/powerpoint/2010/main" val="24928651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9551F-E068-6043-5AB7-D6A39ED119CF}"/>
              </a:ext>
            </a:extLst>
          </p:cNvPr>
          <p:cNvSpPr>
            <a:spLocks noGrp="1"/>
          </p:cNvSpPr>
          <p:nvPr>
            <p:ph type="title"/>
          </p:nvPr>
        </p:nvSpPr>
        <p:spPr/>
        <p:txBody>
          <a:bodyPr/>
          <a:lstStyle/>
          <a:p>
            <a:r>
              <a:rPr lang="en-US" dirty="0"/>
              <a:t>Build America, Buy America (BABA)</a:t>
            </a:r>
          </a:p>
        </p:txBody>
      </p:sp>
      <p:sp>
        <p:nvSpPr>
          <p:cNvPr id="3" name="Content Placeholder 2">
            <a:extLst>
              <a:ext uri="{FF2B5EF4-FFF2-40B4-BE49-F238E27FC236}">
                <a16:creationId xmlns:a16="http://schemas.microsoft.com/office/drawing/2014/main" id="{8D1F3021-3973-FD4C-73B0-5AF084B61938}"/>
              </a:ext>
            </a:extLst>
          </p:cNvPr>
          <p:cNvSpPr>
            <a:spLocks noGrp="1"/>
          </p:cNvSpPr>
          <p:nvPr>
            <p:ph idx="1"/>
          </p:nvPr>
        </p:nvSpPr>
        <p:spPr/>
        <p:txBody>
          <a:bodyPr/>
          <a:lstStyle/>
          <a:p>
            <a:r>
              <a:rPr lang="en-US" dirty="0"/>
              <a:t>BABA implementation for CDBG is phased</a:t>
            </a:r>
          </a:p>
          <a:p>
            <a:pPr lvl="1"/>
            <a:r>
              <a:rPr lang="en-US" dirty="0"/>
              <a:t>FY23: Iron and Steel</a:t>
            </a:r>
          </a:p>
          <a:p>
            <a:pPr lvl="1"/>
            <a:r>
              <a:rPr lang="en-US" dirty="0"/>
              <a:t>FY24: Specifically-listed construction materials: </a:t>
            </a:r>
          </a:p>
          <a:p>
            <a:pPr marL="1257300" lvl="2" indent="-342900">
              <a:buFont typeface="+mj-lt"/>
              <a:buAutoNum type="arabicPeriod"/>
            </a:pPr>
            <a:r>
              <a:rPr lang="en-US" dirty="0"/>
              <a:t>non-ferrous metals; </a:t>
            </a:r>
          </a:p>
          <a:p>
            <a:pPr marL="1257300" lvl="2" indent="-342900">
              <a:buFont typeface="+mj-lt"/>
              <a:buAutoNum type="arabicPeriod"/>
            </a:pPr>
            <a:r>
              <a:rPr lang="en-US" dirty="0"/>
              <a:t>lumber; </a:t>
            </a:r>
          </a:p>
          <a:p>
            <a:pPr marL="1257300" lvl="2" indent="-342900">
              <a:buFont typeface="+mj-lt"/>
              <a:buAutoNum type="arabicPeriod"/>
            </a:pPr>
            <a:r>
              <a:rPr lang="en-US" dirty="0"/>
              <a:t>composite building materials; and </a:t>
            </a:r>
          </a:p>
          <a:p>
            <a:pPr marL="1257300" lvl="2" indent="-342900">
              <a:buFont typeface="+mj-lt"/>
              <a:buAutoNum type="arabicPeriod"/>
            </a:pPr>
            <a:r>
              <a:rPr lang="en-US" dirty="0"/>
              <a:t>plastic and </a:t>
            </a:r>
            <a:r>
              <a:rPr lang="en-US" dirty="0" err="1"/>
              <a:t>polymerbased</a:t>
            </a:r>
            <a:r>
              <a:rPr lang="en-US" dirty="0"/>
              <a:t> pipe and tube</a:t>
            </a:r>
          </a:p>
          <a:p>
            <a:pPr marL="857250" lvl="1" indent="-342900"/>
            <a:r>
              <a:rPr lang="en-US" dirty="0"/>
              <a:t>FY25: all other construction materials and manufactured products</a:t>
            </a:r>
          </a:p>
          <a:p>
            <a:pPr marL="857250" lvl="1" indent="-342900"/>
            <a:endParaRPr lang="en-US" dirty="0"/>
          </a:p>
          <a:p>
            <a:pPr marL="457200"/>
            <a:r>
              <a:rPr lang="en-US" dirty="0"/>
              <a:t>Begins with 2023 funded grants</a:t>
            </a:r>
          </a:p>
          <a:p>
            <a:pPr marL="457200"/>
            <a:endParaRPr lang="en-US" dirty="0"/>
          </a:p>
        </p:txBody>
      </p:sp>
    </p:spTree>
    <p:extLst>
      <p:ext uri="{BB962C8B-B14F-4D97-AF65-F5344CB8AC3E}">
        <p14:creationId xmlns:p14="http://schemas.microsoft.com/office/powerpoint/2010/main" val="1027640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FB5F3-8C0A-A1F0-0C4F-B78AA71A4E2C}"/>
              </a:ext>
            </a:extLst>
          </p:cNvPr>
          <p:cNvSpPr>
            <a:spLocks noGrp="1"/>
          </p:cNvSpPr>
          <p:nvPr>
            <p:ph type="title"/>
          </p:nvPr>
        </p:nvSpPr>
        <p:spPr/>
        <p:txBody>
          <a:bodyPr/>
          <a:lstStyle/>
          <a:p>
            <a:r>
              <a:rPr lang="en-US" dirty="0"/>
              <a:t>Build America, Buy America (BABA)</a:t>
            </a:r>
          </a:p>
        </p:txBody>
      </p:sp>
      <p:sp>
        <p:nvSpPr>
          <p:cNvPr id="3" name="Content Placeholder 2">
            <a:extLst>
              <a:ext uri="{FF2B5EF4-FFF2-40B4-BE49-F238E27FC236}">
                <a16:creationId xmlns:a16="http://schemas.microsoft.com/office/drawing/2014/main" id="{E6773502-FAE0-2501-DC8B-DA8E9838105D}"/>
              </a:ext>
            </a:extLst>
          </p:cNvPr>
          <p:cNvSpPr>
            <a:spLocks noGrp="1"/>
          </p:cNvSpPr>
          <p:nvPr>
            <p:ph idx="1"/>
          </p:nvPr>
        </p:nvSpPr>
        <p:spPr/>
        <p:txBody>
          <a:bodyPr>
            <a:normAutofit/>
          </a:bodyPr>
          <a:lstStyle/>
          <a:p>
            <a:r>
              <a:rPr lang="en-US" dirty="0"/>
              <a:t>General Waivers</a:t>
            </a:r>
          </a:p>
          <a:p>
            <a:pPr lvl="1"/>
            <a:r>
              <a:rPr lang="en-US" dirty="0"/>
              <a:t>Small grants – the total project cost is less than $250,000</a:t>
            </a:r>
          </a:p>
          <a:p>
            <a:pPr lvl="1"/>
            <a:r>
              <a:rPr lang="en-US" dirty="0"/>
              <a:t>De Minimis – a cumulative total of no more than 5% of the total cost of the iron, steel, manufactured products, and construction materials, up to a maximum of $1 million</a:t>
            </a:r>
          </a:p>
          <a:p>
            <a:pPr lvl="1"/>
            <a:r>
              <a:rPr lang="en-US" dirty="0"/>
              <a:t>Exigent Circumstances – urgent need or a threat to life, safety, or property of residents and the community</a:t>
            </a:r>
          </a:p>
          <a:p>
            <a:pPr lvl="1"/>
            <a:endParaRPr lang="en-US" dirty="0"/>
          </a:p>
          <a:p>
            <a:r>
              <a:rPr lang="en-US" dirty="0"/>
              <a:t>Specific Waivers</a:t>
            </a:r>
          </a:p>
          <a:p>
            <a:pPr lvl="1"/>
            <a:r>
              <a:rPr lang="en-US" dirty="0"/>
              <a:t>Public Interest – the use of the American made product would be inconsistent with the public interest</a:t>
            </a:r>
          </a:p>
          <a:p>
            <a:pPr lvl="1"/>
            <a:r>
              <a:rPr lang="en-US" dirty="0"/>
              <a:t>Non-Availability – the product needed is not produced in the United States in sufficient quantities or of a satisfactory quality</a:t>
            </a:r>
          </a:p>
          <a:p>
            <a:pPr lvl="1"/>
            <a:r>
              <a:rPr lang="en-US" dirty="0"/>
              <a:t>Unreasonable Cost – inclusion of the product produced in the US will increase the cost of the overall project by more than 25%</a:t>
            </a:r>
          </a:p>
        </p:txBody>
      </p:sp>
    </p:spTree>
    <p:extLst>
      <p:ext uri="{BB962C8B-B14F-4D97-AF65-F5344CB8AC3E}">
        <p14:creationId xmlns:p14="http://schemas.microsoft.com/office/powerpoint/2010/main" val="16411560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A8B86-7B3E-3EE6-0847-38A91B555429}"/>
              </a:ext>
            </a:extLst>
          </p:cNvPr>
          <p:cNvSpPr>
            <a:spLocks noGrp="1"/>
          </p:cNvSpPr>
          <p:nvPr>
            <p:ph type="title"/>
          </p:nvPr>
        </p:nvSpPr>
        <p:spPr/>
        <p:txBody>
          <a:bodyPr/>
          <a:lstStyle/>
          <a:p>
            <a:r>
              <a:rPr lang="en-US" dirty="0"/>
              <a:t>Build America, Buy America (BABA)</a:t>
            </a:r>
          </a:p>
        </p:txBody>
      </p:sp>
      <p:sp>
        <p:nvSpPr>
          <p:cNvPr id="3" name="Content Placeholder 2">
            <a:extLst>
              <a:ext uri="{FF2B5EF4-FFF2-40B4-BE49-F238E27FC236}">
                <a16:creationId xmlns:a16="http://schemas.microsoft.com/office/drawing/2014/main" id="{4CF8128F-CF0D-2333-DBCF-6DC650C5E6F4}"/>
              </a:ext>
            </a:extLst>
          </p:cNvPr>
          <p:cNvSpPr>
            <a:spLocks noGrp="1"/>
          </p:cNvSpPr>
          <p:nvPr>
            <p:ph idx="1"/>
          </p:nvPr>
        </p:nvSpPr>
        <p:spPr/>
        <p:txBody>
          <a:bodyPr/>
          <a:lstStyle/>
          <a:p>
            <a:r>
              <a:rPr lang="en-US" dirty="0"/>
              <a:t>HUD is providing guidance on BABA implementation now</a:t>
            </a:r>
          </a:p>
          <a:p>
            <a:endParaRPr lang="en-US" dirty="0"/>
          </a:p>
          <a:p>
            <a:r>
              <a:rPr lang="en-US" dirty="0"/>
              <a:t>Manual will be updated with information, guidance, and forms soon</a:t>
            </a:r>
          </a:p>
          <a:p>
            <a:endParaRPr lang="en-US" dirty="0"/>
          </a:p>
          <a:p>
            <a:r>
              <a:rPr lang="en-US" dirty="0"/>
              <a:t>Project specific waivers will require review by HUD and the Made in America Office</a:t>
            </a:r>
          </a:p>
        </p:txBody>
      </p:sp>
    </p:spTree>
    <p:extLst>
      <p:ext uri="{BB962C8B-B14F-4D97-AF65-F5344CB8AC3E}">
        <p14:creationId xmlns:p14="http://schemas.microsoft.com/office/powerpoint/2010/main" val="8768231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07903-8ED1-8863-4EC3-A2F520C39EEC}"/>
              </a:ext>
            </a:extLst>
          </p:cNvPr>
          <p:cNvSpPr>
            <a:spLocks noGrp="1"/>
          </p:cNvSpPr>
          <p:nvPr>
            <p:ph type="title"/>
          </p:nvPr>
        </p:nvSpPr>
        <p:spPr/>
        <p:txBody>
          <a:bodyPr/>
          <a:lstStyle/>
          <a:p>
            <a:r>
              <a:rPr lang="en-US" dirty="0"/>
              <a:t>Violence Against Women Act (VAWA)</a:t>
            </a:r>
          </a:p>
        </p:txBody>
      </p:sp>
      <p:sp>
        <p:nvSpPr>
          <p:cNvPr id="3" name="Content Placeholder 2">
            <a:extLst>
              <a:ext uri="{FF2B5EF4-FFF2-40B4-BE49-F238E27FC236}">
                <a16:creationId xmlns:a16="http://schemas.microsoft.com/office/drawing/2014/main" id="{34FB312F-3EED-1C2E-6DD3-91F53455E929}"/>
              </a:ext>
            </a:extLst>
          </p:cNvPr>
          <p:cNvSpPr>
            <a:spLocks noGrp="1"/>
          </p:cNvSpPr>
          <p:nvPr>
            <p:ph idx="1"/>
          </p:nvPr>
        </p:nvSpPr>
        <p:spPr/>
        <p:txBody>
          <a:bodyPr/>
          <a:lstStyle/>
          <a:p>
            <a:r>
              <a:rPr lang="en-US" dirty="0"/>
              <a:t>Reauthorization in 2022 included CDBG</a:t>
            </a:r>
          </a:p>
          <a:p>
            <a:endParaRPr lang="en-US" dirty="0"/>
          </a:p>
          <a:p>
            <a:r>
              <a:rPr lang="en-US" dirty="0"/>
              <a:t>Still awaiting clear guidance from HUD</a:t>
            </a:r>
          </a:p>
          <a:p>
            <a:endParaRPr lang="en-US" dirty="0"/>
          </a:p>
          <a:p>
            <a:r>
              <a:rPr lang="en-US" dirty="0"/>
              <a:t>Requirements of CDBG recipients:</a:t>
            </a:r>
          </a:p>
          <a:p>
            <a:pPr lvl="1"/>
            <a:r>
              <a:rPr lang="en-US" dirty="0"/>
              <a:t>Report on the existence of laws or policies they or their subgrantees (or state grant recipients) adopted that impose penalties based on requests for law enforcement or emergency assistance or based on criminal activity that occurred at a covered property.</a:t>
            </a:r>
          </a:p>
          <a:p>
            <a:pPr lvl="1"/>
            <a:r>
              <a:rPr lang="en-US" dirty="0"/>
              <a:t>Certify that they and their subgrantees are in compliance or describe the steps they and their subgrantees must take to comply within 180 days of the report to HUD.</a:t>
            </a:r>
          </a:p>
        </p:txBody>
      </p:sp>
    </p:spTree>
    <p:extLst>
      <p:ext uri="{BB962C8B-B14F-4D97-AF65-F5344CB8AC3E}">
        <p14:creationId xmlns:p14="http://schemas.microsoft.com/office/powerpoint/2010/main" val="40461109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Monitoring</a:t>
            </a:r>
          </a:p>
        </p:txBody>
      </p:sp>
      <p:sp>
        <p:nvSpPr>
          <p:cNvPr id="3" name="Content Placeholder 2"/>
          <p:cNvSpPr>
            <a:spLocks noGrp="1"/>
          </p:cNvSpPr>
          <p:nvPr>
            <p:ph idx="1"/>
          </p:nvPr>
        </p:nvSpPr>
        <p:spPr>
          <a:xfrm>
            <a:off x="457200" y="1295400"/>
            <a:ext cx="8229600" cy="5257800"/>
          </a:xfrm>
        </p:spPr>
        <p:txBody>
          <a:bodyPr>
            <a:normAutofit/>
          </a:bodyPr>
          <a:lstStyle/>
          <a:p>
            <a:r>
              <a:rPr lang="en-US" dirty="0"/>
              <a:t>Davis-Bacon is the biggest challenge, pay careful attention here</a:t>
            </a:r>
          </a:p>
          <a:p>
            <a:pPr lvl="1"/>
            <a:r>
              <a:rPr lang="en-US" dirty="0"/>
              <a:t>Labor findings generally take the longest to resolve</a:t>
            </a:r>
          </a:p>
          <a:p>
            <a:endParaRPr lang="en-US" dirty="0"/>
          </a:p>
          <a:p>
            <a:r>
              <a:rPr lang="en-US" dirty="0"/>
              <a:t>Generally, set at 50% construction completion or equipment delivery</a:t>
            </a:r>
          </a:p>
          <a:p>
            <a:pPr lvl="1"/>
            <a:r>
              <a:rPr lang="en-US" dirty="0"/>
              <a:t>Make sure enough employee interviews have been conducted</a:t>
            </a:r>
          </a:p>
          <a:p>
            <a:pPr lvl="1"/>
            <a:r>
              <a:rPr lang="en-US" dirty="0"/>
              <a:t>Make sure Fair Housing activity is complete</a:t>
            </a:r>
          </a:p>
          <a:p>
            <a:pPr lvl="1"/>
            <a:endParaRPr lang="en-US" dirty="0"/>
          </a:p>
          <a:p>
            <a:pPr lvl="1"/>
            <a:endParaRPr lang="en-US" dirty="0"/>
          </a:p>
          <a:p>
            <a:endParaRPr lang="en-US" dirty="0"/>
          </a:p>
        </p:txBody>
      </p:sp>
    </p:spTree>
    <p:extLst>
      <p:ext uri="{BB962C8B-B14F-4D97-AF65-F5344CB8AC3E}">
        <p14:creationId xmlns:p14="http://schemas.microsoft.com/office/powerpoint/2010/main" val="21704233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699EE-B8ED-422E-BF8C-58315392C9A1}"/>
              </a:ext>
            </a:extLst>
          </p:cNvPr>
          <p:cNvSpPr>
            <a:spLocks noGrp="1"/>
          </p:cNvSpPr>
          <p:nvPr>
            <p:ph type="title"/>
          </p:nvPr>
        </p:nvSpPr>
        <p:spPr/>
        <p:txBody>
          <a:bodyPr/>
          <a:lstStyle/>
          <a:p>
            <a:r>
              <a:rPr lang="en-US" dirty="0"/>
              <a:t>Monitoring</a:t>
            </a:r>
          </a:p>
        </p:txBody>
      </p:sp>
      <p:sp>
        <p:nvSpPr>
          <p:cNvPr id="3" name="Content Placeholder 2">
            <a:extLst>
              <a:ext uri="{FF2B5EF4-FFF2-40B4-BE49-F238E27FC236}">
                <a16:creationId xmlns:a16="http://schemas.microsoft.com/office/drawing/2014/main" id="{34758EAC-9626-4E57-9C6A-200E4C45D412}"/>
              </a:ext>
            </a:extLst>
          </p:cNvPr>
          <p:cNvSpPr>
            <a:spLocks noGrp="1"/>
          </p:cNvSpPr>
          <p:nvPr>
            <p:ph idx="1"/>
          </p:nvPr>
        </p:nvSpPr>
        <p:spPr/>
        <p:txBody>
          <a:bodyPr/>
          <a:lstStyle/>
          <a:p>
            <a:r>
              <a:rPr lang="en-US" dirty="0"/>
              <a:t>Submit requests for monitoring online</a:t>
            </a:r>
          </a:p>
          <a:p>
            <a:pPr lvl="1"/>
            <a:r>
              <a:rPr lang="en-US" dirty="0"/>
              <a:t>Link: </a:t>
            </a:r>
            <a:r>
              <a:rPr lang="en-US" dirty="0">
                <a:solidFill>
                  <a:srgbClr val="0070C0"/>
                </a:solidFill>
                <a:hlinkClick r:id="rId2">
                  <a:extLst>
                    <a:ext uri="{A12FA001-AC4F-418D-AE19-62706E023703}">
                      <ahyp:hlinkClr xmlns:ahyp="http://schemas.microsoft.com/office/drawing/2018/hyperlinkcolor" val="tx"/>
                    </a:ext>
                  </a:extLst>
                </a:hlinkClick>
              </a:rPr>
              <a:t>CDBG Monitoring Form</a:t>
            </a:r>
            <a:endParaRPr lang="en-US" dirty="0">
              <a:solidFill>
                <a:srgbClr val="0070C0"/>
              </a:solidFill>
            </a:endParaRPr>
          </a:p>
          <a:p>
            <a:endParaRPr lang="en-US" dirty="0">
              <a:solidFill>
                <a:srgbClr val="0070C0"/>
              </a:solidFill>
            </a:endParaRPr>
          </a:p>
          <a:p>
            <a:r>
              <a:rPr lang="en-US" dirty="0"/>
              <a:t>Webform must be completed and documents submitted at least one week prior to monitoring appointment</a:t>
            </a:r>
          </a:p>
          <a:p>
            <a:pPr lvl="1"/>
            <a:r>
              <a:rPr lang="en-US" dirty="0"/>
              <a:t>Link: </a:t>
            </a:r>
            <a:r>
              <a:rPr lang="en-US" dirty="0">
                <a:solidFill>
                  <a:srgbClr val="0070C0"/>
                </a:solidFill>
                <a:hlinkClick r:id="rId3">
                  <a:extLst>
                    <a:ext uri="{A12FA001-AC4F-418D-AE19-62706E023703}">
                      <ahyp:hlinkClr xmlns:ahyp="http://schemas.microsoft.com/office/drawing/2018/hyperlinkcolor" val="tx"/>
                    </a:ext>
                  </a:extLst>
                </a:hlinkClick>
              </a:rPr>
              <a:t>CDBG Electronic Monitoring</a:t>
            </a:r>
            <a:endParaRPr lang="en-US" dirty="0">
              <a:solidFill>
                <a:srgbClr val="0070C0"/>
              </a:solidFill>
            </a:endParaRPr>
          </a:p>
          <a:p>
            <a:pPr lvl="1"/>
            <a:endParaRPr lang="en-US" dirty="0"/>
          </a:p>
        </p:txBody>
      </p:sp>
    </p:spTree>
    <p:extLst>
      <p:ext uri="{BB962C8B-B14F-4D97-AF65-F5344CB8AC3E}">
        <p14:creationId xmlns:p14="http://schemas.microsoft.com/office/powerpoint/2010/main" val="32958075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8AA54-0AF9-47B2-B175-92492FEFF51E}"/>
              </a:ext>
            </a:extLst>
          </p:cNvPr>
          <p:cNvSpPr>
            <a:spLocks noGrp="1"/>
          </p:cNvSpPr>
          <p:nvPr>
            <p:ph type="title"/>
          </p:nvPr>
        </p:nvSpPr>
        <p:spPr/>
        <p:txBody>
          <a:bodyPr/>
          <a:lstStyle/>
          <a:p>
            <a:r>
              <a:rPr lang="en-US" dirty="0"/>
              <a:t>Contract Amendments</a:t>
            </a:r>
          </a:p>
        </p:txBody>
      </p:sp>
      <p:sp>
        <p:nvSpPr>
          <p:cNvPr id="3" name="Content Placeholder 2">
            <a:extLst>
              <a:ext uri="{FF2B5EF4-FFF2-40B4-BE49-F238E27FC236}">
                <a16:creationId xmlns:a16="http://schemas.microsoft.com/office/drawing/2014/main" id="{A106E9D6-AC4A-419D-8284-F3D2B5F86A00}"/>
              </a:ext>
            </a:extLst>
          </p:cNvPr>
          <p:cNvSpPr>
            <a:spLocks noGrp="1"/>
          </p:cNvSpPr>
          <p:nvPr>
            <p:ph idx="1"/>
          </p:nvPr>
        </p:nvSpPr>
        <p:spPr/>
        <p:txBody>
          <a:bodyPr/>
          <a:lstStyle/>
          <a:p>
            <a:r>
              <a:rPr lang="en-US" dirty="0"/>
              <a:t>Reasons to amend a contract</a:t>
            </a:r>
          </a:p>
          <a:p>
            <a:pPr lvl="1"/>
            <a:r>
              <a:rPr lang="en-US" dirty="0"/>
              <a:t>Extension of contract period</a:t>
            </a:r>
          </a:p>
          <a:p>
            <a:pPr lvl="1"/>
            <a:r>
              <a:rPr lang="en-US" dirty="0"/>
              <a:t>Change in scope</a:t>
            </a:r>
          </a:p>
          <a:p>
            <a:pPr lvl="1"/>
            <a:r>
              <a:rPr lang="en-US" dirty="0"/>
              <a:t>Budget adjustment to zero-dollar line items</a:t>
            </a:r>
          </a:p>
          <a:p>
            <a:pPr lvl="1"/>
            <a:endParaRPr lang="en-US" dirty="0"/>
          </a:p>
          <a:p>
            <a:r>
              <a:rPr lang="en-US" dirty="0"/>
              <a:t>Contract Extension</a:t>
            </a:r>
          </a:p>
          <a:p>
            <a:pPr lvl="1"/>
            <a:r>
              <a:rPr lang="en-US" dirty="0"/>
              <a:t>Request contract extension using the new online form. Select the “Contract Amendment” tab on our </a:t>
            </a:r>
            <a:r>
              <a:rPr lang="en-US" dirty="0">
                <a:solidFill>
                  <a:srgbClr val="0070C0"/>
                </a:solidFill>
                <a:hlinkClick r:id="rId2">
                  <a:extLst>
                    <a:ext uri="{A12FA001-AC4F-418D-AE19-62706E023703}">
                      <ahyp:hlinkClr xmlns:ahyp="http://schemas.microsoft.com/office/drawing/2018/hyperlinkcolor" val="tx"/>
                    </a:ext>
                  </a:extLst>
                </a:hlinkClick>
              </a:rPr>
              <a:t>Grant Administration </a:t>
            </a:r>
            <a:r>
              <a:rPr lang="en-US" dirty="0"/>
              <a:t>page.</a:t>
            </a:r>
          </a:p>
          <a:p>
            <a:pPr lvl="1"/>
            <a:r>
              <a:rPr lang="en-US" dirty="0"/>
              <a:t>Include the current budget</a:t>
            </a:r>
          </a:p>
          <a:p>
            <a:pPr lvl="1"/>
            <a:r>
              <a:rPr lang="en-US" dirty="0"/>
              <a:t>Submit at least 60 days prior to contract expiration </a:t>
            </a:r>
          </a:p>
        </p:txBody>
      </p:sp>
    </p:spTree>
    <p:extLst>
      <p:ext uri="{BB962C8B-B14F-4D97-AF65-F5344CB8AC3E}">
        <p14:creationId xmlns:p14="http://schemas.microsoft.com/office/powerpoint/2010/main" val="33234650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Monthly and Annual Reports</a:t>
            </a:r>
          </a:p>
        </p:txBody>
      </p:sp>
      <p:sp>
        <p:nvSpPr>
          <p:cNvPr id="3" name="Content Placeholder 2"/>
          <p:cNvSpPr>
            <a:spLocks noGrp="1"/>
          </p:cNvSpPr>
          <p:nvPr>
            <p:ph idx="1"/>
          </p:nvPr>
        </p:nvSpPr>
        <p:spPr/>
        <p:txBody>
          <a:bodyPr/>
          <a:lstStyle/>
          <a:p>
            <a:r>
              <a:rPr lang="en-US" dirty="0">
                <a:solidFill>
                  <a:schemeClr val="tx2">
                    <a:lumMod val="60000"/>
                    <a:lumOff val="40000"/>
                  </a:schemeClr>
                </a:solidFill>
                <a:hlinkClick r:id="rId2">
                  <a:extLst>
                    <a:ext uri="{A12FA001-AC4F-418D-AE19-62706E023703}">
                      <ahyp:hlinkClr xmlns:ahyp="http://schemas.microsoft.com/office/drawing/2018/hyperlinkcolor" val="tx"/>
                    </a:ext>
                  </a:extLst>
                </a:hlinkClick>
              </a:rPr>
              <a:t>Monthly Status Reports</a:t>
            </a:r>
            <a:r>
              <a:rPr lang="en-US" dirty="0"/>
              <a:t> are required to be submitted by the 28</a:t>
            </a:r>
            <a:r>
              <a:rPr lang="en-US" baseline="30000" dirty="0"/>
              <a:t>th</a:t>
            </a:r>
            <a:r>
              <a:rPr lang="en-US" dirty="0"/>
              <a:t> of each month</a:t>
            </a:r>
          </a:p>
          <a:p>
            <a:endParaRPr lang="en-US" dirty="0"/>
          </a:p>
          <a:p>
            <a:r>
              <a:rPr lang="en-US" dirty="0"/>
              <a:t>Annual Reports due at the end of December </a:t>
            </a:r>
          </a:p>
          <a:p>
            <a:endParaRPr lang="en-US" dirty="0"/>
          </a:p>
          <a:p>
            <a:r>
              <a:rPr lang="en-US" dirty="0"/>
              <a:t>Will take the place of the December monthly report</a:t>
            </a:r>
          </a:p>
          <a:p>
            <a:endParaRPr lang="en-US" dirty="0"/>
          </a:p>
          <a:p>
            <a:r>
              <a:rPr lang="en-US" dirty="0"/>
              <a:t>Link: </a:t>
            </a:r>
            <a:r>
              <a:rPr lang="en-US" dirty="0">
                <a:solidFill>
                  <a:srgbClr val="0070C0"/>
                </a:solidFill>
                <a:hlinkClick r:id="rId3">
                  <a:extLst>
                    <a:ext uri="{A12FA001-AC4F-418D-AE19-62706E023703}">
                      <ahyp:hlinkClr xmlns:ahyp="http://schemas.microsoft.com/office/drawing/2018/hyperlinkcolor" val="tx"/>
                    </a:ext>
                  </a:extLst>
                </a:hlinkClick>
              </a:rPr>
              <a:t>CDBG Annual Report</a:t>
            </a:r>
            <a:endParaRPr lang="en-US" dirty="0">
              <a:solidFill>
                <a:srgbClr val="0070C0"/>
              </a:solidFill>
            </a:endParaRPr>
          </a:p>
          <a:p>
            <a:pPr lvl="1"/>
            <a:r>
              <a:rPr lang="en-US" dirty="0"/>
              <a:t>Be sure to select Annual Report</a:t>
            </a:r>
          </a:p>
          <a:p>
            <a:pPr marL="0" indent="0">
              <a:buNone/>
            </a:pPr>
            <a:endParaRPr lang="en-US" dirty="0"/>
          </a:p>
          <a:p>
            <a:r>
              <a:rPr lang="en-US" dirty="0"/>
              <a:t>Performance measures should match those in application</a:t>
            </a:r>
          </a:p>
        </p:txBody>
      </p:sp>
    </p:spTree>
    <p:extLst>
      <p:ext uri="{BB962C8B-B14F-4D97-AF65-F5344CB8AC3E}">
        <p14:creationId xmlns:p14="http://schemas.microsoft.com/office/powerpoint/2010/main" val="25324840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Closeouts</a:t>
            </a:r>
          </a:p>
        </p:txBody>
      </p:sp>
      <p:sp>
        <p:nvSpPr>
          <p:cNvPr id="3" name="Content Placeholder 2"/>
          <p:cNvSpPr>
            <a:spLocks noGrp="1"/>
          </p:cNvSpPr>
          <p:nvPr>
            <p:ph idx="1"/>
          </p:nvPr>
        </p:nvSpPr>
        <p:spPr>
          <a:xfrm>
            <a:off x="457200" y="1295400"/>
            <a:ext cx="8229600" cy="5257800"/>
          </a:xfrm>
        </p:spPr>
        <p:txBody>
          <a:bodyPr>
            <a:normAutofit/>
          </a:bodyPr>
          <a:lstStyle/>
          <a:p>
            <a:r>
              <a:rPr lang="en-US" dirty="0"/>
              <a:t>Same link as Annual Report, just select Closeout Report</a:t>
            </a:r>
          </a:p>
          <a:p>
            <a:endParaRPr lang="en-US" dirty="0"/>
          </a:p>
          <a:p>
            <a:r>
              <a:rPr lang="en-US" dirty="0"/>
              <a:t>Section 3 is now consolidated into the Closeout report</a:t>
            </a:r>
          </a:p>
          <a:p>
            <a:endParaRPr lang="en-US" dirty="0"/>
          </a:p>
          <a:p>
            <a:r>
              <a:rPr lang="en-US" dirty="0"/>
              <a:t>All open grants must be closed to apply</a:t>
            </a:r>
          </a:p>
          <a:p>
            <a:endParaRPr lang="en-US" dirty="0"/>
          </a:p>
          <a:p>
            <a:r>
              <a:rPr lang="en-US" dirty="0"/>
              <a:t>Closeout public hearings should be held within 30 days of the end of construction</a:t>
            </a:r>
          </a:p>
          <a:p>
            <a:endParaRPr lang="en-US" dirty="0"/>
          </a:p>
          <a:p>
            <a:r>
              <a:rPr lang="en-US" dirty="0"/>
              <a:t>Link: </a:t>
            </a:r>
            <a:r>
              <a:rPr lang="en-US" dirty="0">
                <a:solidFill>
                  <a:srgbClr val="0070C0"/>
                </a:solidFill>
                <a:hlinkClick r:id="rId2">
                  <a:extLst>
                    <a:ext uri="{A12FA001-AC4F-418D-AE19-62706E023703}">
                      <ahyp:hlinkClr xmlns:ahyp="http://schemas.microsoft.com/office/drawing/2018/hyperlinkcolor" val="tx"/>
                    </a:ext>
                  </a:extLst>
                </a:hlinkClick>
              </a:rPr>
              <a:t>CDBG Closeout Report</a:t>
            </a:r>
            <a:endParaRPr lang="en-US" dirty="0">
              <a:solidFill>
                <a:srgbClr val="0070C0"/>
              </a:solidFill>
            </a:endParaRPr>
          </a:p>
          <a:p>
            <a:pPr lvl="1"/>
            <a:r>
              <a:rPr lang="en-US" dirty="0"/>
              <a:t>Be sure to select Closeout Report</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37802296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43200" y="3962400"/>
            <a:ext cx="5455019" cy="2800767"/>
          </a:xfrm>
          <a:prstGeom prst="rect">
            <a:avLst/>
          </a:prstGeom>
          <a:noFill/>
        </p:spPr>
        <p:txBody>
          <a:bodyPr wrap="none" rtlCol="0">
            <a:spAutoFit/>
          </a:bodyPr>
          <a:lstStyle/>
          <a:p>
            <a:r>
              <a:rPr lang="en-US" sz="4400" dirty="0">
                <a:solidFill>
                  <a:schemeClr val="bg1"/>
                </a:solidFill>
                <a:latin typeface="PermianSlabSerifTypeface" pitchFamily="50" charset="0"/>
              </a:rPr>
              <a:t>Kent Archer</a:t>
            </a:r>
          </a:p>
          <a:p>
            <a:r>
              <a:rPr lang="en-US" sz="4400" dirty="0">
                <a:solidFill>
                  <a:schemeClr val="bg1"/>
                </a:solidFill>
                <a:latin typeface="PermianSlabSerifTypeface" pitchFamily="50" charset="0"/>
              </a:rPr>
              <a:t>(615) 354-3591</a:t>
            </a:r>
          </a:p>
          <a:p>
            <a:r>
              <a:rPr lang="en-US" sz="4400" dirty="0">
                <a:solidFill>
                  <a:schemeClr val="accent5">
                    <a:lumMod val="60000"/>
                    <a:lumOff val="40000"/>
                  </a:schemeClr>
                </a:solidFill>
                <a:latin typeface="PermianSlabSerifTypeface" pitchFamily="50" charset="0"/>
              </a:rPr>
              <a:t>kent.archer@tn.gov</a:t>
            </a:r>
          </a:p>
          <a:p>
            <a:endParaRPr lang="en-US" sz="4400" dirty="0">
              <a:solidFill>
                <a:schemeClr val="bg1"/>
              </a:solidFill>
              <a:latin typeface="PermianSlabSerifTypeface" pitchFamily="50" charset="0"/>
            </a:endParaRPr>
          </a:p>
        </p:txBody>
      </p:sp>
    </p:spTree>
    <p:extLst>
      <p:ext uri="{BB962C8B-B14F-4D97-AF65-F5344CB8AC3E}">
        <p14:creationId xmlns:p14="http://schemas.microsoft.com/office/powerpoint/2010/main" val="3096542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Audit Reviews and Risk Assessments</a:t>
            </a:r>
          </a:p>
        </p:txBody>
      </p:sp>
      <p:sp>
        <p:nvSpPr>
          <p:cNvPr id="3" name="Content Placeholder 2"/>
          <p:cNvSpPr>
            <a:spLocks noGrp="1"/>
          </p:cNvSpPr>
          <p:nvPr>
            <p:ph idx="1"/>
          </p:nvPr>
        </p:nvSpPr>
        <p:spPr>
          <a:xfrm>
            <a:off x="457200" y="1295400"/>
            <a:ext cx="8229600" cy="5105400"/>
          </a:xfrm>
        </p:spPr>
        <p:txBody>
          <a:bodyPr>
            <a:normAutofit/>
          </a:bodyPr>
          <a:lstStyle/>
          <a:p>
            <a:r>
              <a:rPr lang="en-US" dirty="0"/>
              <a:t>Audit reviews and risk assessments will begin after awards are issued.</a:t>
            </a:r>
          </a:p>
          <a:p>
            <a:endParaRPr lang="en-US" dirty="0"/>
          </a:p>
          <a:p>
            <a:r>
              <a:rPr lang="en-US" dirty="0"/>
              <a:t>These affect the likelihood a project will be monitored on-site</a:t>
            </a:r>
          </a:p>
          <a:p>
            <a:endParaRPr lang="en-US" dirty="0"/>
          </a:p>
          <a:p>
            <a:r>
              <a:rPr lang="en-US" dirty="0"/>
              <a:t>20% of monitoring will occur on-site this year</a:t>
            </a:r>
          </a:p>
          <a:p>
            <a:endParaRPr lang="en-US" dirty="0"/>
          </a:p>
          <a:p>
            <a:endParaRPr lang="en-US" dirty="0"/>
          </a:p>
          <a:p>
            <a:pPr lvl="1"/>
            <a:endParaRPr lang="en-US" dirty="0"/>
          </a:p>
          <a:p>
            <a:pPr marL="0" indent="0">
              <a:buNone/>
            </a:pPr>
            <a:endParaRPr lang="en-US" dirty="0"/>
          </a:p>
          <a:p>
            <a:endParaRPr lang="en-US" dirty="0"/>
          </a:p>
        </p:txBody>
      </p:sp>
    </p:spTree>
    <p:extLst>
      <p:ext uri="{BB962C8B-B14F-4D97-AF65-F5344CB8AC3E}">
        <p14:creationId xmlns:p14="http://schemas.microsoft.com/office/powerpoint/2010/main" val="3142903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56786-2803-4338-B4EC-5DDA9742A31B}"/>
              </a:ext>
            </a:extLst>
          </p:cNvPr>
          <p:cNvSpPr>
            <a:spLocks noGrp="1"/>
          </p:cNvSpPr>
          <p:nvPr>
            <p:ph type="title"/>
          </p:nvPr>
        </p:nvSpPr>
        <p:spPr/>
        <p:txBody>
          <a:bodyPr/>
          <a:lstStyle/>
          <a:p>
            <a:r>
              <a:rPr lang="en-US" dirty="0"/>
              <a:t>Project Timeline – Construction Projects</a:t>
            </a:r>
          </a:p>
        </p:txBody>
      </p:sp>
      <p:sp>
        <p:nvSpPr>
          <p:cNvPr id="3" name="Content Placeholder 2">
            <a:extLst>
              <a:ext uri="{FF2B5EF4-FFF2-40B4-BE49-F238E27FC236}">
                <a16:creationId xmlns:a16="http://schemas.microsoft.com/office/drawing/2014/main" id="{5BE0F2F5-288F-4798-BB63-0A68FD2C4399}"/>
              </a:ext>
            </a:extLst>
          </p:cNvPr>
          <p:cNvSpPr>
            <a:spLocks noGrp="1"/>
          </p:cNvSpPr>
          <p:nvPr>
            <p:ph idx="1"/>
          </p:nvPr>
        </p:nvSpPr>
        <p:spPr/>
        <p:txBody>
          <a:bodyPr/>
          <a:lstStyle/>
          <a:p>
            <a:pPr>
              <a:tabLst>
                <a:tab pos="3205163" algn="l"/>
              </a:tabLst>
            </a:pPr>
            <a:r>
              <a:rPr lang="en-US" sz="2000" dirty="0"/>
              <a:t>ERR Due: 	Varies, 60-120 days after award</a:t>
            </a:r>
          </a:p>
          <a:p>
            <a:pPr>
              <a:tabLst>
                <a:tab pos="3205163" algn="l"/>
              </a:tabLst>
            </a:pPr>
            <a:r>
              <a:rPr lang="en-US" sz="2000" dirty="0"/>
              <a:t>Plans and Specs Due: 	90 days after LOREC/FNORCC</a:t>
            </a:r>
          </a:p>
          <a:p>
            <a:pPr>
              <a:tabLst>
                <a:tab pos="3205163" algn="l"/>
              </a:tabLst>
            </a:pPr>
            <a:r>
              <a:rPr lang="en-US" sz="2000" dirty="0"/>
              <a:t>Bid Opening:	45 days after Plans &amp; Specs Approval</a:t>
            </a:r>
          </a:p>
          <a:p>
            <a:pPr>
              <a:tabLst>
                <a:tab pos="3205163" algn="l"/>
              </a:tabLst>
            </a:pPr>
            <a:r>
              <a:rPr lang="en-US" sz="2000" dirty="0"/>
              <a:t>Bid Tabs Due:	14 days after Bid Opening</a:t>
            </a:r>
          </a:p>
          <a:p>
            <a:pPr>
              <a:tabLst>
                <a:tab pos="3205163" algn="l"/>
              </a:tabLst>
            </a:pPr>
            <a:r>
              <a:rPr lang="en-US" sz="2000" dirty="0"/>
              <a:t>Notice of Contract:	10 days prior to Pre-Construction Conference </a:t>
            </a:r>
          </a:p>
          <a:p>
            <a:pPr marL="341313" indent="0">
              <a:buNone/>
              <a:tabLst>
                <a:tab pos="3205163" algn="l"/>
              </a:tabLst>
            </a:pPr>
            <a:r>
              <a:rPr lang="en-US" sz="2000" dirty="0"/>
              <a:t>Award and PCC</a:t>
            </a:r>
          </a:p>
          <a:p>
            <a:pPr>
              <a:tabLst>
                <a:tab pos="3205163" algn="l"/>
              </a:tabLst>
            </a:pPr>
            <a:r>
              <a:rPr lang="en-US" sz="2000" dirty="0"/>
              <a:t>Notice of Start of:	After PCC and before construction begins</a:t>
            </a:r>
          </a:p>
          <a:p>
            <a:pPr marL="341313" indent="0">
              <a:buNone/>
              <a:tabLst>
                <a:tab pos="3205163" algn="l"/>
              </a:tabLst>
            </a:pPr>
            <a:r>
              <a:rPr lang="en-US" sz="2000" dirty="0"/>
              <a:t>Construction	</a:t>
            </a:r>
            <a:r>
              <a:rPr lang="en-US" sz="2000" i="1" dirty="0"/>
              <a:t>(Include first HUD-2516 submission)</a:t>
            </a:r>
          </a:p>
          <a:p>
            <a:pPr>
              <a:tabLst>
                <a:tab pos="3205163" algn="l"/>
              </a:tabLst>
            </a:pPr>
            <a:r>
              <a:rPr lang="en-US" sz="2000" dirty="0"/>
              <a:t>Project Monitoring:	Approximately 50% construction completion</a:t>
            </a:r>
          </a:p>
          <a:p>
            <a:pPr>
              <a:tabLst>
                <a:tab pos="3205163" algn="l"/>
              </a:tabLst>
            </a:pPr>
            <a:r>
              <a:rPr lang="en-US" sz="2000" dirty="0"/>
              <a:t>Final Public Hearing:	Within 30 days after construction completion</a:t>
            </a:r>
          </a:p>
          <a:p>
            <a:pPr>
              <a:tabLst>
                <a:tab pos="3205163" algn="l"/>
              </a:tabLst>
            </a:pPr>
            <a:r>
              <a:rPr lang="en-US" sz="2000" dirty="0"/>
              <a:t>Closeout Due:	15 days after Final Public Hearing</a:t>
            </a:r>
          </a:p>
          <a:p>
            <a:pPr marL="3205163" indent="-3205163">
              <a:buNone/>
              <a:tabLst>
                <a:tab pos="3205163" algn="l"/>
              </a:tabLst>
            </a:pPr>
            <a:r>
              <a:rPr lang="en-US" sz="2000" dirty="0"/>
              <a:t>	</a:t>
            </a:r>
            <a:r>
              <a:rPr lang="en-US" sz="2000" i="1" dirty="0"/>
              <a:t>(Closeout will not be approved until final RFP is processed.)</a:t>
            </a:r>
          </a:p>
          <a:p>
            <a:pPr marL="3205163" indent="-3205163">
              <a:buNone/>
              <a:tabLst>
                <a:tab pos="3205163" algn="l"/>
              </a:tabLst>
            </a:pPr>
            <a:endParaRPr lang="en-US" sz="2000" i="1" dirty="0"/>
          </a:p>
        </p:txBody>
      </p:sp>
    </p:spTree>
    <p:extLst>
      <p:ext uri="{BB962C8B-B14F-4D97-AF65-F5344CB8AC3E}">
        <p14:creationId xmlns:p14="http://schemas.microsoft.com/office/powerpoint/2010/main" val="3404214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1A251-96B5-440B-A914-886E179D9ED3}"/>
              </a:ext>
            </a:extLst>
          </p:cNvPr>
          <p:cNvSpPr>
            <a:spLocks noGrp="1"/>
          </p:cNvSpPr>
          <p:nvPr>
            <p:ph type="title"/>
          </p:nvPr>
        </p:nvSpPr>
        <p:spPr/>
        <p:txBody>
          <a:bodyPr/>
          <a:lstStyle/>
          <a:p>
            <a:r>
              <a:rPr lang="en-US" dirty="0"/>
              <a:t>Project Timeline – Equipment Projects</a:t>
            </a:r>
          </a:p>
        </p:txBody>
      </p:sp>
      <p:sp>
        <p:nvSpPr>
          <p:cNvPr id="3" name="Content Placeholder 2">
            <a:extLst>
              <a:ext uri="{FF2B5EF4-FFF2-40B4-BE49-F238E27FC236}">
                <a16:creationId xmlns:a16="http://schemas.microsoft.com/office/drawing/2014/main" id="{57763F19-0BBF-43CC-A898-509CA5E320CC}"/>
              </a:ext>
            </a:extLst>
          </p:cNvPr>
          <p:cNvSpPr>
            <a:spLocks noGrp="1"/>
          </p:cNvSpPr>
          <p:nvPr>
            <p:ph idx="1"/>
          </p:nvPr>
        </p:nvSpPr>
        <p:spPr/>
        <p:txBody>
          <a:bodyPr>
            <a:normAutofit/>
          </a:bodyPr>
          <a:lstStyle/>
          <a:p>
            <a:pPr>
              <a:tabLst>
                <a:tab pos="3205163" algn="l"/>
              </a:tabLst>
            </a:pPr>
            <a:r>
              <a:rPr lang="en-US" sz="2000" dirty="0"/>
              <a:t>ERR Due: 	N/A, submitted with application</a:t>
            </a:r>
          </a:p>
          <a:p>
            <a:pPr>
              <a:tabLst>
                <a:tab pos="3205163" algn="l"/>
              </a:tabLst>
            </a:pPr>
            <a:r>
              <a:rPr lang="en-US" sz="2000" dirty="0"/>
              <a:t>Plans and Specs Due: 	90 days after LOREC/FNORCC</a:t>
            </a:r>
          </a:p>
          <a:p>
            <a:pPr>
              <a:tabLst>
                <a:tab pos="3205163" algn="l"/>
              </a:tabLst>
            </a:pPr>
            <a:r>
              <a:rPr lang="en-US" sz="2000" dirty="0"/>
              <a:t>Bid Opening:	45 days after Plans &amp; Specs Approval</a:t>
            </a:r>
          </a:p>
          <a:p>
            <a:pPr>
              <a:tabLst>
                <a:tab pos="3205163" algn="l"/>
              </a:tabLst>
            </a:pPr>
            <a:r>
              <a:rPr lang="en-US" sz="2000" dirty="0"/>
              <a:t>Bid Tabs Due:	14 days after Bid Opening</a:t>
            </a:r>
          </a:p>
          <a:p>
            <a:pPr>
              <a:tabLst>
                <a:tab pos="3205163" algn="l"/>
              </a:tabLst>
            </a:pPr>
            <a:r>
              <a:rPr lang="en-US" sz="2000" dirty="0"/>
              <a:t>First HUD-2516 Due:	After awarding the bid</a:t>
            </a:r>
          </a:p>
          <a:p>
            <a:pPr>
              <a:tabLst>
                <a:tab pos="3205163" algn="l"/>
              </a:tabLst>
            </a:pPr>
            <a:r>
              <a:rPr lang="en-US" sz="2000" dirty="0"/>
              <a:t>Project Monitoring:	Delivery of equipment</a:t>
            </a:r>
          </a:p>
          <a:p>
            <a:pPr>
              <a:tabLst>
                <a:tab pos="3205163" algn="l"/>
              </a:tabLst>
            </a:pPr>
            <a:r>
              <a:rPr lang="en-US" sz="2000" dirty="0"/>
              <a:t>Final Public Hearing:	Within 30 days after equipment delivery</a:t>
            </a:r>
          </a:p>
          <a:p>
            <a:pPr>
              <a:tabLst>
                <a:tab pos="3205163" algn="l"/>
              </a:tabLst>
            </a:pPr>
            <a:r>
              <a:rPr lang="en-US" sz="2000" dirty="0"/>
              <a:t>Closeout Due:	15 days after Final Public Hearing</a:t>
            </a:r>
          </a:p>
          <a:p>
            <a:pPr marL="3205163" indent="-3205163">
              <a:buNone/>
              <a:tabLst>
                <a:tab pos="3205163" algn="l"/>
              </a:tabLst>
            </a:pPr>
            <a:r>
              <a:rPr lang="en-US" sz="2000" dirty="0"/>
              <a:t>	</a:t>
            </a:r>
            <a:r>
              <a:rPr lang="en-US" sz="2000" i="1" dirty="0"/>
              <a:t>(Closeout will not be approved until final RFP is processed.)</a:t>
            </a:r>
          </a:p>
          <a:p>
            <a:endParaRPr lang="en-US" dirty="0"/>
          </a:p>
        </p:txBody>
      </p:sp>
    </p:spTree>
    <p:extLst>
      <p:ext uri="{BB962C8B-B14F-4D97-AF65-F5344CB8AC3E}">
        <p14:creationId xmlns:p14="http://schemas.microsoft.com/office/powerpoint/2010/main" val="3799673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Environmental Review</a:t>
            </a:r>
          </a:p>
        </p:txBody>
      </p:sp>
      <p:sp>
        <p:nvSpPr>
          <p:cNvPr id="3" name="Content Placeholder 2"/>
          <p:cNvSpPr>
            <a:spLocks noGrp="1"/>
          </p:cNvSpPr>
          <p:nvPr>
            <p:ph idx="1"/>
          </p:nvPr>
        </p:nvSpPr>
        <p:spPr>
          <a:xfrm>
            <a:off x="457200" y="1295400"/>
            <a:ext cx="8229600" cy="5105400"/>
          </a:xfrm>
        </p:spPr>
        <p:txBody>
          <a:bodyPr>
            <a:normAutofit fontScale="92500"/>
          </a:bodyPr>
          <a:lstStyle/>
          <a:p>
            <a:r>
              <a:rPr lang="en-US" dirty="0"/>
              <a:t>ERR Training coming in December</a:t>
            </a:r>
          </a:p>
          <a:p>
            <a:endParaRPr lang="en-US" dirty="0"/>
          </a:p>
          <a:p>
            <a:r>
              <a:rPr lang="en-US" dirty="0"/>
              <a:t>Working on getting some final information from HUD</a:t>
            </a:r>
          </a:p>
          <a:p>
            <a:pPr lvl="1"/>
            <a:endParaRPr lang="en-US" dirty="0"/>
          </a:p>
          <a:p>
            <a:r>
              <a:rPr lang="en-US" dirty="0"/>
              <a:t>All acquisition and construction activities, except non-linear infrastructure require a Phase 1 ESA or Transaction Screen</a:t>
            </a:r>
          </a:p>
          <a:p>
            <a:endParaRPr lang="en-US" dirty="0"/>
          </a:p>
          <a:p>
            <a:r>
              <a:rPr lang="en-US" dirty="0"/>
              <a:t>Start early, especially with consultation letters</a:t>
            </a:r>
          </a:p>
          <a:p>
            <a:endParaRPr lang="en-US" dirty="0"/>
          </a:p>
          <a:p>
            <a:r>
              <a:rPr lang="en-US" dirty="0"/>
              <a:t>Ask questions early. An early mistake may result in starting over at the end.</a:t>
            </a:r>
          </a:p>
          <a:p>
            <a:endParaRPr lang="en-US" dirty="0"/>
          </a:p>
          <a:p>
            <a:r>
              <a:rPr lang="en-US" dirty="0"/>
              <a:t>Must receive LOREC and FNORCC to continue</a:t>
            </a:r>
          </a:p>
          <a:p>
            <a:pPr marL="0" indent="0">
              <a:buNone/>
            </a:pPr>
            <a:endParaRPr lang="en-US" dirty="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3775483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59F49-F29F-407B-B575-128579FC4F56}"/>
              </a:ext>
            </a:extLst>
          </p:cNvPr>
          <p:cNvSpPr>
            <a:spLocks noGrp="1"/>
          </p:cNvSpPr>
          <p:nvPr>
            <p:ph type="title"/>
          </p:nvPr>
        </p:nvSpPr>
        <p:spPr/>
        <p:txBody>
          <a:bodyPr/>
          <a:lstStyle/>
          <a:p>
            <a:r>
              <a:rPr lang="en-US" dirty="0"/>
              <a:t>Invoicing</a:t>
            </a:r>
          </a:p>
        </p:txBody>
      </p:sp>
      <p:sp>
        <p:nvSpPr>
          <p:cNvPr id="3" name="Content Placeholder 2">
            <a:extLst>
              <a:ext uri="{FF2B5EF4-FFF2-40B4-BE49-F238E27FC236}">
                <a16:creationId xmlns:a16="http://schemas.microsoft.com/office/drawing/2014/main" id="{9AF45EB9-0272-494A-890A-177ECE3CDA8E}"/>
              </a:ext>
            </a:extLst>
          </p:cNvPr>
          <p:cNvSpPr>
            <a:spLocks noGrp="1"/>
          </p:cNvSpPr>
          <p:nvPr>
            <p:ph idx="1"/>
          </p:nvPr>
        </p:nvSpPr>
        <p:spPr/>
        <p:txBody>
          <a:bodyPr>
            <a:normAutofit/>
          </a:bodyPr>
          <a:lstStyle/>
          <a:p>
            <a:r>
              <a:rPr lang="en-US" dirty="0"/>
              <a:t>Invoices should be submitted every 1 to 3 months</a:t>
            </a:r>
          </a:p>
          <a:p>
            <a:endParaRPr lang="en-US" dirty="0"/>
          </a:p>
          <a:p>
            <a:r>
              <a:rPr lang="en-US" dirty="0"/>
              <a:t>Submit to </a:t>
            </a:r>
            <a:r>
              <a:rPr lang="en-US" dirty="0">
                <a:solidFill>
                  <a:srgbClr val="0070C0"/>
                </a:solidFill>
                <a:hlinkClick r:id="rId2">
                  <a:extLst>
                    <a:ext uri="{A12FA001-AC4F-418D-AE19-62706E023703}">
                      <ahyp:hlinkClr xmlns:ahyp="http://schemas.microsoft.com/office/drawing/2018/hyperlinkcolor" val="tx"/>
                    </a:ext>
                  </a:extLst>
                </a:hlinkClick>
              </a:rPr>
              <a:t>ECD.Invoices@tn.gov</a:t>
            </a:r>
            <a:endParaRPr lang="en-US" dirty="0">
              <a:solidFill>
                <a:srgbClr val="0070C0"/>
              </a:solidFill>
            </a:endParaRPr>
          </a:p>
          <a:p>
            <a:endParaRPr lang="en-US" dirty="0"/>
          </a:p>
          <a:p>
            <a:r>
              <a:rPr lang="en-US" dirty="0"/>
              <a:t>Typically takes two weeks to review and process (if everything is correct)</a:t>
            </a:r>
          </a:p>
          <a:p>
            <a:endParaRPr lang="en-US" dirty="0"/>
          </a:p>
          <a:p>
            <a:r>
              <a:rPr lang="en-US" dirty="0"/>
              <a:t>Double check the previously invoiced amounts; if it gets off, it can cause problems</a:t>
            </a:r>
          </a:p>
          <a:p>
            <a:endParaRPr lang="en-US" dirty="0"/>
          </a:p>
          <a:p>
            <a:r>
              <a:rPr lang="en-US" dirty="0"/>
              <a:t>Invoice templates will come from </a:t>
            </a:r>
            <a:r>
              <a:rPr lang="en-US" dirty="0">
                <a:solidFill>
                  <a:srgbClr val="0070C0"/>
                </a:solidFill>
                <a:hlinkClick r:id="rId3">
                  <a:extLst>
                    <a:ext uri="{A12FA001-AC4F-418D-AE19-62706E023703}">
                      <ahyp:hlinkClr xmlns:ahyp="http://schemas.microsoft.com/office/drawing/2018/hyperlinkcolor" val="tx"/>
                    </a:ext>
                  </a:extLst>
                </a:hlinkClick>
              </a:rPr>
              <a:t>ecd.tefmsadmin@tn.gov</a:t>
            </a:r>
            <a:endParaRPr lang="en-US" dirty="0">
              <a:solidFill>
                <a:srgbClr val="0070C0"/>
              </a:solidFill>
            </a:endParaRPr>
          </a:p>
        </p:txBody>
      </p:sp>
    </p:spTree>
    <p:extLst>
      <p:ext uri="{BB962C8B-B14F-4D97-AF65-F5344CB8AC3E}">
        <p14:creationId xmlns:p14="http://schemas.microsoft.com/office/powerpoint/2010/main" val="862274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3AC6B-F1F0-43DA-AB2E-585DFB29103B}"/>
              </a:ext>
            </a:extLst>
          </p:cNvPr>
          <p:cNvSpPr>
            <a:spLocks noGrp="1"/>
          </p:cNvSpPr>
          <p:nvPr>
            <p:ph type="title"/>
          </p:nvPr>
        </p:nvSpPr>
        <p:spPr/>
        <p:txBody>
          <a:bodyPr/>
          <a:lstStyle/>
          <a:p>
            <a:r>
              <a:rPr lang="en-US" dirty="0"/>
              <a:t>Budget Revisions</a:t>
            </a:r>
          </a:p>
        </p:txBody>
      </p:sp>
      <p:sp>
        <p:nvSpPr>
          <p:cNvPr id="3" name="Content Placeholder 2">
            <a:extLst>
              <a:ext uri="{FF2B5EF4-FFF2-40B4-BE49-F238E27FC236}">
                <a16:creationId xmlns:a16="http://schemas.microsoft.com/office/drawing/2014/main" id="{082987A7-830F-4832-A105-5AF516213965}"/>
              </a:ext>
            </a:extLst>
          </p:cNvPr>
          <p:cNvSpPr>
            <a:spLocks noGrp="1"/>
          </p:cNvSpPr>
          <p:nvPr>
            <p:ph idx="1"/>
          </p:nvPr>
        </p:nvSpPr>
        <p:spPr/>
        <p:txBody>
          <a:bodyPr/>
          <a:lstStyle/>
          <a:p>
            <a:r>
              <a:rPr lang="en-US" dirty="0"/>
              <a:t>Submit anytime the budget is adjusted</a:t>
            </a:r>
          </a:p>
          <a:p>
            <a:pPr lvl="1"/>
            <a:r>
              <a:rPr lang="en-US" dirty="0"/>
              <a:t>Bid Awards</a:t>
            </a:r>
          </a:p>
          <a:p>
            <a:pPr lvl="1"/>
            <a:r>
              <a:rPr lang="en-US" dirty="0"/>
              <a:t>Change Orders</a:t>
            </a:r>
          </a:p>
          <a:p>
            <a:pPr lvl="1"/>
            <a:endParaRPr lang="en-US" dirty="0"/>
          </a:p>
          <a:p>
            <a:r>
              <a:rPr lang="en-US" dirty="0"/>
              <a:t>Must have programmatic approval from CDBG staff for fiscal to approve</a:t>
            </a:r>
          </a:p>
          <a:p>
            <a:endParaRPr lang="en-US" dirty="0"/>
          </a:p>
          <a:p>
            <a:r>
              <a:rPr lang="en-US" dirty="0"/>
              <a:t>Submit to </a:t>
            </a:r>
            <a:r>
              <a:rPr lang="en-US" dirty="0">
                <a:solidFill>
                  <a:srgbClr val="0070C0"/>
                </a:solidFill>
                <a:hlinkClick r:id="rId2">
                  <a:extLst>
                    <a:ext uri="{A12FA001-AC4F-418D-AE19-62706E023703}">
                      <ahyp:hlinkClr xmlns:ahyp="http://schemas.microsoft.com/office/drawing/2018/hyperlinkcolor" val="tx"/>
                    </a:ext>
                  </a:extLst>
                </a:hlinkClick>
              </a:rPr>
              <a:t>ECD.Invoices@tn.gov</a:t>
            </a:r>
            <a:endParaRPr lang="en-US" dirty="0">
              <a:solidFill>
                <a:srgbClr val="0070C0"/>
              </a:solidFill>
            </a:endParaRPr>
          </a:p>
          <a:p>
            <a:endParaRPr lang="en-US" dirty="0"/>
          </a:p>
        </p:txBody>
      </p:sp>
    </p:spTree>
    <p:extLst>
      <p:ext uri="{BB962C8B-B14F-4D97-AF65-F5344CB8AC3E}">
        <p14:creationId xmlns:p14="http://schemas.microsoft.com/office/powerpoint/2010/main" val="661155926"/>
      </p:ext>
    </p:extLst>
  </p:cSld>
  <p:clrMapOvr>
    <a:masterClrMapping/>
  </p:clrMapOvr>
</p:sld>
</file>

<file path=ppt/theme/theme1.xml><?xml version="1.0" encoding="utf-8"?>
<a:theme xmlns:a="http://schemas.openxmlformats.org/drawingml/2006/main" name="PowerPoint B">
  <a:themeElements>
    <a:clrScheme name="Brand Colors">
      <a:dk1>
        <a:sysClr val="windowText" lastClr="000000"/>
      </a:dk1>
      <a:lt1>
        <a:sysClr val="window" lastClr="FFFFFF"/>
      </a:lt1>
      <a:dk2>
        <a:srgbClr val="1B365D"/>
      </a:dk2>
      <a:lt2>
        <a:srgbClr val="FF0F00"/>
      </a:lt2>
      <a:accent1>
        <a:srgbClr val="2DCCD3"/>
      </a:accent1>
      <a:accent2>
        <a:srgbClr val="D2D755"/>
      </a:accent2>
      <a:accent3>
        <a:srgbClr val="E87722"/>
      </a:accent3>
      <a:accent4>
        <a:srgbClr val="7C2529"/>
      </a:accent4>
      <a:accent5>
        <a:srgbClr val="666666"/>
      </a:accent5>
      <a:accent6>
        <a:srgbClr val="E6D395"/>
      </a:accent6>
      <a:hlink>
        <a:srgbClr val="131E29"/>
      </a:hlink>
      <a:folHlink>
        <a:srgbClr val="CBC4B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13897F2C936BE44B6863D24478B02B9" ma:contentTypeVersion="0" ma:contentTypeDescription="Create a new document." ma:contentTypeScope="" ma:versionID="1c9123e080190ddb10c68a0b50c9df6d">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5EB2005-2FD2-44C1-8CB2-5467871E7DC8}">
  <ds:schemaRefs>
    <ds:schemaRef ds:uri="http://schemas.openxmlformats.org/package/2006/metadata/core-properties"/>
    <ds:schemaRef ds:uri="http://purl.org/dc/terms/"/>
    <ds:schemaRef ds:uri="http://schemas.microsoft.com/office/infopath/2007/PartnerControls"/>
    <ds:schemaRef ds:uri="http://www.w3.org/XML/1998/namespace"/>
    <ds:schemaRef ds:uri="http://purl.org/dc/dcmitype/"/>
    <ds:schemaRef ds:uri="http://schemas.microsoft.com/office/2006/documentManagement/types"/>
    <ds:schemaRef ds:uri="http://purl.org/dc/elements/1.1/"/>
    <ds:schemaRef ds:uri="http://schemas.microsoft.com/office/2006/metadata/properties"/>
  </ds:schemaRefs>
</ds:datastoreItem>
</file>

<file path=customXml/itemProps2.xml><?xml version="1.0" encoding="utf-8"?>
<ds:datastoreItem xmlns:ds="http://schemas.openxmlformats.org/officeDocument/2006/customXml" ds:itemID="{D496377B-A3F5-4D3A-B941-A7C57B4A8F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100FDE7E-9978-4F03-B3A0-0B4C94D4FBC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9782</TotalTime>
  <Words>2317</Words>
  <Application>Microsoft Office PowerPoint</Application>
  <PresentationFormat>On-screen Show (4:3)</PresentationFormat>
  <Paragraphs>357</Paragraphs>
  <Slides>39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Open Sans</vt:lpstr>
      <vt:lpstr>PermianSlabSerifTypeface</vt:lpstr>
      <vt:lpstr>PowerPoint B</vt:lpstr>
      <vt:lpstr>2023 CDBG Compliance Workshop</vt:lpstr>
      <vt:lpstr>Awards and Contracting</vt:lpstr>
      <vt:lpstr>Title VI Compliance</vt:lpstr>
      <vt:lpstr>Audit Reviews and Risk Assessments</vt:lpstr>
      <vt:lpstr>Project Timeline – Construction Projects</vt:lpstr>
      <vt:lpstr>Project Timeline – Equipment Projects</vt:lpstr>
      <vt:lpstr>Environmental Review</vt:lpstr>
      <vt:lpstr>Invoicing</vt:lpstr>
      <vt:lpstr>Budget Revisions</vt:lpstr>
      <vt:lpstr>Fair Housing</vt:lpstr>
      <vt:lpstr>Plans and Specifications</vt:lpstr>
      <vt:lpstr>Plans and Specifications</vt:lpstr>
      <vt:lpstr>Plans and Specifications</vt:lpstr>
      <vt:lpstr>Plans and Specifications – Bid Alternates</vt:lpstr>
      <vt:lpstr>Plans and Specifications</vt:lpstr>
      <vt:lpstr>Bidding and Procurement</vt:lpstr>
      <vt:lpstr>Recommendations for Bid Award </vt:lpstr>
      <vt:lpstr>Recommendations for Bid Award </vt:lpstr>
      <vt:lpstr>Pre-Construction Conference</vt:lpstr>
      <vt:lpstr>Start of Construction</vt:lpstr>
      <vt:lpstr>Contractor/Subcontractor Report</vt:lpstr>
      <vt:lpstr>Contractor/Subcontractor Report</vt:lpstr>
      <vt:lpstr>Change Orders</vt:lpstr>
      <vt:lpstr>Section 3</vt:lpstr>
      <vt:lpstr>Section 3</vt:lpstr>
      <vt:lpstr>Davis-Bacon and Labor Requirements</vt:lpstr>
      <vt:lpstr>Davis-Bacon and Labor Requirements</vt:lpstr>
      <vt:lpstr>Additional Wage Classification Requests</vt:lpstr>
      <vt:lpstr>Build America, Buy America (BABA)</vt:lpstr>
      <vt:lpstr>Build America, Buy America (BABA)</vt:lpstr>
      <vt:lpstr>Build America, Buy America (BABA)</vt:lpstr>
      <vt:lpstr>Build America, Buy America (BABA)</vt:lpstr>
      <vt:lpstr>Violence Against Women Act (VAWA)</vt:lpstr>
      <vt:lpstr>Monitoring</vt:lpstr>
      <vt:lpstr>Monitoring</vt:lpstr>
      <vt:lpstr>Contract Amendments</vt:lpstr>
      <vt:lpstr>Monthly and Annual Reports</vt:lpstr>
      <vt:lpstr>Closeouts</vt:lpstr>
      <vt:lpstr>PowerPoint Presentation</vt:lpstr>
    </vt:vector>
  </TitlesOfParts>
  <Company>State of Tennessee: Finance &amp;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Molly Wehlage</dc:creator>
  <cp:lastModifiedBy>Kent Archer</cp:lastModifiedBy>
  <cp:revision>64</cp:revision>
  <dcterms:created xsi:type="dcterms:W3CDTF">2015-04-23T14:05:52Z</dcterms:created>
  <dcterms:modified xsi:type="dcterms:W3CDTF">2023-11-16T09:18:06Z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0x010100213897F2C936BE44B6863D24478B02B9</vt:lpwstr>
  </property>
</Properties>
</file>